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350" r:id="rId2"/>
    <p:sldId id="372" r:id="rId3"/>
    <p:sldId id="380" r:id="rId4"/>
    <p:sldId id="258" r:id="rId5"/>
    <p:sldId id="262" r:id="rId6"/>
    <p:sldId id="263" r:id="rId7"/>
    <p:sldId id="273" r:id="rId8"/>
    <p:sldId id="381" r:id="rId9"/>
    <p:sldId id="352" r:id="rId10"/>
    <p:sldId id="354" r:id="rId11"/>
    <p:sldId id="367" r:id="rId12"/>
    <p:sldId id="369" r:id="rId13"/>
    <p:sldId id="358" r:id="rId14"/>
    <p:sldId id="370" r:id="rId15"/>
    <p:sldId id="382" r:id="rId16"/>
    <p:sldId id="378" r:id="rId17"/>
    <p:sldId id="348" r:id="rId18"/>
    <p:sldId id="379" r:id="rId19"/>
    <p:sldId id="257" r:id="rId20"/>
    <p:sldId id="305" r:id="rId21"/>
    <p:sldId id="281" r:id="rId22"/>
    <p:sldId id="289" r:id="rId23"/>
    <p:sldId id="371" r:id="rId24"/>
    <p:sldId id="377" r:id="rId25"/>
    <p:sldId id="36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FF00"/>
    <a:srgbClr val="F601B6"/>
    <a:srgbClr val="43D88D"/>
    <a:srgbClr val="D1A7D4"/>
    <a:srgbClr val="957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257"/>
    <p:restoredTop sz="95878"/>
  </p:normalViewPr>
  <p:slideViewPr>
    <p:cSldViewPr snapToGrid="0" snapToObjects="1">
      <p:cViewPr varScale="1">
        <p:scale>
          <a:sx n="79" d="100"/>
          <a:sy n="79" d="100"/>
        </p:scale>
        <p:origin x="216" y="9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6A09C-EAC1-E946-8AEF-5B774642274D}" type="datetimeFigureOut">
              <a:rPr lang="en-US" smtClean="0"/>
              <a:t>11/5/22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590B0-9DF6-F746-89EA-3563094F3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39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590B0-9DF6-F746-89EA-3563094F34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42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Had to average prior and posterior and limit scaling factor update to 50% to prevent scaling factors from jumping negative from a weird observation. Working to add more filters to protect against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42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590B0-9DF6-F746-89EA-3563094F34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34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1) </a:t>
            </a:r>
            <a:r>
              <a:rPr lang="en-US" dirty="0" err="1"/>
              <a:t>Cheereio</a:t>
            </a:r>
            <a:r>
              <a:rPr lang="en-US" dirty="0"/>
              <a:t> almost ready! You should use it! It makes inversions as easy as they can be. I went from no NOx inversion, no operator, to running six different inversions in about a month.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61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Xuan Wang’s Cl fields won’t run (causes crash). Further tuning of parameters necessary. Some sort of spread amplifier would be useful.</a:t>
            </a:r>
          </a:p>
          <a:p>
            <a:r>
              <a:rPr lang="en-US" dirty="0"/>
              <a:t>Want to deploy to cloud for NRT application soon.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62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3C8F7-31D1-5246-B181-D29C7D145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BCC6D-2F94-1B47-8E6D-01C93FB6FE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5096B-E9F7-944F-A97D-EBDF2C608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F73D-21B1-444D-9A3C-925DB5424CD3}" type="datetime1">
              <a:rPr lang="en-US" smtClean="0"/>
              <a:t>11/5/22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7E8A4-1F3F-B542-97FA-D2E741A0E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Pendergrass: CHEEREIO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0522A-409A-5D45-AB22-CBB1CB30C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1A506-D48E-CF44-98A2-37168688B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03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F2FAE-EAB2-AB43-BEBD-3D423DFB3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FF0628-33C0-434B-B958-66C415E884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8DFC2-BCBA-494A-878E-CFA610887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67399-1F3F-5749-8BBD-556DCBACA903}" type="datetime1">
              <a:rPr lang="en-US" smtClean="0"/>
              <a:t>11/5/22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92107-93EF-B64D-858D-82BDCAF3A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Pendergrass: CHEEREIO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FB475-88B7-084B-852A-6634A0502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1A506-D48E-CF44-98A2-37168688B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38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A59881-59D8-E641-9842-4DE4D9A53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40F40B-B260-7848-BB91-43D6ECC5E6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721A2-31EB-BA43-AF8E-9A9F33FE6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3E48-5100-C840-A47F-80C9584A3B76}" type="datetime1">
              <a:rPr lang="en-US" smtClean="0"/>
              <a:t>11/5/22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A33BA-C054-B94D-B229-30E5E1903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Pendergrass: CHEEREIO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1E8DA-11DC-E248-8CB7-5F281A42C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1A506-D48E-CF44-98A2-37168688B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02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462F6-8383-9147-AB54-CFE49FFA9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A2E62-34A6-8F40-A16C-041B65FC1A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2925F-D31D-014C-BACC-F6DE5C703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1980-3D13-0C4E-A803-A41FF51886BE}" type="datetime1">
              <a:rPr lang="en-US" smtClean="0"/>
              <a:t>11/5/22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2B6D7-01BC-5E4C-8717-9EFA640BD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pendergrass@g.harvard.edu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06749-8D77-4044-A7BD-DFD7CF1AF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1A506-D48E-CF44-98A2-37168688B16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91C71A-8A05-6A4C-95C7-EBC5FD1CF33F}"/>
              </a:ext>
            </a:extLst>
          </p:cNvPr>
          <p:cNvSpPr txBox="1"/>
          <p:nvPr userDrawn="1"/>
        </p:nvSpPr>
        <p:spPr>
          <a:xfrm>
            <a:off x="3828081" y="63388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244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DDD3A-0660-514F-9F0B-F3C5F56D5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FAB39-84C2-2843-89F8-707D61F96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76B35-0EDF-0245-B432-46CB1D871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9F14C-2BCE-0047-A48D-D0257D57194D}" type="datetime1">
              <a:rPr lang="en-US" smtClean="0"/>
              <a:t>11/5/22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CA337-3707-104A-8516-28E471FBB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Pendergrass: CHEEREIO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BB7F5-5350-9E4D-B19A-D3FC0A7C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1A506-D48E-CF44-98A2-37168688B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33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E3B4A-BEE3-6E44-AFAC-281E75FD7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B69CB-E5DF-6645-A10D-F8C8FDE7B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E32165-DD25-EC40-AF47-40F1E4D0F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F7A6D-A0B5-D248-A0BB-B689CC47C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293D-72AB-1743-A2EB-BA8144E6BC42}" type="datetime1">
              <a:rPr lang="en-US" smtClean="0"/>
              <a:t>11/5/22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E45109-9578-DB46-83A3-D4BE3EBE1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Pendergrass: CHEEREIO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010CF7-FD0A-4341-8C93-720E70A71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1A506-D48E-CF44-98A2-37168688B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00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10130-06F8-1941-81C9-134728A51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FAAF07-7203-6340-BB23-589D429F6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B040E3-6246-1E4B-A4CA-59226ABE20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8AF877-F9E1-0F4B-B8DF-6DE2E413AE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8F248A-40D6-C44D-A2B0-A2185E1AAB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7D2ED1-C785-134D-BD72-584983E88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BB5C2-3689-C848-BF21-75829413484D}" type="datetime1">
              <a:rPr lang="en-US" smtClean="0"/>
              <a:t>11/5/22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C1AF19-0D30-5E41-A3DE-A5A31B990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Pendergrass: CHEEREIO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F8BBED-20E5-8040-AD2C-FD2050136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1A506-D48E-CF44-98A2-37168688B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06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3FE9E-E354-E44F-AC66-DBE79B908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3BC7FB-48A7-004B-A01F-7DACA776C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C939-4F24-B64E-83A7-02690E07D850}" type="datetime1">
              <a:rPr lang="en-US" smtClean="0"/>
              <a:t>11/5/22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8E5698-AA0C-8445-BC55-A49E47DE6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Pendergrass: CHEEREIO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CEF8A6-BA97-044E-9497-9A2E64DCE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1A506-D48E-CF44-98A2-37168688B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14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8C56DB-E296-7C4D-A91D-DB6308DB4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7147-8059-FC42-A7E1-FDE8DAC18559}" type="datetime1">
              <a:rPr lang="en-US" smtClean="0"/>
              <a:t>11/5/22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115C0A-65D2-1D40-BAE9-A0C001FA3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Pendergrass: CHEEREIO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E047D-56F8-8840-A29A-C10F16A2E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1A506-D48E-CF44-98A2-37168688B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20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301E6-7AD6-FA48-AE17-A9FD506F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E1F3A-B4DE-974D-9982-3F1C0C8B6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00C9B-A51A-2649-9D51-D5F019A220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69E457-F711-3942-B0E9-BB5DFB784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50114-EFA9-314F-BCE3-284AE15EF422}" type="datetime1">
              <a:rPr lang="en-US" smtClean="0"/>
              <a:t>11/5/22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0524B-66D0-B44C-809F-94CCA2EBF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Pendergrass: CHEEREIO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D1C3BF-1C7C-F141-81D8-460326FB5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1A506-D48E-CF44-98A2-37168688B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2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D30CC-8F10-5F48-AD16-C24B037D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E19175-F881-2842-8C50-7069FED40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8706DB-4164-1140-BD2D-4CB450077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A562F-606B-9246-89EB-A8F6CA65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3318D-BBA3-4E4D-9B68-48B1AC26A90A}" type="datetime1">
              <a:rPr lang="en-US" smtClean="0"/>
              <a:t>11/5/22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BC808-EC12-AB47-B47C-D57B31175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Pendergrass: CHEEREIO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012896-CC7C-6D44-90E7-CB95F23B1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1A506-D48E-CF44-98A2-37168688B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60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6BDD1-B329-4348-841A-1CB3641B2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DB130-B251-9246-9394-D6C0DE966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CD76C-70B7-4543-8EB6-26E0438EAA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04A67-062E-1742-A6A0-BB43AF1D2EF2}" type="datetime1">
              <a:rPr lang="en-US" smtClean="0"/>
              <a:t>11/5/22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B5164-1DE6-F448-8C70-2257B342E1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/>
              <a:t>pendergrass@g.harvard.edu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56C1B-ABC3-D641-97D0-65815239B3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1A506-D48E-CF44-98A2-37168688B16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4B49CD-CDE1-DC42-A364-3EBAA92ABEC5}"/>
              </a:ext>
            </a:extLst>
          </p:cNvPr>
          <p:cNvCxnSpPr/>
          <p:nvPr userDrawn="1"/>
        </p:nvCxnSpPr>
        <p:spPr>
          <a:xfrm>
            <a:off x="677333" y="6339417"/>
            <a:ext cx="10837334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ogo&#10;&#10;Description automatically generated with low confidence">
            <a:extLst>
              <a:ext uri="{FF2B5EF4-FFF2-40B4-BE49-F238E27FC236}">
                <a16:creationId xmlns:a16="http://schemas.microsoft.com/office/drawing/2014/main" id="{5D3E74C7-617E-2745-8B52-8FFB8D3433A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03201" y="6333299"/>
            <a:ext cx="355598" cy="40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97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8.svg"/><Relationship Id="rId5" Type="http://schemas.openxmlformats.org/officeDocument/2006/relationships/image" Target="../media/image34.svg"/><Relationship Id="rId15" Type="http://schemas.openxmlformats.org/officeDocument/2006/relationships/image" Target="../media/image42.sv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cheereio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bit.ly/cheereio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906B390-A26D-AA2D-E307-10F1CEA493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324" y="162629"/>
            <a:ext cx="10903351" cy="3093334"/>
          </a:xfrm>
        </p:spPr>
        <p:txBody>
          <a:bodyPr>
            <a:noAutofit/>
          </a:bodyPr>
          <a:lstStyle/>
          <a:p>
            <a:pPr marL="0" marR="0" algn="l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kern="0" dirty="0">
                <a:solidFill>
                  <a:schemeClr val="accent4"/>
                </a:solidFill>
                <a:effectLst/>
              </a:rPr>
              <a:t>CHEEREIO</a:t>
            </a:r>
            <a:r>
              <a:rPr lang="en-US" sz="4400" kern="0" dirty="0">
                <a:effectLst/>
              </a:rPr>
              <a:t>: a generalized, open-source ensemble-based chemical data assimilation and emissions inversion platform for the GEOS-Chem chemical transport model</a:t>
            </a:r>
            <a:endParaRPr lang="en-US" sz="4400" kern="100" dirty="0"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85627C3-3D35-9866-6897-51FFFE873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324" y="3602037"/>
            <a:ext cx="7122289" cy="2243177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latin typeface="+mj-lt"/>
              </a:rPr>
              <a:t>10 November 2022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13</a:t>
            </a:r>
            <a:r>
              <a:rPr lang="en-US" sz="2400" baseline="30000" dirty="0">
                <a:latin typeface="+mj-lt"/>
              </a:rPr>
              <a:t>th</a:t>
            </a:r>
            <a:r>
              <a:rPr lang="en-US" sz="2400" dirty="0">
                <a:latin typeface="+mj-lt"/>
              </a:rPr>
              <a:t> GEMS workshop</a:t>
            </a:r>
          </a:p>
          <a:p>
            <a:pPr algn="l"/>
            <a:r>
              <a:rPr lang="en-US" dirty="0">
                <a:latin typeface="+mj-lt"/>
              </a:rPr>
              <a:t>Drew Pendergrass</a:t>
            </a:r>
          </a:p>
          <a:p>
            <a:pPr algn="l"/>
            <a:r>
              <a:rPr lang="en-US" dirty="0">
                <a:latin typeface="+mj-lt"/>
              </a:rPr>
              <a:t>with Daniel Jacob, Hannah </a:t>
            </a:r>
            <a:r>
              <a:rPr lang="en-US" dirty="0" err="1">
                <a:latin typeface="+mj-lt"/>
              </a:rPr>
              <a:t>Nesser</a:t>
            </a:r>
            <a:r>
              <a:rPr lang="en-US" dirty="0">
                <a:latin typeface="+mj-lt"/>
              </a:rPr>
              <a:t>, Daniel </a:t>
            </a:r>
            <a:r>
              <a:rPr lang="en-US" dirty="0" err="1">
                <a:latin typeface="+mj-lt"/>
              </a:rPr>
              <a:t>Varon</a:t>
            </a:r>
            <a:r>
              <a:rPr lang="en-US" dirty="0">
                <a:latin typeface="+mj-lt"/>
              </a:rPr>
              <a:t>, Melissa </a:t>
            </a:r>
            <a:r>
              <a:rPr lang="en-US" dirty="0" err="1">
                <a:latin typeface="+mj-lt"/>
              </a:rPr>
              <a:t>Sulprizio</a:t>
            </a:r>
            <a:r>
              <a:rPr lang="en-US" dirty="0">
                <a:latin typeface="+mj-lt"/>
              </a:rPr>
              <a:t>, Kazuyuki Miyazaki, and Kevin W. Bowman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63E34-2CEC-FF7A-8995-12965C865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1980-3D13-0C4E-A803-A41FF51886BE}" type="datetime1">
              <a:rPr lang="en-US" smtClean="0"/>
              <a:t>11/5/22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68941-915B-27B7-F802-9A501F880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pendergrass@g.harvard.edu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EB644-95A7-374A-391C-7C074CD8E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1A506-D48E-CF44-98A2-37168688B164}" type="slidenum">
              <a:rPr lang="en-US" smtClean="0"/>
              <a:t>1</a:t>
            </a:fld>
            <a:endParaRPr lang="en-US"/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FDBE5572-9809-5E4E-6688-1B0756765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2" r="1"/>
          <a:stretch/>
        </p:blipFill>
        <p:spPr>
          <a:xfrm>
            <a:off x="10055820" y="4521736"/>
            <a:ext cx="1851558" cy="1676400"/>
          </a:xfrm>
          <a:prstGeom prst="rect">
            <a:avLst/>
          </a:prstGeom>
        </p:spPr>
      </p:pic>
      <p:pic>
        <p:nvPicPr>
          <p:cNvPr id="11" name="Picture 10" descr="Logo&#10;&#10;Description automatically generated with low confidence">
            <a:extLst>
              <a:ext uri="{FF2B5EF4-FFF2-40B4-BE49-F238E27FC236}">
                <a16:creationId xmlns:a16="http://schemas.microsoft.com/office/drawing/2014/main" id="{E1FFF7E9-6890-A250-35BF-825D06647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4723625"/>
            <a:ext cx="12827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44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8ED6D-AB18-68D3-FD7C-A34153960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CH</a:t>
            </a:r>
            <a:r>
              <a:rPr lang="en-US" baseline="-25000" dirty="0"/>
              <a:t>4</a:t>
            </a:r>
            <a:r>
              <a:rPr lang="en-US" dirty="0"/>
              <a:t> emissions scaling factors through assimilation</a:t>
            </a:r>
          </a:p>
        </p:txBody>
      </p:sp>
      <p:pic>
        <p:nvPicPr>
          <p:cNvPr id="3" name="SCALEFACTOR_CH4_mean">
            <a:hlinkClick r:id="" action="ppaction://media"/>
            <a:extLst>
              <a:ext uri="{FF2B5EF4-FFF2-40B4-BE49-F238E27FC236}">
                <a16:creationId xmlns:a16="http://schemas.microsoft.com/office/drawing/2014/main" id="{F45FD20F-E666-DD25-3E9F-97A5B6C268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000" t="20141" r="25000" b="22607"/>
          <a:stretch/>
        </p:blipFill>
        <p:spPr>
          <a:xfrm>
            <a:off x="1423306" y="1690688"/>
            <a:ext cx="8390166" cy="4574796"/>
          </a:xfrm>
          <a:prstGeom prst="rect">
            <a:avLst/>
          </a:prstGeom>
        </p:spPr>
      </p:pic>
      <p:pic>
        <p:nvPicPr>
          <p:cNvPr id="5" name="SCALEFACTOR_CH4_mean">
            <a:hlinkClick r:id="" action="ppaction://media"/>
            <a:extLst>
              <a:ext uri="{FF2B5EF4-FFF2-40B4-BE49-F238E27FC236}">
                <a16:creationId xmlns:a16="http://schemas.microsoft.com/office/drawing/2014/main" id="{52F4F9C8-B15F-2710-E3DA-35CF66FE8F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7524" t="10476" r="13857" b="9286"/>
          <a:stretch/>
        </p:blipFill>
        <p:spPr>
          <a:xfrm>
            <a:off x="9906001" y="1218785"/>
            <a:ext cx="903514" cy="50466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151F09-99E5-88BE-1F5B-37B5F4EDB3AE}"/>
              </a:ext>
            </a:extLst>
          </p:cNvPr>
          <p:cNvSpPr txBox="1"/>
          <p:nvPr/>
        </p:nvSpPr>
        <p:spPr>
          <a:xfrm>
            <a:off x="1423306" y="6357196"/>
            <a:ext cx="903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Assimilate every 7 days for one year (2019), with two months of burn-in assimilation discarded</a:t>
            </a:r>
          </a:p>
        </p:txBody>
      </p:sp>
    </p:spTree>
    <p:extLst>
      <p:ext uri="{BB962C8B-B14F-4D97-AF65-F5344CB8AC3E}">
        <p14:creationId xmlns:p14="http://schemas.microsoft.com/office/powerpoint/2010/main" val="2968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B2B5A-BEF5-86C1-9557-5B0267DA7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Assimilated results against observations, adjusted OH fields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D4EEA-455F-C74E-C0AB-E4FC699A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11</a:t>
            </a:fld>
            <a:endParaRPr lang="en-US"/>
          </a:p>
        </p:txBody>
      </p:sp>
      <p:pic>
        <p:nvPicPr>
          <p:cNvPr id="17" name="Picture 16" descr="Chart, scatter chart&#10;&#10;Description automatically generated">
            <a:extLst>
              <a:ext uri="{FF2B5EF4-FFF2-40B4-BE49-F238E27FC236}">
                <a16:creationId xmlns:a16="http://schemas.microsoft.com/office/drawing/2014/main" id="{1B955665-7AA2-1971-4ABA-6C6525D72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724" y="1690688"/>
            <a:ext cx="10409076" cy="4136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2CB8FD-C0BB-9558-AA22-9537DBA30587}"/>
              </a:ext>
            </a:extLst>
          </p:cNvPr>
          <p:cNvSpPr txBox="1"/>
          <p:nvPr/>
        </p:nvSpPr>
        <p:spPr>
          <a:xfrm>
            <a:off x="9258300" y="4348264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64996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C0DAA-EA1D-744B-874A-0FFEC4119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currently under development</a:t>
            </a:r>
          </a:p>
        </p:txBody>
      </p:sp>
      <p:pic>
        <p:nvPicPr>
          <p:cNvPr id="8" name="Picture 26">
            <a:extLst>
              <a:ext uri="{FF2B5EF4-FFF2-40B4-BE49-F238E27FC236}">
                <a16:creationId xmlns:a16="http://schemas.microsoft.com/office/drawing/2014/main" id="{20052577-8268-D74D-BCE4-CE682F24C4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8600"/>
          <a:stretch/>
        </p:blipFill>
        <p:spPr bwMode="auto">
          <a:xfrm>
            <a:off x="66908" y="2422651"/>
            <a:ext cx="1631892" cy="136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n 8">
            <a:extLst>
              <a:ext uri="{FF2B5EF4-FFF2-40B4-BE49-F238E27FC236}">
                <a16:creationId xmlns:a16="http://schemas.microsoft.com/office/drawing/2014/main" id="{7656BFDA-0FAC-4743-AC91-292072F5C6AD}"/>
              </a:ext>
            </a:extLst>
          </p:cNvPr>
          <p:cNvSpPr/>
          <p:nvPr/>
        </p:nvSpPr>
        <p:spPr>
          <a:xfrm>
            <a:off x="737210" y="1942024"/>
            <a:ext cx="3778405" cy="56042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on disk</a:t>
            </a:r>
          </a:p>
        </p:txBody>
      </p:sp>
      <p:pic>
        <p:nvPicPr>
          <p:cNvPr id="10" name="Picture 2" descr="Welcome to the GEOS-Chem Web Site">
            <a:extLst>
              <a:ext uri="{FF2B5EF4-FFF2-40B4-BE49-F238E27FC236}">
                <a16:creationId xmlns:a16="http://schemas.microsoft.com/office/drawing/2014/main" id="{AB79717E-E756-D94E-AE1F-571569E42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73" y="2683106"/>
            <a:ext cx="1292225" cy="74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CF1599-C957-8F4B-8F16-297DA400597D}"/>
              </a:ext>
            </a:extLst>
          </p:cNvPr>
          <p:cNvSpPr txBox="1"/>
          <p:nvPr/>
        </p:nvSpPr>
        <p:spPr>
          <a:xfrm>
            <a:off x="3324379" y="2813081"/>
            <a:ext cx="1329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HEMCO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07B4D6-1473-0F4D-9C4D-2A704FF84B39}"/>
              </a:ext>
            </a:extLst>
          </p:cNvPr>
          <p:cNvSpPr txBox="1"/>
          <p:nvPr/>
        </p:nvSpPr>
        <p:spPr>
          <a:xfrm>
            <a:off x="234670" y="3517459"/>
            <a:ext cx="141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B9F888-0741-BE48-90A7-988EB42F253C}"/>
              </a:ext>
            </a:extLst>
          </p:cNvPr>
          <p:cNvSpPr txBox="1"/>
          <p:nvPr/>
        </p:nvSpPr>
        <p:spPr>
          <a:xfrm>
            <a:off x="1907790" y="3531321"/>
            <a:ext cx="1306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 state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EE51BC-4FF9-E14A-8882-294539D75325}"/>
              </a:ext>
            </a:extLst>
          </p:cNvPr>
          <p:cNvSpPr txBox="1"/>
          <p:nvPr/>
        </p:nvSpPr>
        <p:spPr>
          <a:xfrm>
            <a:off x="3469661" y="3511932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Emissions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E5D7AC-FBD7-8942-A6D5-508EF6B4DCF6}"/>
              </a:ext>
            </a:extLst>
          </p:cNvPr>
          <p:cNvSpPr txBox="1"/>
          <p:nvPr/>
        </p:nvSpPr>
        <p:spPr>
          <a:xfrm>
            <a:off x="449277" y="1445558"/>
            <a:ext cx="4082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Optimize global NO</a:t>
            </a:r>
            <a:r>
              <a:rPr lang="en-US" sz="2400" b="1" baseline="-25000" dirty="0"/>
              <a:t>x</a:t>
            </a:r>
            <a:r>
              <a:rPr lang="en-US" sz="2400" b="1" dirty="0"/>
              <a:t> emissions</a:t>
            </a:r>
            <a:endParaRPr lang="en-US" b="1" dirty="0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E2028844-4FF4-154E-A320-3C291622B5B0}"/>
              </a:ext>
            </a:extLst>
          </p:cNvPr>
          <p:cNvSpPr/>
          <p:nvPr/>
        </p:nvSpPr>
        <p:spPr>
          <a:xfrm>
            <a:off x="612188" y="3844273"/>
            <a:ext cx="662596" cy="3038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30B234-E169-2747-BB99-3589AD06DABE}"/>
              </a:ext>
            </a:extLst>
          </p:cNvPr>
          <p:cNvSpPr txBox="1"/>
          <p:nvPr/>
        </p:nvSpPr>
        <p:spPr>
          <a:xfrm>
            <a:off x="234670" y="4147271"/>
            <a:ext cx="1586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OMI NO</a:t>
            </a:r>
            <a:r>
              <a:rPr lang="en-US" baseline="-25000" dirty="0"/>
              <a:t>2</a:t>
            </a:r>
            <a:r>
              <a:rPr lang="en-US" dirty="0"/>
              <a:t> columns and</a:t>
            </a:r>
          </a:p>
          <a:p>
            <a:pPr algn="ctr"/>
            <a:r>
              <a:rPr lang="en-US" dirty="0"/>
              <a:t>surface data</a:t>
            </a: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A66F0ECD-B38D-2943-9B71-BAAF12633E0A}"/>
              </a:ext>
            </a:extLst>
          </p:cNvPr>
          <p:cNvSpPr/>
          <p:nvPr/>
        </p:nvSpPr>
        <p:spPr>
          <a:xfrm>
            <a:off x="2166004" y="3877005"/>
            <a:ext cx="662596" cy="3419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D9483E-9F52-394E-BBA1-1AAD38293D08}"/>
              </a:ext>
            </a:extLst>
          </p:cNvPr>
          <p:cNvSpPr txBox="1"/>
          <p:nvPr/>
        </p:nvSpPr>
        <p:spPr>
          <a:xfrm>
            <a:off x="1785173" y="4182071"/>
            <a:ext cx="1523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Species in NO</a:t>
            </a:r>
            <a:r>
              <a:rPr lang="en-US" baseline="-25000" dirty="0"/>
              <a:t>x</a:t>
            </a:r>
            <a:r>
              <a:rPr lang="en-US" dirty="0"/>
              <a:t> mechanism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2180EC-EF57-5940-ACAE-9BE2AD772B55}"/>
              </a:ext>
            </a:extLst>
          </p:cNvPr>
          <p:cNvSpPr txBox="1"/>
          <p:nvPr/>
        </p:nvSpPr>
        <p:spPr>
          <a:xfrm>
            <a:off x="3175030" y="4150124"/>
            <a:ext cx="162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</a:t>
            </a:r>
            <a:r>
              <a:rPr lang="en-US" baseline="-25000" dirty="0"/>
              <a:t>x</a:t>
            </a:r>
            <a:r>
              <a:rPr lang="en-US" dirty="0"/>
              <a:t> scaling factors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79E83EF-6D87-9149-A609-E2D2A02F1FDC}"/>
              </a:ext>
            </a:extLst>
          </p:cNvPr>
          <p:cNvSpPr/>
          <p:nvPr/>
        </p:nvSpPr>
        <p:spPr>
          <a:xfrm>
            <a:off x="234670" y="5049590"/>
            <a:ext cx="4568469" cy="5179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CHEEREIO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8C42C9-4CBB-354C-8601-BF683D4A94BE}"/>
              </a:ext>
            </a:extLst>
          </p:cNvPr>
          <p:cNvSpPr txBox="1"/>
          <p:nvPr/>
        </p:nvSpPr>
        <p:spPr>
          <a:xfrm>
            <a:off x="171959" y="5580447"/>
            <a:ext cx="4811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Simultaneously optimized NO</a:t>
            </a:r>
            <a:r>
              <a:rPr lang="en-US" baseline="-25000" dirty="0"/>
              <a:t>x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scaling factors and concentrations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6B3EDE-2B73-6248-A56A-74F628F7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70781-BA40-A341-A3BB-0BB5D881E8BA}" type="datetime1">
              <a:rPr lang="en-US" smtClean="0"/>
              <a:t>11/5/22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0A09B9-8DF7-8744-A893-ACFFA3D94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pendergrass@g.harvard.edu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E86432-5437-F145-B90E-E2B2F5C4F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1A506-D48E-CF44-98A2-37168688B164}" type="slidenum">
              <a:rPr lang="en-US" smtClean="0"/>
              <a:t>12</a:t>
            </a:fld>
            <a:endParaRPr lang="en-US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3F4D508D-934C-F442-AF5E-76D77893A05A}"/>
              </a:ext>
            </a:extLst>
          </p:cNvPr>
          <p:cNvSpPr/>
          <p:nvPr/>
        </p:nvSpPr>
        <p:spPr>
          <a:xfrm>
            <a:off x="3657975" y="3883835"/>
            <a:ext cx="662596" cy="3419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3DF5223-F14F-1140-B7D2-802641D23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8600"/>
          <a:stretch/>
        </p:blipFill>
        <p:spPr bwMode="auto">
          <a:xfrm>
            <a:off x="7388456" y="2457452"/>
            <a:ext cx="1631892" cy="136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n 27">
            <a:extLst>
              <a:ext uri="{FF2B5EF4-FFF2-40B4-BE49-F238E27FC236}">
                <a16:creationId xmlns:a16="http://schemas.microsoft.com/office/drawing/2014/main" id="{8BCECF27-79BD-5B4F-86DE-C63F437AE963}"/>
              </a:ext>
            </a:extLst>
          </p:cNvPr>
          <p:cNvSpPr/>
          <p:nvPr/>
        </p:nvSpPr>
        <p:spPr>
          <a:xfrm>
            <a:off x="8058758" y="1976825"/>
            <a:ext cx="3778405" cy="56042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on disk</a:t>
            </a:r>
          </a:p>
        </p:txBody>
      </p:sp>
      <p:pic>
        <p:nvPicPr>
          <p:cNvPr id="29" name="Picture 2" descr="Welcome to the GEOS-Chem Web Site">
            <a:extLst>
              <a:ext uri="{FF2B5EF4-FFF2-40B4-BE49-F238E27FC236}">
                <a16:creationId xmlns:a16="http://schemas.microsoft.com/office/drawing/2014/main" id="{C39066A3-E815-204A-8269-2D3E6D4DD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421" y="2717907"/>
            <a:ext cx="1292225" cy="74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857D7A0-74E7-FA48-B4AB-F2FA16072833}"/>
              </a:ext>
            </a:extLst>
          </p:cNvPr>
          <p:cNvSpPr txBox="1"/>
          <p:nvPr/>
        </p:nvSpPr>
        <p:spPr>
          <a:xfrm>
            <a:off x="10645927" y="2847882"/>
            <a:ext cx="1329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HEMCO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681E69-8049-E743-ABCF-CB0D5E785D9D}"/>
              </a:ext>
            </a:extLst>
          </p:cNvPr>
          <p:cNvSpPr txBox="1"/>
          <p:nvPr/>
        </p:nvSpPr>
        <p:spPr>
          <a:xfrm>
            <a:off x="7556218" y="3552260"/>
            <a:ext cx="141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Observations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2FB68A-BA62-DF43-BA65-5FE35914F911}"/>
              </a:ext>
            </a:extLst>
          </p:cNvPr>
          <p:cNvSpPr txBox="1"/>
          <p:nvPr/>
        </p:nvSpPr>
        <p:spPr>
          <a:xfrm>
            <a:off x="9229338" y="3566122"/>
            <a:ext cx="1306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 state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E623CD-D747-0945-90C1-02910DF48F0D}"/>
              </a:ext>
            </a:extLst>
          </p:cNvPr>
          <p:cNvSpPr txBox="1"/>
          <p:nvPr/>
        </p:nvSpPr>
        <p:spPr>
          <a:xfrm>
            <a:off x="10791209" y="3546733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Emissions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C724EE-D7FA-DE40-815C-784F6EE2637B}"/>
              </a:ext>
            </a:extLst>
          </p:cNvPr>
          <p:cNvSpPr txBox="1"/>
          <p:nvPr/>
        </p:nvSpPr>
        <p:spPr>
          <a:xfrm>
            <a:off x="7770825" y="1480359"/>
            <a:ext cx="4092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Optimize global CH</a:t>
            </a:r>
            <a:r>
              <a:rPr lang="en-US" sz="2400" b="1" baseline="-25000" dirty="0"/>
              <a:t>4</a:t>
            </a:r>
            <a:r>
              <a:rPr lang="en-US" sz="2400" b="1" dirty="0"/>
              <a:t> emissions</a:t>
            </a:r>
            <a:endParaRPr lang="en-US" b="1" dirty="0"/>
          </a:p>
        </p:txBody>
      </p:sp>
      <p:sp>
        <p:nvSpPr>
          <p:cNvPr id="35" name="Down Arrow 34">
            <a:extLst>
              <a:ext uri="{FF2B5EF4-FFF2-40B4-BE49-F238E27FC236}">
                <a16:creationId xmlns:a16="http://schemas.microsoft.com/office/drawing/2014/main" id="{51163839-C27A-004F-AE8C-8FC9C40F6BD0}"/>
              </a:ext>
            </a:extLst>
          </p:cNvPr>
          <p:cNvSpPr/>
          <p:nvPr/>
        </p:nvSpPr>
        <p:spPr>
          <a:xfrm>
            <a:off x="7933736" y="3879074"/>
            <a:ext cx="662596" cy="3038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F69A697-19A8-5D45-9B7A-836607F9ED63}"/>
              </a:ext>
            </a:extLst>
          </p:cNvPr>
          <p:cNvSpPr txBox="1"/>
          <p:nvPr/>
        </p:nvSpPr>
        <p:spPr>
          <a:xfrm>
            <a:off x="7556218" y="4182072"/>
            <a:ext cx="1586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TROPOMI CH</a:t>
            </a:r>
            <a:r>
              <a:rPr lang="en-US" baseline="-25000" dirty="0"/>
              <a:t>4</a:t>
            </a:r>
            <a:r>
              <a:rPr lang="en-US" dirty="0"/>
              <a:t> columns</a:t>
            </a:r>
          </a:p>
        </p:txBody>
      </p:sp>
      <p:sp>
        <p:nvSpPr>
          <p:cNvPr id="37" name="Down Arrow 36">
            <a:extLst>
              <a:ext uri="{FF2B5EF4-FFF2-40B4-BE49-F238E27FC236}">
                <a16:creationId xmlns:a16="http://schemas.microsoft.com/office/drawing/2014/main" id="{15E3180B-6284-A340-AE60-74DE97D58C27}"/>
              </a:ext>
            </a:extLst>
          </p:cNvPr>
          <p:cNvSpPr/>
          <p:nvPr/>
        </p:nvSpPr>
        <p:spPr>
          <a:xfrm>
            <a:off x="9487552" y="3911806"/>
            <a:ext cx="662596" cy="3419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36F966D-6C06-804A-90D9-32A84C96798A}"/>
              </a:ext>
            </a:extLst>
          </p:cNvPr>
          <p:cNvSpPr txBox="1"/>
          <p:nvPr/>
        </p:nvSpPr>
        <p:spPr>
          <a:xfrm>
            <a:off x="9147829" y="4280872"/>
            <a:ext cx="1385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EFA9E3-5046-C541-99DC-EEBE59246DFC}"/>
              </a:ext>
            </a:extLst>
          </p:cNvPr>
          <p:cNvSpPr txBox="1"/>
          <p:nvPr/>
        </p:nvSpPr>
        <p:spPr>
          <a:xfrm>
            <a:off x="10496578" y="4184925"/>
            <a:ext cx="162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</a:t>
            </a:r>
            <a:r>
              <a:rPr lang="en-US" baseline="-25000" dirty="0"/>
              <a:t>4 </a:t>
            </a:r>
            <a:r>
              <a:rPr lang="en-US" dirty="0"/>
              <a:t>scaling factors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018D5BE-9796-7640-BA4B-35BC9096E860}"/>
              </a:ext>
            </a:extLst>
          </p:cNvPr>
          <p:cNvSpPr/>
          <p:nvPr/>
        </p:nvSpPr>
        <p:spPr>
          <a:xfrm>
            <a:off x="7556218" y="5084391"/>
            <a:ext cx="4568469" cy="5179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CHEEREIO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B1A18E7-2BFB-9049-A2D3-5E1966C7490E}"/>
              </a:ext>
            </a:extLst>
          </p:cNvPr>
          <p:cNvSpPr txBox="1"/>
          <p:nvPr/>
        </p:nvSpPr>
        <p:spPr>
          <a:xfrm>
            <a:off x="7493507" y="5615248"/>
            <a:ext cx="4811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Simultaneously optimized CH</a:t>
            </a:r>
            <a:r>
              <a:rPr lang="en-US" baseline="-25000" dirty="0"/>
              <a:t>4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scaling factors and concentrations</a:t>
            </a:r>
          </a:p>
        </p:txBody>
      </p:sp>
      <p:sp>
        <p:nvSpPr>
          <p:cNvPr id="42" name="Down Arrow 41">
            <a:extLst>
              <a:ext uri="{FF2B5EF4-FFF2-40B4-BE49-F238E27FC236}">
                <a16:creationId xmlns:a16="http://schemas.microsoft.com/office/drawing/2014/main" id="{8F908F20-88AB-2B48-945F-E5164BE22A69}"/>
              </a:ext>
            </a:extLst>
          </p:cNvPr>
          <p:cNvSpPr/>
          <p:nvPr/>
        </p:nvSpPr>
        <p:spPr>
          <a:xfrm>
            <a:off x="10979523" y="3918636"/>
            <a:ext cx="662596" cy="3419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air-pollute-min | Air Purification">
            <a:extLst>
              <a:ext uri="{FF2B5EF4-FFF2-40B4-BE49-F238E27FC236}">
                <a16:creationId xmlns:a16="http://schemas.microsoft.com/office/drawing/2014/main" id="{915EAC21-AE6D-D441-B962-92F0AE9FF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486" y="1676390"/>
            <a:ext cx="2441303" cy="16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AMT - Methane retrieved from TROPOMI: improvement of the data product and  validation of the first 2 years of measurements">
            <a:extLst>
              <a:ext uri="{FF2B5EF4-FFF2-40B4-BE49-F238E27FC236}">
                <a16:creationId xmlns:a16="http://schemas.microsoft.com/office/drawing/2014/main" id="{366A3D32-692A-B249-A8CB-D583689D0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345" y="4021637"/>
            <a:ext cx="2441303" cy="157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4A7B92-B9E1-4345-B2FC-1C77DD3F8B41}"/>
              </a:ext>
            </a:extLst>
          </p:cNvPr>
          <p:cNvSpPr/>
          <p:nvPr/>
        </p:nvSpPr>
        <p:spPr>
          <a:xfrm>
            <a:off x="72822" y="1445558"/>
            <a:ext cx="4804352" cy="48160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99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71792-AD5E-3CD3-C75A-9763D3EB4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NOx scaling factors through last two weeks of January 2016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D1B6DA-276B-D752-892E-1EC93DD64DDE}"/>
              </a:ext>
            </a:extLst>
          </p:cNvPr>
          <p:cNvSpPr txBox="1"/>
          <p:nvPr/>
        </p:nvSpPr>
        <p:spPr>
          <a:xfrm>
            <a:off x="3074980" y="6373525"/>
            <a:ext cx="6042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Assimilate every 24 hours for two weeks (January 15-31, 2016)</a:t>
            </a:r>
          </a:p>
        </p:txBody>
      </p:sp>
      <p:pic>
        <p:nvPicPr>
          <p:cNvPr id="5" name="SCALEFACTOR_NOx_mean">
            <a:hlinkClick r:id="" action="ppaction://media"/>
            <a:extLst>
              <a:ext uri="{FF2B5EF4-FFF2-40B4-BE49-F238E27FC236}">
                <a16:creationId xmlns:a16="http://schemas.microsoft.com/office/drawing/2014/main" id="{CCA2C2D2-C24B-35E9-EEAB-78B8E8A95F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385" t="20497" r="25220" b="23006"/>
          <a:stretch/>
        </p:blipFill>
        <p:spPr>
          <a:xfrm>
            <a:off x="1311728" y="1690687"/>
            <a:ext cx="8286764" cy="4502063"/>
          </a:xfrm>
          <a:prstGeom prst="rect">
            <a:avLst/>
          </a:prstGeom>
        </p:spPr>
      </p:pic>
      <p:pic>
        <p:nvPicPr>
          <p:cNvPr id="3" name="SCALEFACTOR_NOx_mean">
            <a:hlinkClick r:id="" action="ppaction://media"/>
            <a:extLst>
              <a:ext uri="{FF2B5EF4-FFF2-40B4-BE49-F238E27FC236}">
                <a16:creationId xmlns:a16="http://schemas.microsoft.com/office/drawing/2014/main" id="{2022E450-1B0C-1B82-194D-9CF2C3F585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7515" t="10909" r="13576" b="8017"/>
          <a:stretch/>
        </p:blipFill>
        <p:spPr>
          <a:xfrm>
            <a:off x="9647450" y="1211608"/>
            <a:ext cx="933464" cy="509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2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8DEB7-25E0-5622-06CF-1E1742FDC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with prior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08E84-A795-9B08-08AE-140D40E35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 descr="Whiteboard&#10;&#10;Description automatically generated with low confidence">
            <a:extLst>
              <a:ext uri="{FF2B5EF4-FFF2-40B4-BE49-F238E27FC236}">
                <a16:creationId xmlns:a16="http://schemas.microsoft.com/office/drawing/2014/main" id="{A92BBDCF-DD4A-3EDE-C122-F0C5726BA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42" t="23619" r="24643" b="21123"/>
          <a:stretch/>
        </p:blipFill>
        <p:spPr>
          <a:xfrm>
            <a:off x="374073" y="2667909"/>
            <a:ext cx="4959927" cy="2576946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3B39469-E33C-7BA1-BB3F-F8B3725B1A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65"/>
          <a:stretch/>
        </p:blipFill>
        <p:spPr>
          <a:xfrm>
            <a:off x="5334000" y="1558636"/>
            <a:ext cx="6858000" cy="46634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13D57F-A6CB-76A9-B070-ED5F179455A7}"/>
              </a:ext>
            </a:extLst>
          </p:cNvPr>
          <p:cNvSpPr txBox="1"/>
          <p:nvPr/>
        </p:nvSpPr>
        <p:spPr>
          <a:xfrm>
            <a:off x="1370734" y="2206244"/>
            <a:ext cx="2969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/>
              <a:t>Δ</a:t>
            </a:r>
            <a:r>
              <a:rPr lang="en-US" sz="2400" b="1" dirty="0"/>
              <a:t> (PRIOR – TROPOMI)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800CF1-7CD5-BA88-0794-54818C1F4419}"/>
              </a:ext>
            </a:extLst>
          </p:cNvPr>
          <p:cNvSpPr txBox="1"/>
          <p:nvPr/>
        </p:nvSpPr>
        <p:spPr>
          <a:xfrm>
            <a:off x="6019319" y="2206244"/>
            <a:ext cx="3623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/>
              <a:t>Δ</a:t>
            </a:r>
            <a:r>
              <a:rPr lang="en-US" sz="2400" b="1" dirty="0"/>
              <a:t> (POSTERIOR – TROPOMI)</a:t>
            </a:r>
            <a:endParaRPr lang="en-US" sz="24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8273A89-7419-8660-AC59-E312BC800EC2}"/>
              </a:ext>
            </a:extLst>
          </p:cNvPr>
          <p:cNvSpPr/>
          <p:nvPr/>
        </p:nvSpPr>
        <p:spPr>
          <a:xfrm>
            <a:off x="4045527" y="3117273"/>
            <a:ext cx="803564" cy="6234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B8C8D1F-3F6A-DCA3-11C1-70BB0CC85BC4}"/>
              </a:ext>
            </a:extLst>
          </p:cNvPr>
          <p:cNvSpPr/>
          <p:nvPr/>
        </p:nvSpPr>
        <p:spPr>
          <a:xfrm>
            <a:off x="9005454" y="3142505"/>
            <a:ext cx="803564" cy="6234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85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2B4AB-4E07-3609-D0D9-3ABFE74B0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8DDEB-49A0-F414-9588-4B9160961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</a:t>
            </a:r>
            <a:r>
              <a:rPr lang="en-US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CHEEREIO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is and how it works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Example applications: CH</a:t>
            </a:r>
            <a:r>
              <a:rPr lang="en-US" baseline="-25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4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and NO</a:t>
            </a:r>
            <a:r>
              <a:rPr lang="en-US" baseline="-25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x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inversions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Why </a:t>
            </a:r>
            <a:r>
              <a:rPr lang="en-US" b="1" dirty="0">
                <a:solidFill>
                  <a:schemeClr val="accent4"/>
                </a:solidFill>
              </a:rPr>
              <a:t>CHEEREIO</a:t>
            </a:r>
            <a:r>
              <a:rPr lang="en-US" dirty="0"/>
              <a:t> makes it easy to do inversions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9E520-3277-E995-E921-DB7AA7A5C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1980-3D13-0C4E-A803-A41FF51886BE}" type="datetime1">
              <a:rPr lang="en-US" smtClean="0"/>
              <a:t>11/6/22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ADC00-FBDA-06C4-5408-EB3ABEE7A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pendergrass@g.harvard.edu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C4EE1-5AC2-57F6-968E-91F41A54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1A506-D48E-CF44-98A2-37168688B16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97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5F77D-4997-B34F-A5CC-DF5E9F02B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01" y="103713"/>
            <a:ext cx="11130643" cy="1325563"/>
          </a:xfrm>
        </p:spPr>
        <p:txBody>
          <a:bodyPr/>
          <a:lstStyle/>
          <a:p>
            <a:r>
              <a:rPr lang="en-US" dirty="0"/>
              <a:t>Assemble the building blocks of your simulation in the configuration file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0CA73-51F7-564D-B38D-FC6307EB9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C6A-538E-A34E-9395-A402DC4F1233}" type="datetime1">
              <a:rPr lang="en-US" smtClean="0"/>
              <a:t>11/5/22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9C8A1-571E-7246-B0C0-5F07DC019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pendergrass@g.harvard.edu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A5715-AAEB-7048-A0F2-4F3C60337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1A506-D48E-CF44-98A2-37168688B164}" type="slidenum">
              <a:rPr lang="en-US" smtClean="0"/>
              <a:t>16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05E01D-E84C-694E-87A9-A6072FBD18ED}"/>
              </a:ext>
            </a:extLst>
          </p:cNvPr>
          <p:cNvSpPr txBox="1"/>
          <p:nvPr/>
        </p:nvSpPr>
        <p:spPr>
          <a:xfrm>
            <a:off x="126486" y="5608484"/>
            <a:ext cx="1985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Group emissions into families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EB923D-DAD3-2F4E-B8B1-72133810A90A}"/>
              </a:ext>
            </a:extLst>
          </p:cNvPr>
          <p:cNvSpPr txBox="1"/>
          <p:nvPr/>
        </p:nvSpPr>
        <p:spPr>
          <a:xfrm>
            <a:off x="497196" y="1784974"/>
            <a:ext cx="16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From one file…</a:t>
            </a:r>
          </a:p>
        </p:txBody>
      </p:sp>
      <p:sp>
        <p:nvSpPr>
          <p:cNvPr id="3" name="Vertical Scroll 2">
            <a:extLst>
              <a:ext uri="{FF2B5EF4-FFF2-40B4-BE49-F238E27FC236}">
                <a16:creationId xmlns:a16="http://schemas.microsoft.com/office/drawing/2014/main" id="{CA345BB8-3402-B45A-2D02-16A3BA1184AE}"/>
              </a:ext>
            </a:extLst>
          </p:cNvPr>
          <p:cNvSpPr/>
          <p:nvPr/>
        </p:nvSpPr>
        <p:spPr>
          <a:xfrm>
            <a:off x="305620" y="2355154"/>
            <a:ext cx="1985964" cy="1028700"/>
          </a:xfrm>
          <a:prstGeom prst="vertic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ens_config.json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1BDF3F-1A04-4F98-55F1-A917972F4B21}"/>
              </a:ext>
            </a:extLst>
          </p:cNvPr>
          <p:cNvSpPr/>
          <p:nvPr/>
        </p:nvSpPr>
        <p:spPr>
          <a:xfrm>
            <a:off x="3907973" y="2009498"/>
            <a:ext cx="734785" cy="7184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</a:t>
            </a:r>
            <a:r>
              <a:rPr lang="en-US" baseline="-25000" dirty="0"/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C737E8-3800-9BC8-7188-977C7B764041}"/>
              </a:ext>
            </a:extLst>
          </p:cNvPr>
          <p:cNvSpPr/>
          <p:nvPr/>
        </p:nvSpPr>
        <p:spPr>
          <a:xfrm>
            <a:off x="3083380" y="2009498"/>
            <a:ext cx="734785" cy="7184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</a:t>
            </a:r>
            <a:endParaRPr lang="en-US" baseline="-25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B29554-AFE4-B0A5-7D2C-8EF65C2D14F6}"/>
              </a:ext>
            </a:extLst>
          </p:cNvPr>
          <p:cNvSpPr/>
          <p:nvPr/>
        </p:nvSpPr>
        <p:spPr>
          <a:xfrm>
            <a:off x="4732566" y="2009498"/>
            <a:ext cx="734785" cy="7184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HNO</a:t>
            </a:r>
            <a:r>
              <a:rPr lang="en-US" baseline="-25000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F0E5FA-5ECC-7DE7-AC4A-92CB84770F18}"/>
              </a:ext>
            </a:extLst>
          </p:cNvPr>
          <p:cNvSpPr txBox="1"/>
          <p:nvPr/>
        </p:nvSpPr>
        <p:spPr>
          <a:xfrm>
            <a:off x="2471058" y="1572728"/>
            <a:ext cx="421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Select concentrations in your state vector…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436A2E-90F8-906B-FFF9-63B9F4E94E95}"/>
              </a:ext>
            </a:extLst>
          </p:cNvPr>
          <p:cNvSpPr txBox="1"/>
          <p:nvPr/>
        </p:nvSpPr>
        <p:spPr>
          <a:xfrm>
            <a:off x="2960917" y="2912474"/>
            <a:ext cx="2812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…and how they are defined.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E2C9FB6-A1A4-577E-3FEF-181A75839434}"/>
              </a:ext>
            </a:extLst>
          </p:cNvPr>
          <p:cNvSpPr/>
          <p:nvPr/>
        </p:nvSpPr>
        <p:spPr>
          <a:xfrm>
            <a:off x="2626179" y="3341922"/>
            <a:ext cx="914401" cy="5715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Surface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F0C2DAB-9D03-9F51-CA36-7FEA69E4716E}"/>
              </a:ext>
            </a:extLst>
          </p:cNvPr>
          <p:cNvSpPr/>
          <p:nvPr/>
        </p:nvSpPr>
        <p:spPr>
          <a:xfrm>
            <a:off x="3695702" y="3341922"/>
            <a:ext cx="914401" cy="5715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Column sum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079DE8-651E-85CB-038A-86C752FE2EAA}"/>
              </a:ext>
            </a:extLst>
          </p:cNvPr>
          <p:cNvSpPr/>
          <p:nvPr/>
        </p:nvSpPr>
        <p:spPr>
          <a:xfrm>
            <a:off x="4765225" y="3341922"/>
            <a:ext cx="1464130" cy="5715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Tropospheric column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113AD6-BBF2-A96A-12AF-18EB35D361C7}"/>
              </a:ext>
            </a:extLst>
          </p:cNvPr>
          <p:cNvSpPr txBox="1"/>
          <p:nvPr/>
        </p:nvSpPr>
        <p:spPr>
          <a:xfrm>
            <a:off x="345901" y="4108884"/>
            <a:ext cx="3785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Define emissions in your state vector…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60A740-50CF-8A71-FE90-2C34FD6EBA94}"/>
              </a:ext>
            </a:extLst>
          </p:cNvPr>
          <p:cNvSpPr/>
          <p:nvPr/>
        </p:nvSpPr>
        <p:spPr>
          <a:xfrm>
            <a:off x="551085" y="4608362"/>
            <a:ext cx="1309006" cy="96390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</a:t>
            </a:r>
            <a:r>
              <a:rPr lang="en-US" baseline="-25000" dirty="0">
                <a:solidFill>
                  <a:schemeClr val="tx1"/>
                </a:solidFill>
              </a:rPr>
              <a:t>x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E813B3A-85EC-B1DB-A786-77F847EDBEDB}"/>
              </a:ext>
            </a:extLst>
          </p:cNvPr>
          <p:cNvSpPr/>
          <p:nvPr/>
        </p:nvSpPr>
        <p:spPr>
          <a:xfrm>
            <a:off x="585385" y="5057430"/>
            <a:ext cx="536125" cy="4119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F5C694D-CF5B-8A92-F521-2D67DA8A4C4D}"/>
              </a:ext>
            </a:extLst>
          </p:cNvPr>
          <p:cNvSpPr/>
          <p:nvPr/>
        </p:nvSpPr>
        <p:spPr>
          <a:xfrm>
            <a:off x="1155810" y="5057429"/>
            <a:ext cx="664029" cy="4119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BBF529-CD01-FB84-4221-995E7F31958A}"/>
              </a:ext>
            </a:extLst>
          </p:cNvPr>
          <p:cNvSpPr txBox="1"/>
          <p:nvPr/>
        </p:nvSpPr>
        <p:spPr>
          <a:xfrm>
            <a:off x="2116356" y="5664778"/>
            <a:ext cx="2526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Separate sectors for source attribution 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2F4B6F5-2351-70FF-F455-058B320FAF2C}"/>
              </a:ext>
            </a:extLst>
          </p:cNvPr>
          <p:cNvCxnSpPr>
            <a:stCxn id="27" idx="3"/>
          </p:cNvCxnSpPr>
          <p:nvPr/>
        </p:nvCxnSpPr>
        <p:spPr>
          <a:xfrm flipV="1">
            <a:off x="1860091" y="4751614"/>
            <a:ext cx="766088" cy="3387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52D8714-14FB-E0A0-7C30-3B6D6410C12E}"/>
              </a:ext>
            </a:extLst>
          </p:cNvPr>
          <p:cNvCxnSpPr>
            <a:cxnSpLocks/>
            <a:endCxn id="37" idx="1"/>
          </p:cNvCxnSpPr>
          <p:nvPr/>
        </p:nvCxnSpPr>
        <p:spPr>
          <a:xfrm>
            <a:off x="1849206" y="5096218"/>
            <a:ext cx="735860" cy="3204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63B07801-9D07-13EA-5E79-37AC4B5E8D07}"/>
              </a:ext>
            </a:extLst>
          </p:cNvPr>
          <p:cNvSpPr/>
          <p:nvPr/>
        </p:nvSpPr>
        <p:spPr>
          <a:xfrm>
            <a:off x="2626179" y="4579751"/>
            <a:ext cx="1560119" cy="40571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Transport NO</a:t>
            </a:r>
            <a:r>
              <a:rPr lang="en-US" baseline="-25000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1EE6BE4-4727-1318-2C80-152B89924877}"/>
              </a:ext>
            </a:extLst>
          </p:cNvPr>
          <p:cNvSpPr/>
          <p:nvPr/>
        </p:nvSpPr>
        <p:spPr>
          <a:xfrm>
            <a:off x="2585066" y="5213819"/>
            <a:ext cx="1560119" cy="40571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Industrial NO</a:t>
            </a:r>
            <a:r>
              <a:rPr lang="en-US" baseline="-25000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DC01B96-B048-7B8D-4E9C-48A201F91A3E}"/>
              </a:ext>
            </a:extLst>
          </p:cNvPr>
          <p:cNvSpPr txBox="1"/>
          <p:nvPr/>
        </p:nvSpPr>
        <p:spPr>
          <a:xfrm>
            <a:off x="4576762" y="4089492"/>
            <a:ext cx="2776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…and specify uncertainties.</a:t>
            </a:r>
          </a:p>
        </p:txBody>
      </p:sp>
      <p:pic>
        <p:nvPicPr>
          <p:cNvPr id="1030" name="Picture 6" descr="Normal Distribution | BPI Consulting">
            <a:extLst>
              <a:ext uri="{FF2B5EF4-FFF2-40B4-BE49-F238E27FC236}">
                <a16:creationId xmlns:a16="http://schemas.microsoft.com/office/drawing/2014/main" id="{C589F15A-7D85-E243-7F00-D3E968C7AA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4" t="11483" r="19066" b="10817"/>
          <a:stretch/>
        </p:blipFill>
        <p:spPr bwMode="auto">
          <a:xfrm>
            <a:off x="4765225" y="4510563"/>
            <a:ext cx="2526403" cy="163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759E3EC-CFCF-5F20-686F-2D3EE27BB402}"/>
              </a:ext>
            </a:extLst>
          </p:cNvPr>
          <p:cNvSpPr txBox="1"/>
          <p:nvPr/>
        </p:nvSpPr>
        <p:spPr>
          <a:xfrm>
            <a:off x="7453599" y="811837"/>
            <a:ext cx="4357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Combine the observations you want to use…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069005F-3BE8-1930-303C-CD99AAF8A977}"/>
              </a:ext>
            </a:extLst>
          </p:cNvPr>
          <p:cNvSpPr txBox="1"/>
          <p:nvPr/>
        </p:nvSpPr>
        <p:spPr>
          <a:xfrm>
            <a:off x="7605980" y="2270006"/>
            <a:ext cx="390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…and customize filters and aggregation.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C80C01C-94D7-D34E-2362-06C49BB1057E}"/>
              </a:ext>
            </a:extLst>
          </p:cNvPr>
          <p:cNvSpPr/>
          <p:nvPr/>
        </p:nvSpPr>
        <p:spPr>
          <a:xfrm>
            <a:off x="7957989" y="1284382"/>
            <a:ext cx="734785" cy="387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OMI</a:t>
            </a:r>
            <a:endParaRPr lang="en-US" baseline="-250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FFFA576-E717-F35E-ECBA-401395D60EC0}"/>
              </a:ext>
            </a:extLst>
          </p:cNvPr>
          <p:cNvSpPr/>
          <p:nvPr/>
        </p:nvSpPr>
        <p:spPr>
          <a:xfrm>
            <a:off x="8786244" y="1284382"/>
            <a:ext cx="1197428" cy="401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TROPOMI</a:t>
            </a:r>
            <a:endParaRPr lang="en-US" baseline="-250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BC5F60B-E1F3-06ED-684B-A827954487B8}"/>
              </a:ext>
            </a:extLst>
          </p:cNvPr>
          <p:cNvSpPr/>
          <p:nvPr/>
        </p:nvSpPr>
        <p:spPr>
          <a:xfrm>
            <a:off x="10089827" y="1291558"/>
            <a:ext cx="850866" cy="401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GEMS</a:t>
            </a:r>
            <a:endParaRPr lang="en-US" baseline="-250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31D190F-7F69-10A8-ABFD-DC1CD6511F56}"/>
              </a:ext>
            </a:extLst>
          </p:cNvPr>
          <p:cNvSpPr/>
          <p:nvPr/>
        </p:nvSpPr>
        <p:spPr>
          <a:xfrm>
            <a:off x="7970119" y="1754870"/>
            <a:ext cx="1364276" cy="401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Surface obs.</a:t>
            </a:r>
            <a:endParaRPr lang="en-US" baseline="-2500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811C049-E209-134B-6BCF-693C15C40072}"/>
              </a:ext>
            </a:extLst>
          </p:cNvPr>
          <p:cNvSpPr/>
          <p:nvPr/>
        </p:nvSpPr>
        <p:spPr>
          <a:xfrm>
            <a:off x="9420847" y="1754870"/>
            <a:ext cx="1519846" cy="401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Customize!</a:t>
            </a:r>
            <a:endParaRPr lang="en-US" baseline="-25000" dirty="0"/>
          </a:p>
        </p:txBody>
      </p:sp>
      <p:pic>
        <p:nvPicPr>
          <p:cNvPr id="1032" name="Picture 8" descr="Giant Building Blocks Natural (Grimm's)">
            <a:extLst>
              <a:ext uri="{FF2B5EF4-FFF2-40B4-BE49-F238E27FC236}">
                <a16:creationId xmlns:a16="http://schemas.microsoft.com/office/drawing/2014/main" id="{5AC802A7-4123-110F-21FB-81BD6ECE81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9" b="9214"/>
          <a:stretch/>
        </p:blipFill>
        <p:spPr bwMode="auto">
          <a:xfrm>
            <a:off x="8366536" y="4345245"/>
            <a:ext cx="2016053" cy="164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336DC40-06D3-A946-193E-31CBA0535702}"/>
              </a:ext>
            </a:extLst>
          </p:cNvPr>
          <p:cNvSpPr txBox="1"/>
          <p:nvPr/>
        </p:nvSpPr>
        <p:spPr>
          <a:xfrm>
            <a:off x="10282243" y="4706806"/>
            <a:ext cx="1628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CHEEREIO puts the pieces together!</a:t>
            </a:r>
          </a:p>
        </p:txBody>
      </p:sp>
      <p:pic>
        <p:nvPicPr>
          <p:cNvPr id="1034" name="Picture 10" descr="Coffee filter - Wikipedia">
            <a:extLst>
              <a:ext uri="{FF2B5EF4-FFF2-40B4-BE49-F238E27FC236}">
                <a16:creationId xmlns:a16="http://schemas.microsoft.com/office/drawing/2014/main" id="{E205472B-D568-35EC-4914-416B6B956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106" y="2619565"/>
            <a:ext cx="1750134" cy="105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5987AE9C-0E58-7974-2768-A9A48C106B52}"/>
              </a:ext>
            </a:extLst>
          </p:cNvPr>
          <p:cNvSpPr/>
          <p:nvPr/>
        </p:nvSpPr>
        <p:spPr>
          <a:xfrm>
            <a:off x="9667202" y="2826224"/>
            <a:ext cx="235573" cy="2276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BDC196E-DDC4-609B-25CA-A6F74FACED0E}"/>
              </a:ext>
            </a:extLst>
          </p:cNvPr>
          <p:cNvSpPr/>
          <p:nvPr/>
        </p:nvSpPr>
        <p:spPr>
          <a:xfrm>
            <a:off x="9819602" y="2978624"/>
            <a:ext cx="235573" cy="2276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BE29990-F96C-EFA0-6135-47B68B1D242C}"/>
              </a:ext>
            </a:extLst>
          </p:cNvPr>
          <p:cNvSpPr/>
          <p:nvPr/>
        </p:nvSpPr>
        <p:spPr>
          <a:xfrm>
            <a:off x="9991817" y="2819802"/>
            <a:ext cx="235573" cy="2276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37EB066-C168-728F-9A0B-A285BE52A773}"/>
              </a:ext>
            </a:extLst>
          </p:cNvPr>
          <p:cNvSpPr/>
          <p:nvPr/>
        </p:nvSpPr>
        <p:spPr>
          <a:xfrm>
            <a:off x="9701815" y="3145740"/>
            <a:ext cx="235573" cy="2276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1400BBF-2B86-7DA7-125B-7F5AD2417534}"/>
              </a:ext>
            </a:extLst>
          </p:cNvPr>
          <p:cNvCxnSpPr/>
          <p:nvPr/>
        </p:nvCxnSpPr>
        <p:spPr>
          <a:xfrm>
            <a:off x="10227390" y="3145740"/>
            <a:ext cx="49614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3355A855-4403-1D9C-1D60-7E8ADC2F2548}"/>
              </a:ext>
            </a:extLst>
          </p:cNvPr>
          <p:cNvSpPr/>
          <p:nvPr/>
        </p:nvSpPr>
        <p:spPr>
          <a:xfrm>
            <a:off x="10822906" y="2891662"/>
            <a:ext cx="546998" cy="52856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C585E92-D3FB-B5C5-A5FF-82E04E53BD8F}"/>
              </a:ext>
            </a:extLst>
          </p:cNvPr>
          <p:cNvCxnSpPr/>
          <p:nvPr/>
        </p:nvCxnSpPr>
        <p:spPr>
          <a:xfrm>
            <a:off x="7453599" y="5057429"/>
            <a:ext cx="97106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6E18401-A21E-0FD5-1F46-9FD33FBCC665}"/>
              </a:ext>
            </a:extLst>
          </p:cNvPr>
          <p:cNvCxnSpPr>
            <a:cxnSpLocks/>
          </p:cNvCxnSpPr>
          <p:nvPr/>
        </p:nvCxnSpPr>
        <p:spPr>
          <a:xfrm>
            <a:off x="7322267" y="3938258"/>
            <a:ext cx="1044269" cy="88609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7C8D7FA-ADA1-7622-3CE5-519E78E67982}"/>
              </a:ext>
            </a:extLst>
          </p:cNvPr>
          <p:cNvCxnSpPr>
            <a:cxnSpLocks/>
          </p:cNvCxnSpPr>
          <p:nvPr/>
        </p:nvCxnSpPr>
        <p:spPr>
          <a:xfrm>
            <a:off x="8153400" y="3895497"/>
            <a:ext cx="380766" cy="7128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50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9" grpId="0" animBg="1"/>
      <p:bldP spid="13" grpId="0" animBg="1"/>
      <p:bldP spid="15" grpId="0"/>
      <p:bldP spid="17" grpId="0"/>
      <p:bldP spid="23" grpId="0" animBg="1"/>
      <p:bldP spid="24" grpId="0" animBg="1"/>
      <p:bldP spid="25" grpId="0" animBg="1"/>
      <p:bldP spid="26" grpId="0"/>
      <p:bldP spid="27" grpId="0" animBg="1"/>
      <p:bldP spid="28" grpId="0" animBg="1"/>
      <p:bldP spid="29" grpId="0" animBg="1"/>
      <p:bldP spid="30" grpId="0"/>
      <p:bldP spid="36" grpId="0" animBg="1"/>
      <p:bldP spid="37" grpId="0" animBg="1"/>
      <p:bldP spid="39" grpId="0"/>
      <p:bldP spid="42" grpId="0"/>
      <p:bldP spid="43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/>
      <p:bldP spid="51" grpId="0" animBg="1"/>
      <p:bldP spid="52" grpId="0" animBg="1"/>
      <p:bldP spid="53" grpId="0" animBg="1"/>
      <p:bldP spid="54" grpId="0" animBg="1"/>
      <p:bldP spid="5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66555-7F1F-9172-FC2B-D9A352BA1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new observation operators easily with Python-based inheritance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299E7-F1EE-C7EC-6CBF-DA991064D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1980-3D13-0C4E-A803-A41FF51886BE}" type="datetime1">
              <a:rPr lang="en-US" smtClean="0"/>
              <a:t>11/6/22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E6E0B-B636-3BA4-8E8A-090173455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pendergrass@g.harvard.edu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0EE64-CFB4-6083-E42B-3007E94A6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1A506-D48E-CF44-98A2-37168688B164}" type="slidenum">
              <a:rPr lang="en-US" smtClean="0"/>
              <a:t>17</a:t>
            </a:fld>
            <a:endParaRPr lang="en-US"/>
          </a:p>
        </p:txBody>
      </p:sp>
      <p:pic>
        <p:nvPicPr>
          <p:cNvPr id="7" name="Graphic 6" descr="Gears with solid fill">
            <a:extLst>
              <a:ext uri="{FF2B5EF4-FFF2-40B4-BE49-F238E27FC236}">
                <a16:creationId xmlns:a16="http://schemas.microsoft.com/office/drawing/2014/main" id="{E4912045-BD66-66E0-8490-491DD0371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6791" y="3109951"/>
            <a:ext cx="914400" cy="914400"/>
          </a:xfrm>
          <a:prstGeom prst="rect">
            <a:avLst/>
          </a:prstGeom>
        </p:spPr>
      </p:pic>
      <p:pic>
        <p:nvPicPr>
          <p:cNvPr id="10" name="Graphic 9" descr="Gears with solid fill">
            <a:extLst>
              <a:ext uri="{FF2B5EF4-FFF2-40B4-BE49-F238E27FC236}">
                <a16:creationId xmlns:a16="http://schemas.microsoft.com/office/drawing/2014/main" id="{1F93F8CE-F7D3-3C72-76ED-B1B2F0A56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6791" y="4088821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21FDDB-E839-C631-A9D7-719E72FCD904}"/>
              </a:ext>
            </a:extLst>
          </p:cNvPr>
          <p:cNvSpPr txBox="1"/>
          <p:nvPr/>
        </p:nvSpPr>
        <p:spPr>
          <a:xfrm>
            <a:off x="993647" y="2244537"/>
            <a:ext cx="3722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</a:rPr>
              <a:t>CHEEREIO</a:t>
            </a:r>
            <a:r>
              <a:rPr lang="en-US" sz="2400" dirty="0"/>
              <a:t> is assembled from interchangeable blocks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930336-8A5C-9143-612F-F0B02A6880A4}"/>
              </a:ext>
            </a:extLst>
          </p:cNvPr>
          <p:cNvSpPr txBox="1"/>
          <p:nvPr/>
        </p:nvSpPr>
        <p:spPr>
          <a:xfrm>
            <a:off x="3000548" y="3654587"/>
            <a:ext cx="233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Observation operators go here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DC9E318-24BB-F3CC-0DF9-031B5B30A27E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2332591" y="3977753"/>
            <a:ext cx="667957" cy="461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A3E5611-48C7-58AD-A95D-D78A1AFEC561}"/>
              </a:ext>
            </a:extLst>
          </p:cNvPr>
          <p:cNvSpPr txBox="1"/>
          <p:nvPr/>
        </p:nvSpPr>
        <p:spPr>
          <a:xfrm>
            <a:off x="6837542" y="2122714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</a:rPr>
              <a:t>CHEEREIO</a:t>
            </a:r>
            <a:r>
              <a:rPr lang="en-US" sz="2400" dirty="0"/>
              <a:t> provides a template for observation operators…</a:t>
            </a:r>
          </a:p>
        </p:txBody>
      </p:sp>
      <p:pic>
        <p:nvPicPr>
          <p:cNvPr id="26" name="Graphic 25" descr="Single gear outline">
            <a:extLst>
              <a:ext uri="{FF2B5EF4-FFF2-40B4-BE49-F238E27FC236}">
                <a16:creationId xmlns:a16="http://schemas.microsoft.com/office/drawing/2014/main" id="{BF8899E9-48F8-7325-5FDC-523905B0B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67848" y="2953711"/>
            <a:ext cx="646331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7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66555-7F1F-9172-FC2B-D9A352BA1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new observation operators easily with Python-based inheritance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299E7-F1EE-C7EC-6CBF-DA991064D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1980-3D13-0C4E-A803-A41FF51886BE}" type="datetime1">
              <a:rPr lang="en-US" smtClean="0"/>
              <a:t>11/6/22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E6E0B-B636-3BA4-8E8A-090173455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pendergrass@g.harvard.edu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0EE64-CFB4-6083-E42B-3007E94A6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1A506-D48E-CF44-98A2-37168688B164}" type="slidenum">
              <a:rPr lang="en-US" smtClean="0"/>
              <a:t>18</a:t>
            </a:fld>
            <a:endParaRPr lang="en-US"/>
          </a:p>
        </p:txBody>
      </p:sp>
      <p:pic>
        <p:nvPicPr>
          <p:cNvPr id="7" name="Graphic 6" descr="Gears with solid fill">
            <a:extLst>
              <a:ext uri="{FF2B5EF4-FFF2-40B4-BE49-F238E27FC236}">
                <a16:creationId xmlns:a16="http://schemas.microsoft.com/office/drawing/2014/main" id="{E4912045-BD66-66E0-8490-491DD0371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6791" y="3109951"/>
            <a:ext cx="914400" cy="914400"/>
          </a:xfrm>
          <a:prstGeom prst="rect">
            <a:avLst/>
          </a:prstGeom>
        </p:spPr>
      </p:pic>
      <p:pic>
        <p:nvPicPr>
          <p:cNvPr id="10" name="Graphic 9" descr="Gears with solid fill">
            <a:extLst>
              <a:ext uri="{FF2B5EF4-FFF2-40B4-BE49-F238E27FC236}">
                <a16:creationId xmlns:a16="http://schemas.microsoft.com/office/drawing/2014/main" id="{1F93F8CE-F7D3-3C72-76ED-B1B2F0A56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6791" y="4088821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21FDDB-E839-C631-A9D7-719E72FCD904}"/>
              </a:ext>
            </a:extLst>
          </p:cNvPr>
          <p:cNvSpPr txBox="1"/>
          <p:nvPr/>
        </p:nvSpPr>
        <p:spPr>
          <a:xfrm>
            <a:off x="993647" y="2244537"/>
            <a:ext cx="3722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</a:rPr>
              <a:t>CHEEREIO</a:t>
            </a:r>
            <a:r>
              <a:rPr lang="en-US" sz="2400" dirty="0"/>
              <a:t> is assembled from interchangeable blocks</a:t>
            </a:r>
          </a:p>
        </p:txBody>
      </p:sp>
      <p:pic>
        <p:nvPicPr>
          <p:cNvPr id="20" name="Graphic 19" descr="Single gear outline">
            <a:extLst>
              <a:ext uri="{FF2B5EF4-FFF2-40B4-BE49-F238E27FC236}">
                <a16:creationId xmlns:a16="http://schemas.microsoft.com/office/drawing/2014/main" id="{2A5696E2-7823-FAEB-F492-6C3EDAC05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1971" y="3874749"/>
            <a:ext cx="646331" cy="64633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A3E5611-48C7-58AD-A95D-D78A1AFEC561}"/>
              </a:ext>
            </a:extLst>
          </p:cNvPr>
          <p:cNvSpPr txBox="1"/>
          <p:nvPr/>
        </p:nvSpPr>
        <p:spPr>
          <a:xfrm>
            <a:off x="6837542" y="2122714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</a:rPr>
              <a:t>CHEEREIO</a:t>
            </a:r>
            <a:r>
              <a:rPr lang="en-US" sz="2400" dirty="0"/>
              <a:t> provides a template for observation operators…</a:t>
            </a:r>
          </a:p>
        </p:txBody>
      </p:sp>
      <p:pic>
        <p:nvPicPr>
          <p:cNvPr id="26" name="Graphic 25" descr="Single gear outline">
            <a:extLst>
              <a:ext uri="{FF2B5EF4-FFF2-40B4-BE49-F238E27FC236}">
                <a16:creationId xmlns:a16="http://schemas.microsoft.com/office/drawing/2014/main" id="{BF8899E9-48F8-7325-5FDC-523905B0BE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67848" y="2953711"/>
            <a:ext cx="646331" cy="64633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C09AF3C-D506-6D12-D3D5-2611982A643D}"/>
              </a:ext>
            </a:extLst>
          </p:cNvPr>
          <p:cNvSpPr txBox="1"/>
          <p:nvPr/>
        </p:nvSpPr>
        <p:spPr>
          <a:xfrm>
            <a:off x="6908742" y="496395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…that then automatically plug in to the CHEEREIO workflow</a:t>
            </a:r>
          </a:p>
        </p:txBody>
      </p:sp>
      <p:pic>
        <p:nvPicPr>
          <p:cNvPr id="28" name="Graphic 27" descr="Single gear outline">
            <a:extLst>
              <a:ext uri="{FF2B5EF4-FFF2-40B4-BE49-F238E27FC236}">
                <a16:creationId xmlns:a16="http://schemas.microsoft.com/office/drawing/2014/main" id="{6248E263-40BC-2699-E5E7-28DA6C0902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56305" y="3874750"/>
            <a:ext cx="646331" cy="646331"/>
          </a:xfrm>
          <a:prstGeom prst="rect">
            <a:avLst/>
          </a:prstGeom>
        </p:spPr>
      </p:pic>
      <p:pic>
        <p:nvPicPr>
          <p:cNvPr id="29" name="Graphic 28" descr="Single gear outline">
            <a:extLst>
              <a:ext uri="{FF2B5EF4-FFF2-40B4-BE49-F238E27FC236}">
                <a16:creationId xmlns:a16="http://schemas.microsoft.com/office/drawing/2014/main" id="{60436DDF-1CDB-B2E8-A65B-1A6169F18B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564555" y="3852589"/>
            <a:ext cx="646331" cy="646331"/>
          </a:xfrm>
          <a:prstGeom prst="rect">
            <a:avLst/>
          </a:prstGeom>
        </p:spPr>
      </p:pic>
      <p:pic>
        <p:nvPicPr>
          <p:cNvPr id="30" name="Graphic 29" descr="Single gear outline">
            <a:extLst>
              <a:ext uri="{FF2B5EF4-FFF2-40B4-BE49-F238E27FC236}">
                <a16:creationId xmlns:a16="http://schemas.microsoft.com/office/drawing/2014/main" id="{D41554AD-ADFB-7529-4ACE-68D645B7FF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25911" y="3852588"/>
            <a:ext cx="646331" cy="64633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1AC8FC5-E8D1-BC13-9779-A10B9E47CC24}"/>
              </a:ext>
            </a:extLst>
          </p:cNvPr>
          <p:cNvSpPr txBox="1"/>
          <p:nvPr/>
        </p:nvSpPr>
        <p:spPr>
          <a:xfrm>
            <a:off x="6647732" y="4381936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C6863D-69AD-1F2E-B120-21B0D2EBCF69}"/>
              </a:ext>
            </a:extLst>
          </p:cNvPr>
          <p:cNvSpPr txBox="1"/>
          <p:nvPr/>
        </p:nvSpPr>
        <p:spPr>
          <a:xfrm>
            <a:off x="7430602" y="4381936"/>
            <a:ext cx="1097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TROPOMI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F52A3E-196D-CBF9-FC9E-C07A19757111}"/>
              </a:ext>
            </a:extLst>
          </p:cNvPr>
          <p:cNvSpPr txBox="1"/>
          <p:nvPr/>
        </p:nvSpPr>
        <p:spPr>
          <a:xfrm>
            <a:off x="8532289" y="4383008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GEMS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6EBD99-8F01-2A7E-7A3B-28C4A00B8BA6}"/>
              </a:ext>
            </a:extLst>
          </p:cNvPr>
          <p:cNvSpPr txBox="1"/>
          <p:nvPr/>
        </p:nvSpPr>
        <p:spPr>
          <a:xfrm>
            <a:off x="9407929" y="4367753"/>
            <a:ext cx="882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Surface</a:t>
            </a:r>
          </a:p>
        </p:txBody>
      </p:sp>
      <p:pic>
        <p:nvPicPr>
          <p:cNvPr id="35" name="Graphic 34" descr="Single gear outline">
            <a:extLst>
              <a:ext uri="{FF2B5EF4-FFF2-40B4-BE49-F238E27FC236}">
                <a16:creationId xmlns:a16="http://schemas.microsoft.com/office/drawing/2014/main" id="{5585E750-DA54-F5A1-6FD2-7E7AAFD19B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666618" y="3875317"/>
            <a:ext cx="646331" cy="64633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49B0FCF-1598-C8A2-37A9-95226F3943B7}"/>
              </a:ext>
            </a:extLst>
          </p:cNvPr>
          <p:cNvSpPr txBox="1"/>
          <p:nvPr/>
        </p:nvSpPr>
        <p:spPr>
          <a:xfrm>
            <a:off x="10283748" y="4355039"/>
            <a:ext cx="1575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 your own!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D07ACBE-8874-89E8-D211-B5674D7A2282}"/>
              </a:ext>
            </a:extLst>
          </p:cNvPr>
          <p:cNvCxnSpPr>
            <a:stCxn id="26" idx="1"/>
            <a:endCxn id="20" idx="0"/>
          </p:cNvCxnSpPr>
          <p:nvPr/>
        </p:nvCxnSpPr>
        <p:spPr>
          <a:xfrm flipH="1">
            <a:off x="6935137" y="3276877"/>
            <a:ext cx="1632711" cy="5978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A3200D3-141F-40CF-198D-FE415DF4DD13}"/>
              </a:ext>
            </a:extLst>
          </p:cNvPr>
          <p:cNvCxnSpPr>
            <a:cxnSpLocks/>
            <a:stCxn id="26" idx="1"/>
            <a:endCxn id="28" idx="0"/>
          </p:cNvCxnSpPr>
          <p:nvPr/>
        </p:nvCxnSpPr>
        <p:spPr>
          <a:xfrm flipH="1">
            <a:off x="7979471" y="3276877"/>
            <a:ext cx="588377" cy="5978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F01B7C4-B008-B81B-BA6D-F9F8DECF7028}"/>
              </a:ext>
            </a:extLst>
          </p:cNvPr>
          <p:cNvCxnSpPr>
            <a:cxnSpLocks/>
            <a:stCxn id="26" idx="2"/>
            <a:endCxn id="29" idx="0"/>
          </p:cNvCxnSpPr>
          <p:nvPr/>
        </p:nvCxnSpPr>
        <p:spPr>
          <a:xfrm flipH="1">
            <a:off x="8887721" y="3600042"/>
            <a:ext cx="3293" cy="2525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D7B4600-9111-1A91-2B3A-1FDD77D6D63C}"/>
              </a:ext>
            </a:extLst>
          </p:cNvPr>
          <p:cNvCxnSpPr>
            <a:cxnSpLocks/>
            <a:stCxn id="26" idx="3"/>
            <a:endCxn id="30" idx="0"/>
          </p:cNvCxnSpPr>
          <p:nvPr/>
        </p:nvCxnSpPr>
        <p:spPr>
          <a:xfrm>
            <a:off x="9214179" y="3276877"/>
            <a:ext cx="634898" cy="5757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5C22A6E-3FBE-1682-1270-89F6D1E9EAAE}"/>
              </a:ext>
            </a:extLst>
          </p:cNvPr>
          <p:cNvCxnSpPr>
            <a:cxnSpLocks/>
            <a:stCxn id="26" idx="3"/>
            <a:endCxn id="35" idx="0"/>
          </p:cNvCxnSpPr>
          <p:nvPr/>
        </p:nvCxnSpPr>
        <p:spPr>
          <a:xfrm>
            <a:off x="9214179" y="3276877"/>
            <a:ext cx="1775605" cy="5984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phic 38" descr="Single gear outline">
            <a:extLst>
              <a:ext uri="{FF2B5EF4-FFF2-40B4-BE49-F238E27FC236}">
                <a16:creationId xmlns:a16="http://schemas.microsoft.com/office/drawing/2014/main" id="{6CB66C88-ECB5-BDA9-5E83-291012DA4F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72372" y="3629383"/>
            <a:ext cx="646331" cy="646331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F3C4118-A879-CB96-3267-5366C27AA097}"/>
              </a:ext>
            </a:extLst>
          </p:cNvPr>
          <p:cNvCxnSpPr>
            <a:stCxn id="20" idx="1"/>
            <a:endCxn id="39" idx="3"/>
          </p:cNvCxnSpPr>
          <p:nvPr/>
        </p:nvCxnSpPr>
        <p:spPr>
          <a:xfrm flipH="1" flipV="1">
            <a:off x="2718703" y="3952549"/>
            <a:ext cx="3893268" cy="2453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8BC9932-2EA3-C8D4-B3D6-0A2220FF15A8}"/>
              </a:ext>
            </a:extLst>
          </p:cNvPr>
          <p:cNvSpPr txBox="1"/>
          <p:nvPr/>
        </p:nvSpPr>
        <p:spPr>
          <a:xfrm>
            <a:off x="1153755" y="5178447"/>
            <a:ext cx="3129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GEMS inversion ready to go!</a:t>
            </a:r>
          </a:p>
        </p:txBody>
      </p:sp>
    </p:spTree>
    <p:extLst>
      <p:ext uri="{BB962C8B-B14F-4D97-AF65-F5344CB8AC3E}">
        <p14:creationId xmlns:p14="http://schemas.microsoft.com/office/powerpoint/2010/main" val="1429014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43273CBA-73B4-384D-8868-31D26CDB2919}"/>
              </a:ext>
            </a:extLst>
          </p:cNvPr>
          <p:cNvSpPr/>
          <p:nvPr/>
        </p:nvSpPr>
        <p:spPr>
          <a:xfrm>
            <a:off x="4180114" y="4108367"/>
            <a:ext cx="7919888" cy="21521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DA0372-41BB-1241-BCC0-2F1EC44489C4}"/>
              </a:ext>
            </a:extLst>
          </p:cNvPr>
          <p:cNvSpPr txBox="1"/>
          <p:nvPr/>
        </p:nvSpPr>
        <p:spPr>
          <a:xfrm>
            <a:off x="8354514" y="2652215"/>
            <a:ext cx="14056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Run GC until </a:t>
            </a:r>
          </a:p>
          <a:p>
            <a:pPr algn="ctr"/>
            <a:r>
              <a:rPr lang="en-US" dirty="0"/>
              <a:t>assimilation</a:t>
            </a:r>
          </a:p>
          <a:p>
            <a:pPr algn="ctr"/>
            <a:r>
              <a:rPr lang="en-US" dirty="0"/>
              <a:t>time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EAC365-0BFC-554F-B534-035F2FD2F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282" y="129117"/>
            <a:ext cx="10515600" cy="1325563"/>
          </a:xfrm>
        </p:spPr>
        <p:txBody>
          <a:bodyPr/>
          <a:lstStyle/>
          <a:p>
            <a:pPr algn="r"/>
            <a:r>
              <a:rPr lang="en-US" dirty="0"/>
              <a:t>The </a:t>
            </a:r>
            <a:r>
              <a:rPr lang="en-US" b="1" dirty="0">
                <a:solidFill>
                  <a:schemeClr val="accent4"/>
                </a:solidFill>
              </a:rPr>
              <a:t>CHEEREIO </a:t>
            </a:r>
            <a:r>
              <a:rPr lang="en-US" dirty="0"/>
              <a:t>workflow</a:t>
            </a:r>
          </a:p>
        </p:txBody>
      </p:sp>
      <p:sp>
        <p:nvSpPr>
          <p:cNvPr id="3" name="Can 2">
            <a:extLst>
              <a:ext uri="{FF2B5EF4-FFF2-40B4-BE49-F238E27FC236}">
                <a16:creationId xmlns:a16="http://schemas.microsoft.com/office/drawing/2014/main" id="{07521CBC-B268-ED46-87C1-35BDF842D4CB}"/>
              </a:ext>
            </a:extLst>
          </p:cNvPr>
          <p:cNvSpPr/>
          <p:nvPr/>
        </p:nvSpPr>
        <p:spPr>
          <a:xfrm>
            <a:off x="269487" y="365125"/>
            <a:ext cx="2696737" cy="132556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Emissions, boundary conditions, and meteorology on disk</a:t>
            </a:r>
          </a:p>
        </p:txBody>
      </p:sp>
      <p:sp>
        <p:nvSpPr>
          <p:cNvPr id="5" name="Folded Corner 4">
            <a:extLst>
              <a:ext uri="{FF2B5EF4-FFF2-40B4-BE49-F238E27FC236}">
                <a16:creationId xmlns:a16="http://schemas.microsoft.com/office/drawing/2014/main" id="{6E051E62-8930-9148-93E7-9ECF132C8E7B}"/>
              </a:ext>
            </a:extLst>
          </p:cNvPr>
          <p:cNvSpPr/>
          <p:nvPr/>
        </p:nvSpPr>
        <p:spPr>
          <a:xfrm>
            <a:off x="3434575" y="1035893"/>
            <a:ext cx="1940312" cy="654795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Lucida Console" panose="020B0609040504020204" pitchFamily="49" charset="0"/>
              </a:rPr>
              <a:t>ens_config.json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849EBB-5D91-9C46-B6C8-0B943BBA5226}"/>
              </a:ext>
            </a:extLst>
          </p:cNvPr>
          <p:cNvSpPr/>
          <p:nvPr/>
        </p:nvSpPr>
        <p:spPr>
          <a:xfrm>
            <a:off x="178421" y="1851102"/>
            <a:ext cx="8159586" cy="21521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33BD5FF-ADAD-2042-9285-496FC8C8FFA1}"/>
              </a:ext>
            </a:extLst>
          </p:cNvPr>
          <p:cNvCxnSpPr>
            <a:stCxn id="3" idx="3"/>
          </p:cNvCxnSpPr>
          <p:nvPr/>
        </p:nvCxnSpPr>
        <p:spPr>
          <a:xfrm flipH="1">
            <a:off x="1617855" y="1690688"/>
            <a:ext cx="1" cy="5618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AE3B029-93B2-104E-A39F-7597473F5709}"/>
              </a:ext>
            </a:extLst>
          </p:cNvPr>
          <p:cNvCxnSpPr>
            <a:cxnSpLocks/>
          </p:cNvCxnSpPr>
          <p:nvPr/>
        </p:nvCxnSpPr>
        <p:spPr>
          <a:xfrm flipH="1">
            <a:off x="1895707" y="1690688"/>
            <a:ext cx="2509026" cy="4726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2DE23DE-22C3-A246-95F2-B6103051A3C0}"/>
              </a:ext>
            </a:extLst>
          </p:cNvPr>
          <p:cNvSpPr/>
          <p:nvPr/>
        </p:nvSpPr>
        <p:spPr>
          <a:xfrm>
            <a:off x="249044" y="2323751"/>
            <a:ext cx="3501483" cy="13032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Create template run directory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(User modifies as necessary)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490232A-8F77-254B-A8F1-7C47607386A4}"/>
              </a:ext>
            </a:extLst>
          </p:cNvPr>
          <p:cNvCxnSpPr>
            <a:cxnSpLocks/>
          </p:cNvCxnSpPr>
          <p:nvPr/>
        </p:nvCxnSpPr>
        <p:spPr>
          <a:xfrm>
            <a:off x="3745418" y="2927195"/>
            <a:ext cx="75967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92679EB-92CB-7245-A4DF-B3583D4770AF}"/>
              </a:ext>
            </a:extLst>
          </p:cNvPr>
          <p:cNvSpPr/>
          <p:nvPr/>
        </p:nvSpPr>
        <p:spPr>
          <a:xfrm>
            <a:off x="4527397" y="2625472"/>
            <a:ext cx="947852" cy="6034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Spinup</a:t>
            </a:r>
            <a:r>
              <a:rPr lang="en-US" dirty="0">
                <a:solidFill>
                  <a:schemeClr val="tx1"/>
                </a:solidFill>
              </a:rPr>
              <a:t> run(s)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E1B111-53B3-224C-9112-8E47F1169201}"/>
              </a:ext>
            </a:extLst>
          </p:cNvPr>
          <p:cNvSpPr txBox="1"/>
          <p:nvPr/>
        </p:nvSpPr>
        <p:spPr>
          <a:xfrm>
            <a:off x="4919376" y="1831177"/>
            <a:ext cx="2772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Sample prior distribution of</a:t>
            </a:r>
          </a:p>
          <a:p>
            <a:r>
              <a:rPr lang="en-US" dirty="0">
                <a:solidFill>
                  <a:schemeClr val="bg1"/>
                </a:solidFill>
              </a:rPr>
              <a:t>scaling factors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B2B12C-51C7-5449-88EA-931868B6EBBB}"/>
              </a:ext>
            </a:extLst>
          </p:cNvPr>
          <p:cNvSpPr txBox="1"/>
          <p:nvPr/>
        </p:nvSpPr>
        <p:spPr>
          <a:xfrm>
            <a:off x="5397189" y="2604028"/>
            <a:ext cx="116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Initial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conditions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9E01127-9CB4-AC49-9E05-42DA300FE762}"/>
              </a:ext>
            </a:extLst>
          </p:cNvPr>
          <p:cNvCxnSpPr>
            <a:cxnSpLocks/>
          </p:cNvCxnSpPr>
          <p:nvPr/>
        </p:nvCxnSpPr>
        <p:spPr>
          <a:xfrm>
            <a:off x="5475249" y="2927193"/>
            <a:ext cx="992458" cy="55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FF41DF37-1CB7-7040-9854-8162B5FBD4F4}"/>
              </a:ext>
            </a:extLst>
          </p:cNvPr>
          <p:cNvSpPr/>
          <p:nvPr/>
        </p:nvSpPr>
        <p:spPr>
          <a:xfrm>
            <a:off x="6514763" y="2557862"/>
            <a:ext cx="1646662" cy="7780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 ensemble members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E04C5DE-27E1-594B-8CFA-2CC53724CE38}"/>
              </a:ext>
            </a:extLst>
          </p:cNvPr>
          <p:cNvCxnSpPr>
            <a:cxnSpLocks/>
          </p:cNvCxnSpPr>
          <p:nvPr/>
        </p:nvCxnSpPr>
        <p:spPr>
          <a:xfrm>
            <a:off x="4404733" y="1687028"/>
            <a:ext cx="699873" cy="9091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AF2D859F-DBAD-214C-B16E-41B64B086199}"/>
              </a:ext>
            </a:extLst>
          </p:cNvPr>
          <p:cNvSpPr/>
          <p:nvPr/>
        </p:nvSpPr>
        <p:spPr>
          <a:xfrm>
            <a:off x="6592823" y="2623576"/>
            <a:ext cx="1646662" cy="7780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 ensemble members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BDD8840-25E5-D946-BE4E-E659FB44ABAB}"/>
              </a:ext>
            </a:extLst>
          </p:cNvPr>
          <p:cNvSpPr/>
          <p:nvPr/>
        </p:nvSpPr>
        <p:spPr>
          <a:xfrm>
            <a:off x="6669045" y="2710080"/>
            <a:ext cx="1646662" cy="7780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 ensemble members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34BC9E5-8FA6-7749-8276-C17F27047CAA}"/>
              </a:ext>
            </a:extLst>
          </p:cNvPr>
          <p:cNvCxnSpPr>
            <a:cxnSpLocks/>
          </p:cNvCxnSpPr>
          <p:nvPr/>
        </p:nvCxnSpPr>
        <p:spPr>
          <a:xfrm>
            <a:off x="8338007" y="2975381"/>
            <a:ext cx="146392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Can 35">
            <a:extLst>
              <a:ext uri="{FF2B5EF4-FFF2-40B4-BE49-F238E27FC236}">
                <a16:creationId xmlns:a16="http://schemas.microsoft.com/office/drawing/2014/main" id="{4716D506-7273-1E4F-B0A8-9E4E614F943D}"/>
              </a:ext>
            </a:extLst>
          </p:cNvPr>
          <p:cNvSpPr/>
          <p:nvPr/>
        </p:nvSpPr>
        <p:spPr>
          <a:xfrm>
            <a:off x="10722168" y="1249837"/>
            <a:ext cx="1411287" cy="812264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Observations on disk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A5B2B38-DED4-4341-9E61-57E415626F99}"/>
              </a:ext>
            </a:extLst>
          </p:cNvPr>
          <p:cNvCxnSpPr>
            <a:cxnSpLocks/>
          </p:cNvCxnSpPr>
          <p:nvPr/>
        </p:nvCxnSpPr>
        <p:spPr>
          <a:xfrm>
            <a:off x="11432325" y="2062101"/>
            <a:ext cx="0" cy="4957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84593BA4-AECE-0143-BD52-CD9371C01C69}"/>
              </a:ext>
            </a:extLst>
          </p:cNvPr>
          <p:cNvSpPr/>
          <p:nvPr/>
        </p:nvSpPr>
        <p:spPr>
          <a:xfrm>
            <a:off x="9801930" y="2557863"/>
            <a:ext cx="2331525" cy="1445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Wrap GEOS-Chem output, scaling factors, and observations in Python objects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00D6A37-6A29-1B4C-B05F-6E5C1C9DACF2}"/>
              </a:ext>
            </a:extLst>
          </p:cNvPr>
          <p:cNvSpPr txBox="1"/>
          <p:nvPr/>
        </p:nvSpPr>
        <p:spPr>
          <a:xfrm>
            <a:off x="203047" y="3633956"/>
            <a:ext cx="3829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GEOS-Chem/CHEEREIO model pipeline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BC07DF3-4A7C-D04C-AFB7-A6B39A3CBBD5}"/>
              </a:ext>
            </a:extLst>
          </p:cNvPr>
          <p:cNvCxnSpPr>
            <a:cxnSpLocks/>
          </p:cNvCxnSpPr>
          <p:nvPr/>
        </p:nvCxnSpPr>
        <p:spPr>
          <a:xfrm>
            <a:off x="10980846" y="4003288"/>
            <a:ext cx="0" cy="3072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B935989C-535C-0B4A-A598-8719A704DD75}"/>
              </a:ext>
            </a:extLst>
          </p:cNvPr>
          <p:cNvSpPr/>
          <p:nvPr/>
        </p:nvSpPr>
        <p:spPr>
          <a:xfrm>
            <a:off x="9672583" y="4310503"/>
            <a:ext cx="2331525" cy="14545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Produce user-defined </a:t>
            </a:r>
            <a:r>
              <a:rPr lang="en-US" b="1" dirty="0">
                <a:solidFill>
                  <a:schemeClr val="tx1"/>
                </a:solidFill>
              </a:rPr>
              <a:t>state vector </a:t>
            </a:r>
            <a:r>
              <a:rPr lang="en-US" dirty="0">
                <a:solidFill>
                  <a:schemeClr val="tx1"/>
                </a:solidFill>
              </a:rPr>
              <a:t>containing relevant emissions and concentrations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0CC0873-F017-E44F-8611-93953BB97278}"/>
              </a:ext>
            </a:extLst>
          </p:cNvPr>
          <p:cNvCxnSpPr>
            <a:cxnSpLocks/>
          </p:cNvCxnSpPr>
          <p:nvPr/>
        </p:nvCxnSpPr>
        <p:spPr>
          <a:xfrm flipH="1">
            <a:off x="9288967" y="4467805"/>
            <a:ext cx="38361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36F97F91-8980-6A49-B882-5DE380D4D818}"/>
              </a:ext>
            </a:extLst>
          </p:cNvPr>
          <p:cNvSpPr/>
          <p:nvPr/>
        </p:nvSpPr>
        <p:spPr>
          <a:xfrm>
            <a:off x="7232733" y="5583954"/>
            <a:ext cx="1842710" cy="6312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Run assimilation algorithm (LETKF) 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CCF955D-3DE6-6E42-9860-C2B5EDE3DDCE}"/>
              </a:ext>
            </a:extLst>
          </p:cNvPr>
          <p:cNvCxnSpPr>
            <a:cxnSpLocks/>
          </p:cNvCxnSpPr>
          <p:nvPr/>
        </p:nvCxnSpPr>
        <p:spPr>
          <a:xfrm>
            <a:off x="8042476" y="5119059"/>
            <a:ext cx="0" cy="4578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8CC855FB-0E05-A84D-85F4-9B433E9C2C1F}"/>
              </a:ext>
            </a:extLst>
          </p:cNvPr>
          <p:cNvSpPr/>
          <p:nvPr/>
        </p:nvSpPr>
        <p:spPr>
          <a:xfrm>
            <a:off x="4370301" y="5407187"/>
            <a:ext cx="2372678" cy="8098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Apply post-assimilation corrections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A2F5D79-8D8C-204E-A488-B231E1C88F25}"/>
              </a:ext>
            </a:extLst>
          </p:cNvPr>
          <p:cNvSpPr txBox="1"/>
          <p:nvPr/>
        </p:nvSpPr>
        <p:spPr>
          <a:xfrm>
            <a:off x="9032161" y="5898275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CHEEREIO assimilation pipeline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6BDB7C1-8CF6-EF48-96AC-82B110B6F036}"/>
              </a:ext>
            </a:extLst>
          </p:cNvPr>
          <p:cNvCxnSpPr>
            <a:cxnSpLocks/>
          </p:cNvCxnSpPr>
          <p:nvPr/>
        </p:nvCxnSpPr>
        <p:spPr>
          <a:xfrm flipH="1">
            <a:off x="6744528" y="5884144"/>
            <a:ext cx="48820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63076D9B-87E3-FA48-BCD8-035D63254A09}"/>
              </a:ext>
            </a:extLst>
          </p:cNvPr>
          <p:cNvSpPr/>
          <p:nvPr/>
        </p:nvSpPr>
        <p:spPr>
          <a:xfrm>
            <a:off x="4370301" y="4314198"/>
            <a:ext cx="2079584" cy="8624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Gather posterior concentrations and emissions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E1E065ED-E4A8-DF4D-B6FB-0ACBEC966629}"/>
              </a:ext>
            </a:extLst>
          </p:cNvPr>
          <p:cNvCxnSpPr>
            <a:cxnSpLocks/>
          </p:cNvCxnSpPr>
          <p:nvPr/>
        </p:nvCxnSpPr>
        <p:spPr>
          <a:xfrm flipV="1">
            <a:off x="4995333" y="3488111"/>
            <a:ext cx="1673712" cy="8223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A2F78031-2DA6-D345-992B-3CC81B4AD11F}"/>
              </a:ext>
            </a:extLst>
          </p:cNvPr>
          <p:cNvCxnSpPr>
            <a:cxnSpLocks/>
          </p:cNvCxnSpPr>
          <p:nvPr/>
        </p:nvCxnSpPr>
        <p:spPr>
          <a:xfrm flipV="1">
            <a:off x="5808133" y="3484394"/>
            <a:ext cx="1606270" cy="8261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A16FD15D-911F-B541-A6F2-0E2087920BB7}"/>
              </a:ext>
            </a:extLst>
          </p:cNvPr>
          <p:cNvCxnSpPr>
            <a:cxnSpLocks/>
          </p:cNvCxnSpPr>
          <p:nvPr/>
        </p:nvCxnSpPr>
        <p:spPr>
          <a:xfrm flipV="1">
            <a:off x="5363695" y="5184460"/>
            <a:ext cx="0" cy="2227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0B3B1AF3-1DF5-EA48-8D15-BF925DFD5673}"/>
              </a:ext>
            </a:extLst>
          </p:cNvPr>
          <p:cNvSpPr/>
          <p:nvPr/>
        </p:nvSpPr>
        <p:spPr>
          <a:xfrm>
            <a:off x="6936877" y="4232440"/>
            <a:ext cx="2331513" cy="8866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Simulate modeled observations (e.g. with  averaging kernel)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B484B01-B1AA-124E-BF62-02D18D6A0E33}"/>
              </a:ext>
            </a:extLst>
          </p:cNvPr>
          <p:cNvSpPr txBox="1"/>
          <p:nvPr/>
        </p:nvSpPr>
        <p:spPr>
          <a:xfrm>
            <a:off x="322710" y="5845921"/>
            <a:ext cx="3713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 modifications of model code!!</a:t>
            </a:r>
          </a:p>
        </p:txBody>
      </p:sp>
      <p:pic>
        <p:nvPicPr>
          <p:cNvPr id="3074" name="Picture 2" descr="Programer Having Problem Project Developer Programming And Coding.. Stock  Photo, Picture And Royalty Free Image. Image 114136049.">
            <a:extLst>
              <a:ext uri="{FF2B5EF4-FFF2-40B4-BE49-F238E27FC236}">
                <a16:creationId xmlns:a16="http://schemas.microsoft.com/office/drawing/2014/main" id="{2F220EC7-4866-E74C-A18B-66AA903BA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4"/>
          <a:stretch/>
        </p:blipFill>
        <p:spPr bwMode="auto">
          <a:xfrm>
            <a:off x="1064247" y="4190096"/>
            <a:ext cx="2163634" cy="162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&quot;No&quot; Symbol 77">
            <a:extLst>
              <a:ext uri="{FF2B5EF4-FFF2-40B4-BE49-F238E27FC236}">
                <a16:creationId xmlns:a16="http://schemas.microsoft.com/office/drawing/2014/main" id="{A6447331-B93D-904D-A953-30972C048A47}"/>
              </a:ext>
            </a:extLst>
          </p:cNvPr>
          <p:cNvSpPr/>
          <p:nvPr/>
        </p:nvSpPr>
        <p:spPr>
          <a:xfrm>
            <a:off x="1233156" y="4144879"/>
            <a:ext cx="1825816" cy="1703902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E395A9-C92D-704E-AD7D-213864757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0F19-CBAD-E244-ACDA-20E825EBEF0B}" type="datetime1">
              <a:rPr lang="en-US" smtClean="0"/>
              <a:t>11/5/22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B18129-876F-A741-8598-8BC62AEA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9377" y="6356395"/>
            <a:ext cx="4114800" cy="365125"/>
          </a:xfrm>
        </p:spPr>
        <p:txBody>
          <a:bodyPr/>
          <a:lstStyle/>
          <a:p>
            <a:r>
              <a:rPr lang="en-US" dirty="0" err="1"/>
              <a:t>pendergrass@g.harvard.edu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86D6F6-91ED-2A42-9F99-F6610EC9C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4444" y="6339462"/>
            <a:ext cx="2743200" cy="365125"/>
          </a:xfrm>
        </p:spPr>
        <p:txBody>
          <a:bodyPr/>
          <a:lstStyle/>
          <a:p>
            <a:fld id="{F201A506-D48E-CF44-98A2-37168688B16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741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2B4AB-4E07-3609-D0D9-3ABFE74B0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8DDEB-49A0-F414-9588-4B9160961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What </a:t>
            </a:r>
            <a:r>
              <a:rPr lang="en-US" b="1" dirty="0">
                <a:solidFill>
                  <a:schemeClr val="accent4"/>
                </a:solidFill>
              </a:rPr>
              <a:t>CHEEREIO</a:t>
            </a:r>
            <a:r>
              <a:rPr lang="en-US" dirty="0"/>
              <a:t> is and how it works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Example applications: CH</a:t>
            </a:r>
            <a:r>
              <a:rPr lang="en-US" baseline="-25000" dirty="0"/>
              <a:t>4</a:t>
            </a:r>
            <a:r>
              <a:rPr lang="en-US" dirty="0"/>
              <a:t> and NO</a:t>
            </a:r>
            <a:r>
              <a:rPr lang="en-US" baseline="-25000" dirty="0"/>
              <a:t>x</a:t>
            </a:r>
            <a:r>
              <a:rPr lang="en-US" dirty="0"/>
              <a:t> inversions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Why </a:t>
            </a:r>
            <a:r>
              <a:rPr lang="en-US" b="1" dirty="0">
                <a:solidFill>
                  <a:schemeClr val="accent4"/>
                </a:solidFill>
              </a:rPr>
              <a:t>CHEEREIO</a:t>
            </a:r>
            <a:r>
              <a:rPr lang="en-US" dirty="0"/>
              <a:t> makes it easy to do inversions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9E520-3277-E995-E921-DB7AA7A5C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1980-3D13-0C4E-A803-A41FF51886BE}" type="datetime1">
              <a:rPr lang="en-US" smtClean="0"/>
              <a:t>11/5/22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ADC00-FBDA-06C4-5408-EB3ABEE7A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pendergrass@g.harvard.edu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C4EE1-5AC2-57F6-968E-91F41A54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1A506-D48E-CF44-98A2-37168688B1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15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093CD-F38B-5946-B33B-4D630FCB8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066314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Postprocessing tools consolidate data and automatically produce hundreds of customizable animations and plots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26819-7414-0244-8FDD-A312B810F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1980-3D13-0C4E-A803-A41FF51886BE}" type="datetime1">
              <a:rPr lang="en-US" smtClean="0"/>
              <a:t>11/5/22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F71BA-534B-B04B-A6F6-1CA5C1E4E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pendergrass@g.harvard.edu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290E9-8BBA-3C4D-9E58-7A2C695D0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1A506-D48E-CF44-98A2-37168688B164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7D297C90-E5C4-0640-BE9A-4DEBC8568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0456" y="23410"/>
            <a:ext cx="3004457" cy="63036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BA1282-BD63-CE4A-AA1F-F9BFFABF79D2}"/>
              </a:ext>
            </a:extLst>
          </p:cNvPr>
          <p:cNvSpPr txBox="1"/>
          <p:nvPr/>
        </p:nvSpPr>
        <p:spPr>
          <a:xfrm>
            <a:off x="729343" y="2739915"/>
            <a:ext cx="7881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All plots and movies shown previously were auto-generated by CHEEREIO!</a:t>
            </a:r>
            <a:endParaRPr lang="en-US" sz="2400" dirty="0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C255BB69-53EC-6B46-AE28-DDB2FC098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70" y="3693542"/>
            <a:ext cx="8440058" cy="209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11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5F77D-4997-B34F-A5CC-DF5E9F02B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CHEEREIO is documented on </a:t>
            </a:r>
            <a:r>
              <a:rPr lang="en-US" dirty="0" err="1"/>
              <a:t>ReadTheDocs</a:t>
            </a:r>
            <a:r>
              <a:rPr lang="en-US" dirty="0"/>
              <a:t> for ease-of-use, with lots of examples!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0CA73-51F7-564D-B38D-FC6307EB9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4A67-5649-3B40-8D84-1C4469FB2251}" type="datetime1">
              <a:rPr lang="en-US" smtClean="0"/>
              <a:t>11/6/22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9C8A1-571E-7246-B0C0-5F07DC019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pendergrass@g.harvard.edu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A5715-AAEB-7048-A0F2-4F3C60337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1A506-D48E-CF44-98A2-37168688B164}" type="slidenum">
              <a:rPr lang="en-US" smtClean="0"/>
              <a:t>21</a:t>
            </a:fld>
            <a:endParaRPr lang="en-US"/>
          </a:p>
        </p:txBody>
      </p:sp>
      <p:pic>
        <p:nvPicPr>
          <p:cNvPr id="10" name="Content Placeholder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8FE952D-82DA-0242-AEC4-B909BE392A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50661"/>
            <a:ext cx="10515600" cy="309166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2C07AD-F30A-C5BC-385E-A6F08B4CA6D3}"/>
              </a:ext>
            </a:extLst>
          </p:cNvPr>
          <p:cNvSpPr txBox="1"/>
          <p:nvPr/>
        </p:nvSpPr>
        <p:spPr>
          <a:xfrm>
            <a:off x="4314005" y="5506950"/>
            <a:ext cx="3563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bit.ly</a:t>
            </a:r>
            <a:r>
              <a:rPr lang="en-US" sz="3200" b="1" dirty="0"/>
              <a:t>/</a:t>
            </a:r>
            <a:r>
              <a:rPr lang="en-US" sz="3200" b="1" dirty="0" err="1"/>
              <a:t>CheereioDocs</a:t>
            </a:r>
            <a:endParaRPr lang="en-US" sz="3200" b="1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965FEDDE-B611-DFEB-A909-E2FE5426D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5165" y="4169976"/>
            <a:ext cx="2144699" cy="214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28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2237C-0724-A34F-94AF-ED64A7711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you should use </a:t>
            </a:r>
            <a:r>
              <a:rPr lang="en-US" b="1" dirty="0">
                <a:solidFill>
                  <a:schemeClr val="accent4"/>
                </a:solidFill>
              </a:rPr>
              <a:t>CHEEREIO </a:t>
            </a:r>
            <a:r>
              <a:rPr lang="en-US" dirty="0"/>
              <a:t>for GEMS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28D2A-9D43-884F-AF5C-AC8A17BD3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1980-3D13-0C4E-A803-A41FF51886BE}" type="datetime1">
              <a:rPr lang="en-US" smtClean="0"/>
              <a:t>11/6/22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CF67C-7647-104D-BB0A-5D41869D5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Pendergrass: CHEEREIO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1D356-52E6-734E-8036-4DF8A23B3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1A506-D48E-CF44-98A2-37168688B164}" type="slidenum">
              <a:rPr lang="en-US" smtClean="0"/>
              <a:t>22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9AC29E-FFBC-F558-F56C-F1DEAF5BCF6D}"/>
              </a:ext>
            </a:extLst>
          </p:cNvPr>
          <p:cNvSpPr txBox="1"/>
          <p:nvPr/>
        </p:nvSpPr>
        <p:spPr>
          <a:xfrm>
            <a:off x="1002451" y="1411869"/>
            <a:ext cx="3501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CHEEREIO makes it easy to do any inversion!</a:t>
            </a:r>
          </a:p>
        </p:txBody>
      </p:sp>
      <p:pic>
        <p:nvPicPr>
          <p:cNvPr id="10" name="Picture 2" descr="Api - Free computer icons">
            <a:extLst>
              <a:ext uri="{FF2B5EF4-FFF2-40B4-BE49-F238E27FC236}">
                <a16:creationId xmlns:a16="http://schemas.microsoft.com/office/drawing/2014/main" id="{0C469D12-E323-96FE-E42A-464F268C6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5" y="2242866"/>
            <a:ext cx="823899" cy="82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ng File Svg - Customizable Update Png Icon Clipart - Full Size Clipart  (#3529003) - PinClipart">
            <a:extLst>
              <a:ext uri="{FF2B5EF4-FFF2-40B4-BE49-F238E27FC236}">
                <a16:creationId xmlns:a16="http://schemas.microsoft.com/office/drawing/2014/main" id="{2621E68F-C88E-A0E8-67C9-B737736E3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07" y="2274437"/>
            <a:ext cx="821420" cy="82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Speed icon simple Royalty Free Vector Image - VectorStock">
            <a:extLst>
              <a:ext uri="{FF2B5EF4-FFF2-40B4-BE49-F238E27FC236}">
                <a16:creationId xmlns:a16="http://schemas.microsoft.com/office/drawing/2014/main" id="{736E875C-0D1F-2A2A-C687-86FEA7737C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1" t="22306" r="17837" b="30889"/>
          <a:stretch/>
        </p:blipFill>
        <p:spPr bwMode="auto">
          <a:xfrm>
            <a:off x="2606533" y="2224396"/>
            <a:ext cx="1086830" cy="86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7,033 Hard Hat Icon Illustrations &amp;amp; Clip Art - iStock">
            <a:extLst>
              <a:ext uri="{FF2B5EF4-FFF2-40B4-BE49-F238E27FC236}">
                <a16:creationId xmlns:a16="http://schemas.microsoft.com/office/drawing/2014/main" id="{1A6CC877-7938-0315-51BD-09E2EBDD8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3" t="29371" r="25673" b="21896"/>
          <a:stretch/>
        </p:blipFill>
        <p:spPr bwMode="auto">
          <a:xfrm>
            <a:off x="3729299" y="2312280"/>
            <a:ext cx="829675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A65360-E2A3-2C2B-FA85-AAEE20A321E9}"/>
              </a:ext>
            </a:extLst>
          </p:cNvPr>
          <p:cNvSpPr txBox="1"/>
          <p:nvPr/>
        </p:nvSpPr>
        <p:spPr>
          <a:xfrm>
            <a:off x="538585" y="3467946"/>
            <a:ext cx="4429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Quickly run </a:t>
            </a:r>
            <a:r>
              <a:rPr lang="en-US" sz="2400" b="1" dirty="0" err="1"/>
              <a:t>multiconstituent</a:t>
            </a:r>
            <a:r>
              <a:rPr lang="en-US" sz="2400" b="1" dirty="0"/>
              <a:t> inversions with GEMS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E9586A-7C8C-9F4B-6EB1-B93B3ED4BE3F}"/>
              </a:ext>
            </a:extLst>
          </p:cNvPr>
          <p:cNvSpPr txBox="1"/>
          <p:nvPr/>
        </p:nvSpPr>
        <p:spPr>
          <a:xfrm>
            <a:off x="6096000" y="1411869"/>
            <a:ext cx="5795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Combine GEMS with surface observations and other satellite instruments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8D1899-7117-FF4E-40C6-5B312056B3A8}"/>
              </a:ext>
            </a:extLst>
          </p:cNvPr>
          <p:cNvSpPr txBox="1"/>
          <p:nvPr/>
        </p:nvSpPr>
        <p:spPr>
          <a:xfrm>
            <a:off x="6515100" y="3585528"/>
            <a:ext cx="4674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Spend your time on science, not software engineering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6281B9-667B-E6A3-5FED-3710D57232D8}"/>
              </a:ext>
            </a:extLst>
          </p:cNvPr>
          <p:cNvSpPr/>
          <p:nvPr/>
        </p:nvSpPr>
        <p:spPr>
          <a:xfrm>
            <a:off x="1411232" y="5424792"/>
            <a:ext cx="734785" cy="7184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NO</a:t>
            </a:r>
            <a:r>
              <a:rPr lang="en-US" sz="2400" baseline="-25000" dirty="0"/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BACFA9-B302-8B1B-0DDB-D850AE4FB216}"/>
              </a:ext>
            </a:extLst>
          </p:cNvPr>
          <p:cNvSpPr/>
          <p:nvPr/>
        </p:nvSpPr>
        <p:spPr>
          <a:xfrm>
            <a:off x="2239140" y="5410969"/>
            <a:ext cx="734785" cy="7184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O</a:t>
            </a:r>
            <a:r>
              <a:rPr lang="en-US" sz="2400" baseline="-25000" dirty="0"/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0C1740-6232-91EA-79A2-2BF3CB094A9C}"/>
              </a:ext>
            </a:extLst>
          </p:cNvPr>
          <p:cNvSpPr/>
          <p:nvPr/>
        </p:nvSpPr>
        <p:spPr>
          <a:xfrm>
            <a:off x="3059876" y="5424793"/>
            <a:ext cx="1043047" cy="7184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HCHO</a:t>
            </a:r>
            <a:endParaRPr lang="en-US" sz="2400" baseline="-25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D0FFFA6-72C4-1AE9-2C12-898E90106A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8600"/>
          <a:stretch/>
        </p:blipFill>
        <p:spPr bwMode="auto">
          <a:xfrm>
            <a:off x="1937400" y="4077242"/>
            <a:ext cx="1631892" cy="136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4135029-CEBF-AE3E-7AC5-918784B47E09}"/>
              </a:ext>
            </a:extLst>
          </p:cNvPr>
          <p:cNvSpPr/>
          <p:nvPr/>
        </p:nvSpPr>
        <p:spPr>
          <a:xfrm>
            <a:off x="7473989" y="2414168"/>
            <a:ext cx="734785" cy="387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OMI</a:t>
            </a:r>
            <a:endParaRPr lang="en-US" baseline="-250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6F9067-A462-4811-92FA-2F022A5FB926}"/>
              </a:ext>
            </a:extLst>
          </p:cNvPr>
          <p:cNvSpPr/>
          <p:nvPr/>
        </p:nvSpPr>
        <p:spPr>
          <a:xfrm>
            <a:off x="8302244" y="2414168"/>
            <a:ext cx="1197428" cy="401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TROPOMI</a:t>
            </a:r>
            <a:endParaRPr lang="en-US" baseline="-25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3D2A04-33BE-4488-F01D-7E7D8695C763}"/>
              </a:ext>
            </a:extLst>
          </p:cNvPr>
          <p:cNvSpPr/>
          <p:nvPr/>
        </p:nvSpPr>
        <p:spPr>
          <a:xfrm>
            <a:off x="9605827" y="2421344"/>
            <a:ext cx="850866" cy="401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GEMS</a:t>
            </a:r>
            <a:endParaRPr lang="en-US" baseline="-25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CBB235-D3F6-87EA-DD62-1525573206DC}"/>
              </a:ext>
            </a:extLst>
          </p:cNvPr>
          <p:cNvSpPr/>
          <p:nvPr/>
        </p:nvSpPr>
        <p:spPr>
          <a:xfrm>
            <a:off x="7486119" y="2884656"/>
            <a:ext cx="1364276" cy="401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Surface obs.</a:t>
            </a:r>
            <a:endParaRPr lang="en-US" baseline="-25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3585A1B-7115-99B2-472B-55E100E922AB}"/>
              </a:ext>
            </a:extLst>
          </p:cNvPr>
          <p:cNvSpPr/>
          <p:nvPr/>
        </p:nvSpPr>
        <p:spPr>
          <a:xfrm>
            <a:off x="8936847" y="2884656"/>
            <a:ext cx="1519846" cy="401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Customize!</a:t>
            </a:r>
            <a:endParaRPr lang="en-US" baseline="-25000" dirty="0"/>
          </a:p>
        </p:txBody>
      </p:sp>
      <p:pic>
        <p:nvPicPr>
          <p:cNvPr id="26" name="Picture 2" descr="Programer Having Problem Project Developer Programming And Coding.. Stock  Photo, Picture And Royalty Free Image. Image 114136049.">
            <a:extLst>
              <a:ext uri="{FF2B5EF4-FFF2-40B4-BE49-F238E27FC236}">
                <a16:creationId xmlns:a16="http://schemas.microsoft.com/office/drawing/2014/main" id="{89C84C9B-BE35-6DD2-E0A6-7600C66677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4"/>
          <a:stretch/>
        </p:blipFill>
        <p:spPr bwMode="auto">
          <a:xfrm>
            <a:off x="7789226" y="4475696"/>
            <a:ext cx="2163634" cy="162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&quot;No&quot; Symbol 27">
            <a:extLst>
              <a:ext uri="{FF2B5EF4-FFF2-40B4-BE49-F238E27FC236}">
                <a16:creationId xmlns:a16="http://schemas.microsoft.com/office/drawing/2014/main" id="{FF02CCF8-0A2D-A19A-265E-B4A645A29C47}"/>
              </a:ext>
            </a:extLst>
          </p:cNvPr>
          <p:cNvSpPr/>
          <p:nvPr/>
        </p:nvSpPr>
        <p:spPr>
          <a:xfrm>
            <a:off x="7958135" y="4430479"/>
            <a:ext cx="1825816" cy="1703902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19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3" grpId="0"/>
      <p:bldP spid="7" grpId="0"/>
      <p:bldP spid="8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906B390-A26D-AA2D-E307-10F1CEA493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324" y="-1677746"/>
            <a:ext cx="10903351" cy="3093334"/>
          </a:xfrm>
        </p:spPr>
        <p:txBody>
          <a:bodyPr>
            <a:noAutofit/>
          </a:bodyPr>
          <a:lstStyle/>
          <a:p>
            <a:pPr marL="0" marR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kern="0" dirty="0">
                <a:effectLst/>
              </a:rPr>
              <a:t>Thank you! </a:t>
            </a:r>
            <a:r>
              <a:rPr lang="en-US" sz="4400" b="1" kern="0" dirty="0">
                <a:solidFill>
                  <a:schemeClr val="accent4"/>
                </a:solidFill>
                <a:effectLst/>
              </a:rPr>
              <a:t>Questions?</a:t>
            </a:r>
            <a:endParaRPr lang="en-US" sz="4400" kern="100" dirty="0"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85627C3-3D35-9866-6897-51FFFE873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34854" y="1609180"/>
            <a:ext cx="7122289" cy="644168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Drew Pendergrass (</a:t>
            </a:r>
            <a:r>
              <a:rPr lang="en-US" b="1" dirty="0" err="1">
                <a:latin typeface="+mj-lt"/>
              </a:rPr>
              <a:t>pendergrass@g.harvard.edu</a:t>
            </a:r>
            <a:r>
              <a:rPr lang="en-US" dirty="0">
                <a:latin typeface="+mj-lt"/>
              </a:rPr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63E34-2CEC-FF7A-8995-12965C865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1980-3D13-0C4E-A803-A41FF51886BE}" type="datetime1">
              <a:rPr lang="en-US" smtClean="0"/>
              <a:t>11/5/22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68941-915B-27B7-F802-9A501F880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pendergrass@g.harvard.edu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EB644-95A7-374A-391C-7C074CD8E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1A506-D48E-CF44-98A2-37168688B164}" type="slidenum">
              <a:rPr lang="en-US" smtClean="0"/>
              <a:t>23</a:t>
            </a:fld>
            <a:endParaRPr lang="en-US"/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FDBE5572-9809-5E4E-6688-1B0756765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2" r="1"/>
          <a:stretch/>
        </p:blipFill>
        <p:spPr>
          <a:xfrm>
            <a:off x="238383" y="136525"/>
            <a:ext cx="1851558" cy="1676400"/>
          </a:xfrm>
          <a:prstGeom prst="rect">
            <a:avLst/>
          </a:prstGeom>
        </p:spPr>
      </p:pic>
      <p:pic>
        <p:nvPicPr>
          <p:cNvPr id="11" name="Picture 10" descr="Logo&#10;&#10;Description automatically generated with low confidence">
            <a:extLst>
              <a:ext uri="{FF2B5EF4-FFF2-40B4-BE49-F238E27FC236}">
                <a16:creationId xmlns:a16="http://schemas.microsoft.com/office/drawing/2014/main" id="{E1FFF7E9-6890-A250-35BF-825D06647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8229" y="210451"/>
            <a:ext cx="1282700" cy="1473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E8C7E0-8263-B42E-7AFA-89655A7A0193}"/>
              </a:ext>
            </a:extLst>
          </p:cNvPr>
          <p:cNvSpPr txBox="1"/>
          <p:nvPr/>
        </p:nvSpPr>
        <p:spPr>
          <a:xfrm>
            <a:off x="954534" y="2390647"/>
            <a:ext cx="45119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Download and use* the code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C4BD10-6867-F776-47ED-F96077F65CAC}"/>
              </a:ext>
            </a:extLst>
          </p:cNvPr>
          <p:cNvSpPr txBox="1"/>
          <p:nvPr/>
        </p:nvSpPr>
        <p:spPr>
          <a:xfrm>
            <a:off x="6877129" y="2386961"/>
            <a:ext cx="3878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Read the documentation</a:t>
            </a:r>
          </a:p>
        </p:txBody>
      </p:sp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D144458C-7891-6059-8B65-9504492E3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9941" y="2809458"/>
            <a:ext cx="2144699" cy="2144699"/>
          </a:xfrm>
          <a:prstGeom prst="rect">
            <a:avLst/>
          </a:prstGeom>
        </p:spPr>
      </p:pic>
      <p:pic>
        <p:nvPicPr>
          <p:cNvPr id="14" name="Picture 13" descr="Qr code&#10;&#10;Description automatically generated">
            <a:extLst>
              <a:ext uri="{FF2B5EF4-FFF2-40B4-BE49-F238E27FC236}">
                <a16:creationId xmlns:a16="http://schemas.microsoft.com/office/drawing/2014/main" id="{189383E4-CDA1-9B94-F6CB-4B6E09CED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965" y="2910181"/>
            <a:ext cx="2144699" cy="21446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DD4554-EE19-91BA-38EB-382DE6D4EC5C}"/>
              </a:ext>
            </a:extLst>
          </p:cNvPr>
          <p:cNvSpPr txBox="1"/>
          <p:nvPr/>
        </p:nvSpPr>
        <p:spPr>
          <a:xfrm>
            <a:off x="2337567" y="5728180"/>
            <a:ext cx="7516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*Official release and model description paper coming soon!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A45239-610E-C62E-2A32-182F24E26657}"/>
              </a:ext>
            </a:extLst>
          </p:cNvPr>
          <p:cNvSpPr txBox="1"/>
          <p:nvPr/>
        </p:nvSpPr>
        <p:spPr>
          <a:xfrm>
            <a:off x="2020114" y="4859052"/>
            <a:ext cx="2380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bit.ly/cheereio</a:t>
            </a:r>
            <a:endParaRPr lang="en-US" sz="2800" dirty="0"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608C0E-DF53-824F-E803-13CDC7A17115}"/>
              </a:ext>
            </a:extLst>
          </p:cNvPr>
          <p:cNvSpPr txBox="1"/>
          <p:nvPr/>
        </p:nvSpPr>
        <p:spPr>
          <a:xfrm>
            <a:off x="7326980" y="4876565"/>
            <a:ext cx="3140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bit.ly</a:t>
            </a:r>
            <a:r>
              <a:rPr lang="en-US" sz="2800" dirty="0"/>
              <a:t>/</a:t>
            </a:r>
            <a:r>
              <a:rPr lang="en-US" sz="2800" dirty="0" err="1"/>
              <a:t>CheereioDocs</a:t>
            </a:r>
            <a:endParaRPr lang="en-US" sz="2800" dirty="0"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2694193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11221-BCDE-5A1D-0653-9F3DC895A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7E689-8065-8731-6FFF-39FE10F59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1980-3D13-0C4E-A803-A41FF51886BE}" type="datetime1">
              <a:rPr lang="en-US" smtClean="0"/>
              <a:t>11/5/22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83A4D-4DFA-65E9-6380-D12E60855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pendergrass@g.harvard.edu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97126-996A-C839-41CB-3100D3904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1A506-D48E-CF44-98A2-37168688B16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89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1EBD3-55E4-9AD9-39E1-9AADDA590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issues with the methane inversion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5CE47C-A8D6-445F-CB13-D77B73AE0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 descr="Chart&#10;&#10;Description automatically generated with medium confidence">
            <a:extLst>
              <a:ext uri="{FF2B5EF4-FFF2-40B4-BE49-F238E27FC236}">
                <a16:creationId xmlns:a16="http://schemas.microsoft.com/office/drawing/2014/main" id="{F973BBA9-B327-E30D-2E60-E234DF84E6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508"/>
          <a:stretch/>
        </p:blipFill>
        <p:spPr>
          <a:xfrm>
            <a:off x="6220692" y="1690688"/>
            <a:ext cx="5486400" cy="3017236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8D1C786-8EBC-CB65-3522-C29F72B078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508"/>
          <a:stretch/>
        </p:blipFill>
        <p:spPr>
          <a:xfrm>
            <a:off x="786246" y="1690688"/>
            <a:ext cx="5486400" cy="30172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578FBD-2A46-5429-4010-8BD640EB6500}"/>
              </a:ext>
            </a:extLst>
          </p:cNvPr>
          <p:cNvSpPr txBox="1"/>
          <p:nvPr/>
        </p:nvSpPr>
        <p:spPr>
          <a:xfrm>
            <a:off x="2072191" y="5348288"/>
            <a:ext cx="35547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Prior error too small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31E1CC-F65F-79D8-B66F-B860EDD0DABA}"/>
              </a:ext>
            </a:extLst>
          </p:cNvPr>
          <p:cNvSpPr txBox="1"/>
          <p:nvPr/>
        </p:nvSpPr>
        <p:spPr>
          <a:xfrm>
            <a:off x="7067707" y="5348287"/>
            <a:ext cx="4338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Not enough burn-in 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67E77E-D63D-0439-98B4-358B58594FB1}"/>
              </a:ext>
            </a:extLst>
          </p:cNvPr>
          <p:cNvSpPr txBox="1"/>
          <p:nvPr/>
        </p:nvSpPr>
        <p:spPr>
          <a:xfrm>
            <a:off x="1948624" y="4658774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32F9BE-4594-CB45-3812-0A622658A5DC}"/>
              </a:ext>
            </a:extLst>
          </p:cNvPr>
          <p:cNvSpPr txBox="1"/>
          <p:nvPr/>
        </p:nvSpPr>
        <p:spPr>
          <a:xfrm>
            <a:off x="2530012" y="4660962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7B1AA3-4581-DA8F-EB7D-923406DCC57E}"/>
              </a:ext>
            </a:extLst>
          </p:cNvPr>
          <p:cNvSpPr txBox="1"/>
          <p:nvPr/>
        </p:nvSpPr>
        <p:spPr>
          <a:xfrm>
            <a:off x="3139618" y="4683349"/>
            <a:ext cx="59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CE62AB-3B33-4D46-F3BE-6DBD111AD927}"/>
              </a:ext>
            </a:extLst>
          </p:cNvPr>
          <p:cNvSpPr txBox="1"/>
          <p:nvPr/>
        </p:nvSpPr>
        <p:spPr>
          <a:xfrm>
            <a:off x="3818525" y="4673111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0D2439-9048-A10E-9C94-F7C04C8BB40A}"/>
              </a:ext>
            </a:extLst>
          </p:cNvPr>
          <p:cNvSpPr txBox="1"/>
          <p:nvPr/>
        </p:nvSpPr>
        <p:spPr>
          <a:xfrm>
            <a:off x="4430903" y="4670853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DCAE07-76CA-01ED-3A4C-46E30D3A2C66}"/>
              </a:ext>
            </a:extLst>
          </p:cNvPr>
          <p:cNvSpPr txBox="1"/>
          <p:nvPr/>
        </p:nvSpPr>
        <p:spPr>
          <a:xfrm>
            <a:off x="5023737" y="4670853"/>
            <a:ext cx="593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716CD0-6CD2-F43B-DDA1-822211DCF94B}"/>
              </a:ext>
            </a:extLst>
          </p:cNvPr>
          <p:cNvSpPr txBox="1"/>
          <p:nvPr/>
        </p:nvSpPr>
        <p:spPr>
          <a:xfrm>
            <a:off x="3100542" y="5062295"/>
            <a:ext cx="1588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Month of 2019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60F22D-992D-4D5D-B4CB-FF813E2359D7}"/>
              </a:ext>
            </a:extLst>
          </p:cNvPr>
          <p:cNvSpPr txBox="1"/>
          <p:nvPr/>
        </p:nvSpPr>
        <p:spPr>
          <a:xfrm>
            <a:off x="7232260" y="4658774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4EB354-D1A1-0D96-3978-F9A265EF14C5}"/>
              </a:ext>
            </a:extLst>
          </p:cNvPr>
          <p:cNvSpPr txBox="1"/>
          <p:nvPr/>
        </p:nvSpPr>
        <p:spPr>
          <a:xfrm>
            <a:off x="7813648" y="4660962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2A1AFD-E436-E912-D965-83028DBE3C54}"/>
              </a:ext>
            </a:extLst>
          </p:cNvPr>
          <p:cNvSpPr txBox="1"/>
          <p:nvPr/>
        </p:nvSpPr>
        <p:spPr>
          <a:xfrm>
            <a:off x="8497396" y="4683349"/>
            <a:ext cx="59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8AA74C-B08B-076D-0B5D-68BEE949B89C}"/>
              </a:ext>
            </a:extLst>
          </p:cNvPr>
          <p:cNvSpPr txBox="1"/>
          <p:nvPr/>
        </p:nvSpPr>
        <p:spPr>
          <a:xfrm>
            <a:off x="9176303" y="4673111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7A6933-8CE6-3F8D-1D31-4375B50553EC}"/>
              </a:ext>
            </a:extLst>
          </p:cNvPr>
          <p:cNvSpPr txBox="1"/>
          <p:nvPr/>
        </p:nvSpPr>
        <p:spPr>
          <a:xfrm>
            <a:off x="9813395" y="4670853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CAC052-2B25-49A1-5FD2-D1B6B2BF43F4}"/>
              </a:ext>
            </a:extLst>
          </p:cNvPr>
          <p:cNvSpPr txBox="1"/>
          <p:nvPr/>
        </p:nvSpPr>
        <p:spPr>
          <a:xfrm>
            <a:off x="10406229" y="4670853"/>
            <a:ext cx="593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Nov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A77D2F-C818-FBBE-AC02-720A400A56BA}"/>
              </a:ext>
            </a:extLst>
          </p:cNvPr>
          <p:cNvSpPr txBox="1"/>
          <p:nvPr/>
        </p:nvSpPr>
        <p:spPr>
          <a:xfrm>
            <a:off x="8483034" y="5062295"/>
            <a:ext cx="1588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Month of 2019</a:t>
            </a:r>
          </a:p>
        </p:txBody>
      </p:sp>
    </p:spTree>
    <p:extLst>
      <p:ext uri="{BB962C8B-B14F-4D97-AF65-F5344CB8AC3E}">
        <p14:creationId xmlns:p14="http://schemas.microsoft.com/office/powerpoint/2010/main" val="1805216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2B4AB-4E07-3609-D0D9-3ABFE74B0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8DDEB-49A0-F414-9588-4B9160961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What </a:t>
            </a:r>
            <a:r>
              <a:rPr lang="en-US" b="1" dirty="0">
                <a:solidFill>
                  <a:schemeClr val="accent4"/>
                </a:solidFill>
              </a:rPr>
              <a:t>CHEEREIO</a:t>
            </a:r>
            <a:r>
              <a:rPr lang="en-US" dirty="0"/>
              <a:t> is and how it works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Example applications: CH</a:t>
            </a:r>
            <a:r>
              <a:rPr lang="en-US" baseline="-25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4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and NO</a:t>
            </a:r>
            <a:r>
              <a:rPr lang="en-US" baseline="-25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x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inversions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Why </a:t>
            </a:r>
            <a:r>
              <a:rPr lang="en-US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CHEEREIO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makes it easy to do inversions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9E520-3277-E995-E921-DB7AA7A5C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1980-3D13-0C4E-A803-A41FF51886BE}" type="datetime1">
              <a:rPr lang="en-US" smtClean="0"/>
              <a:t>11/6/22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ADC00-FBDA-06C4-5408-EB3ABEE7A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pendergrass@g.harvard.edu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C4EE1-5AC2-57F6-968E-91F41A54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1A506-D48E-CF44-98A2-37168688B1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47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C0D4A-EFC4-E44A-BE97-6A64FFAF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assimilation allows atmospheric models to incorporate observations</a:t>
            </a:r>
          </a:p>
        </p:txBody>
      </p:sp>
      <p:pic>
        <p:nvPicPr>
          <p:cNvPr id="1026" name="Picture 2" descr="Factory">
            <a:extLst>
              <a:ext uri="{FF2B5EF4-FFF2-40B4-BE49-F238E27FC236}">
                <a16:creationId xmlns:a16="http://schemas.microsoft.com/office/drawing/2014/main" id="{B841E007-B2CE-804D-B920-C852BA412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866" y="4793707"/>
            <a:ext cx="20574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Car Clipart Transparent Background, Download Free Car Clipart  Transparent Background png images, Free ClipArts on Clipart Library">
            <a:extLst>
              <a:ext uri="{FF2B5EF4-FFF2-40B4-BE49-F238E27FC236}">
                <a16:creationId xmlns:a16="http://schemas.microsoft.com/office/drawing/2014/main" id="{4E64D654-3CEF-364A-8D21-4AFA58BA9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60" y="5247885"/>
            <a:ext cx="941480" cy="49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hristmas tree Pine Clip art - forest clipart png download - 1280*896 -  Free Transparent Tree png Download. - Clip Art Library">
            <a:extLst>
              <a:ext uri="{FF2B5EF4-FFF2-40B4-BE49-F238E27FC236}">
                <a16:creationId xmlns:a16="http://schemas.microsoft.com/office/drawing/2014/main" id="{F73BEBEF-12FC-114F-AE11-35015B69F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87" y="4469054"/>
            <a:ext cx="2617787" cy="183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87A379C-86AE-5F46-B948-124ADA6AA298}"/>
              </a:ext>
            </a:extLst>
          </p:cNvPr>
          <p:cNvCxnSpPr>
            <a:cxnSpLocks/>
          </p:cNvCxnSpPr>
          <p:nvPr/>
        </p:nvCxnSpPr>
        <p:spPr>
          <a:xfrm flipV="1">
            <a:off x="1097814" y="3781890"/>
            <a:ext cx="1775123" cy="13314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626B6C1-C46C-E341-BB8F-42B1B7ED6098}"/>
              </a:ext>
            </a:extLst>
          </p:cNvPr>
          <p:cNvCxnSpPr>
            <a:cxnSpLocks/>
          </p:cNvCxnSpPr>
          <p:nvPr/>
        </p:nvCxnSpPr>
        <p:spPr>
          <a:xfrm flipH="1" flipV="1">
            <a:off x="4101597" y="3770770"/>
            <a:ext cx="1093433" cy="126714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98A8295-683C-0149-A9F0-9CD8CB4C13DB}"/>
              </a:ext>
            </a:extLst>
          </p:cNvPr>
          <p:cNvSpPr txBox="1"/>
          <p:nvPr/>
        </p:nvSpPr>
        <p:spPr>
          <a:xfrm>
            <a:off x="2044493" y="4567291"/>
            <a:ext cx="2824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Anthropogenic and biogenic</a:t>
            </a:r>
          </a:p>
          <a:p>
            <a:pPr algn="ctr"/>
            <a:r>
              <a:rPr lang="en-US" dirty="0"/>
              <a:t>emissions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4409C6-70BE-E84C-A019-F11A2D80313F}"/>
              </a:ext>
            </a:extLst>
          </p:cNvPr>
          <p:cNvSpPr/>
          <p:nvPr/>
        </p:nvSpPr>
        <p:spPr>
          <a:xfrm>
            <a:off x="267629" y="1858719"/>
            <a:ext cx="6389650" cy="405551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8" name="Picture 14" descr="cloud clip art - Google Search | Cloud clipart, Cloud clipart black and  white, Cloud template">
            <a:extLst>
              <a:ext uri="{FF2B5EF4-FFF2-40B4-BE49-F238E27FC236}">
                <a16:creationId xmlns:a16="http://schemas.microsoft.com/office/drawing/2014/main" id="{913B0911-86D6-C147-AD0A-71E6A028A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79" y="3069708"/>
            <a:ext cx="1067178" cy="71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View full size Sun Clip Art - Transparent Background Sun Clipart - Png  Download and download transparent clipart for free! Li… | Sun clip art, Sun  clipart, Cute sun">
            <a:extLst>
              <a:ext uri="{FF2B5EF4-FFF2-40B4-BE49-F238E27FC236}">
                <a16:creationId xmlns:a16="http://schemas.microsoft.com/office/drawing/2014/main" id="{79935BF7-6859-7944-864E-1A23FC2FB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76" y="1892327"/>
            <a:ext cx="1158425" cy="10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B66D1AF-0A9D-2340-BE3B-B0E4900959DC}"/>
              </a:ext>
            </a:extLst>
          </p:cNvPr>
          <p:cNvCxnSpPr>
            <a:cxnSpLocks/>
          </p:cNvCxnSpPr>
          <p:nvPr/>
        </p:nvCxnSpPr>
        <p:spPr>
          <a:xfrm>
            <a:off x="1503348" y="2136116"/>
            <a:ext cx="1369589" cy="7990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EFA8FC5-98B9-064B-AFCB-26D96507C742}"/>
              </a:ext>
            </a:extLst>
          </p:cNvPr>
          <p:cNvSpPr/>
          <p:nvPr/>
        </p:nvSpPr>
        <p:spPr>
          <a:xfrm>
            <a:off x="1844945" y="2039822"/>
            <a:ext cx="945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Sunlight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E228EE-719B-9F4D-A863-7C3190438DEA}"/>
              </a:ext>
            </a:extLst>
          </p:cNvPr>
          <p:cNvSpPr/>
          <p:nvPr/>
        </p:nvSpPr>
        <p:spPr>
          <a:xfrm>
            <a:off x="1698857" y="2793832"/>
            <a:ext cx="1382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Aerosols </a:t>
            </a:r>
          </a:p>
          <a:p>
            <a:r>
              <a:rPr lang="en-US" dirty="0"/>
              <a:t>and clouds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F6CEEC1-F5A3-A145-B0B9-241194F801E2}"/>
              </a:ext>
            </a:extLst>
          </p:cNvPr>
          <p:cNvCxnSpPr>
            <a:cxnSpLocks/>
          </p:cNvCxnSpPr>
          <p:nvPr/>
        </p:nvCxnSpPr>
        <p:spPr>
          <a:xfrm flipV="1">
            <a:off x="4445060" y="3358888"/>
            <a:ext cx="1133651" cy="195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80059EB6-38BB-DD42-AD6D-5C43A84F7901}"/>
              </a:ext>
            </a:extLst>
          </p:cNvPr>
          <p:cNvSpPr/>
          <p:nvPr/>
        </p:nvSpPr>
        <p:spPr>
          <a:xfrm>
            <a:off x="2969820" y="3179154"/>
            <a:ext cx="1293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CHEMISTRY</a:t>
            </a:r>
          </a:p>
        </p:txBody>
      </p:sp>
      <p:sp>
        <p:nvSpPr>
          <p:cNvPr id="18" name="Curved Right Arrow 17">
            <a:extLst>
              <a:ext uri="{FF2B5EF4-FFF2-40B4-BE49-F238E27FC236}">
                <a16:creationId xmlns:a16="http://schemas.microsoft.com/office/drawing/2014/main" id="{EA4E2CDD-F5C5-D64F-84AD-40603FAD432D}"/>
              </a:ext>
            </a:extLst>
          </p:cNvPr>
          <p:cNvSpPr/>
          <p:nvPr/>
        </p:nvSpPr>
        <p:spPr>
          <a:xfrm>
            <a:off x="2927517" y="2956870"/>
            <a:ext cx="438975" cy="82502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Curved Right Arrow 30">
            <a:extLst>
              <a:ext uri="{FF2B5EF4-FFF2-40B4-BE49-F238E27FC236}">
                <a16:creationId xmlns:a16="http://schemas.microsoft.com/office/drawing/2014/main" id="{E3F581C9-60B3-7340-99F7-BFDD32F5B8D2}"/>
              </a:ext>
            </a:extLst>
          </p:cNvPr>
          <p:cNvSpPr/>
          <p:nvPr/>
        </p:nvSpPr>
        <p:spPr>
          <a:xfrm rot="10800000">
            <a:off x="3910336" y="2912828"/>
            <a:ext cx="438975" cy="82502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94DD0D8-3E05-AB4F-ACE5-D28934A93EC4}"/>
              </a:ext>
            </a:extLst>
          </p:cNvPr>
          <p:cNvSpPr/>
          <p:nvPr/>
        </p:nvSpPr>
        <p:spPr>
          <a:xfrm>
            <a:off x="4445060" y="2939658"/>
            <a:ext cx="1080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Transport</a:t>
            </a:r>
          </a:p>
        </p:txBody>
      </p:sp>
      <p:pic>
        <p:nvPicPr>
          <p:cNvPr id="1044" name="Picture 20" descr="Free Rain Cliparts, Download Free Rain Cliparts png images, Free ClipArts  on Clipart Library">
            <a:extLst>
              <a:ext uri="{FF2B5EF4-FFF2-40B4-BE49-F238E27FC236}">
                <a16:creationId xmlns:a16="http://schemas.microsoft.com/office/drawing/2014/main" id="{17C989AA-D4B8-FC41-A593-424500AF9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369" y="2750060"/>
            <a:ext cx="863966" cy="85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2AEBA79-105D-3844-B5D9-236E6DF42E76}"/>
              </a:ext>
            </a:extLst>
          </p:cNvPr>
          <p:cNvCxnSpPr>
            <a:cxnSpLocks/>
          </p:cNvCxnSpPr>
          <p:nvPr/>
        </p:nvCxnSpPr>
        <p:spPr>
          <a:xfrm>
            <a:off x="4988243" y="3369380"/>
            <a:ext cx="544437" cy="17349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ECE123B-9763-0544-AE03-E995D7F5C87A}"/>
              </a:ext>
            </a:extLst>
          </p:cNvPr>
          <p:cNvCxnSpPr>
            <a:cxnSpLocks/>
          </p:cNvCxnSpPr>
          <p:nvPr/>
        </p:nvCxnSpPr>
        <p:spPr>
          <a:xfrm>
            <a:off x="6384888" y="3737849"/>
            <a:ext cx="0" cy="14201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85443DD8-E4D2-9647-A110-4C78A2E63CC5}"/>
              </a:ext>
            </a:extLst>
          </p:cNvPr>
          <p:cNvSpPr/>
          <p:nvPr/>
        </p:nvSpPr>
        <p:spPr>
          <a:xfrm>
            <a:off x="5219191" y="3772086"/>
            <a:ext cx="1202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Deposition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96787C6-F99A-A540-97C2-5F607C9CFD6E}"/>
              </a:ext>
            </a:extLst>
          </p:cNvPr>
          <p:cNvCxnSpPr>
            <a:cxnSpLocks/>
          </p:cNvCxnSpPr>
          <p:nvPr/>
        </p:nvCxnSpPr>
        <p:spPr>
          <a:xfrm flipV="1">
            <a:off x="1742983" y="3438206"/>
            <a:ext cx="1133651" cy="195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50" name="Picture 26">
            <a:extLst>
              <a:ext uri="{FF2B5EF4-FFF2-40B4-BE49-F238E27FC236}">
                <a16:creationId xmlns:a16="http://schemas.microsoft.com/office/drawing/2014/main" id="{3C687DC3-C7E3-454D-89F2-C33E323B2F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8600"/>
          <a:stretch/>
        </p:blipFill>
        <p:spPr bwMode="auto">
          <a:xfrm>
            <a:off x="10537854" y="681233"/>
            <a:ext cx="1376681" cy="115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ight Arrow 27">
            <a:extLst>
              <a:ext uri="{FF2B5EF4-FFF2-40B4-BE49-F238E27FC236}">
                <a16:creationId xmlns:a16="http://schemas.microsoft.com/office/drawing/2014/main" id="{B5890986-7919-B84E-AA81-7CE34CB98369}"/>
              </a:ext>
            </a:extLst>
          </p:cNvPr>
          <p:cNvSpPr/>
          <p:nvPr/>
        </p:nvSpPr>
        <p:spPr>
          <a:xfrm rot="16200000">
            <a:off x="11118091" y="2066399"/>
            <a:ext cx="471419" cy="6101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2141FB-B5B1-D34F-AE5F-1CBE47DF758E}"/>
              </a:ext>
            </a:extLst>
          </p:cNvPr>
          <p:cNvSpPr txBox="1"/>
          <p:nvPr/>
        </p:nvSpPr>
        <p:spPr>
          <a:xfrm>
            <a:off x="10567941" y="1776984"/>
            <a:ext cx="1670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Remote sensing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80A3676-F528-9C44-B5A4-F4AA719B49DC}"/>
              </a:ext>
            </a:extLst>
          </p:cNvPr>
          <p:cNvCxnSpPr>
            <a:cxnSpLocks/>
          </p:cNvCxnSpPr>
          <p:nvPr/>
        </p:nvCxnSpPr>
        <p:spPr>
          <a:xfrm flipH="1">
            <a:off x="1737139" y="3605360"/>
            <a:ext cx="1135798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54" name="Picture 30" descr="TELEDYNE API T640 PM2.5 Particle Monitor - US EPA Approved">
            <a:extLst>
              <a:ext uri="{FF2B5EF4-FFF2-40B4-BE49-F238E27FC236}">
                <a16:creationId xmlns:a16="http://schemas.microsoft.com/office/drawing/2014/main" id="{7117F30E-400F-444B-8282-73DC578F62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7" b="24412"/>
          <a:stretch/>
        </p:blipFill>
        <p:spPr bwMode="auto">
          <a:xfrm>
            <a:off x="10690115" y="4960620"/>
            <a:ext cx="1386200" cy="84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1CA094F4-5F3A-E345-89B2-540E8E7E4CEE}"/>
              </a:ext>
            </a:extLst>
          </p:cNvPr>
          <p:cNvSpPr txBox="1"/>
          <p:nvPr/>
        </p:nvSpPr>
        <p:spPr>
          <a:xfrm>
            <a:off x="10186059" y="5849059"/>
            <a:ext cx="1976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Surface monitoring</a:t>
            </a:r>
          </a:p>
        </p:txBody>
      </p:sp>
      <p:pic>
        <p:nvPicPr>
          <p:cNvPr id="1056" name="Picture 32">
            <a:extLst>
              <a:ext uri="{FF2B5EF4-FFF2-40B4-BE49-F238E27FC236}">
                <a16:creationId xmlns:a16="http://schemas.microsoft.com/office/drawing/2014/main" id="{5AF58B34-D4DD-FE42-A45F-DA1013D4C7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6" r="4275"/>
          <a:stretch/>
        </p:blipFill>
        <p:spPr bwMode="auto">
          <a:xfrm>
            <a:off x="10364478" y="2675766"/>
            <a:ext cx="1873985" cy="187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ight Arrow 59">
            <a:extLst>
              <a:ext uri="{FF2B5EF4-FFF2-40B4-BE49-F238E27FC236}">
                <a16:creationId xmlns:a16="http://schemas.microsoft.com/office/drawing/2014/main" id="{FE393709-4FB6-B342-975F-0A9698F7CC72}"/>
              </a:ext>
            </a:extLst>
          </p:cNvPr>
          <p:cNvSpPr/>
          <p:nvPr/>
        </p:nvSpPr>
        <p:spPr>
          <a:xfrm rot="5400000">
            <a:off x="11079460" y="4433215"/>
            <a:ext cx="471419" cy="6101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urved Right Arrow 60">
            <a:extLst>
              <a:ext uri="{FF2B5EF4-FFF2-40B4-BE49-F238E27FC236}">
                <a16:creationId xmlns:a16="http://schemas.microsoft.com/office/drawing/2014/main" id="{93C9F1C5-3670-B143-BDD7-0B78F805CEFF}"/>
              </a:ext>
            </a:extLst>
          </p:cNvPr>
          <p:cNvSpPr/>
          <p:nvPr/>
        </p:nvSpPr>
        <p:spPr>
          <a:xfrm rot="5400000">
            <a:off x="7869124" y="274985"/>
            <a:ext cx="1549868" cy="398524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Curved Right Arrow 61">
            <a:extLst>
              <a:ext uri="{FF2B5EF4-FFF2-40B4-BE49-F238E27FC236}">
                <a16:creationId xmlns:a16="http://schemas.microsoft.com/office/drawing/2014/main" id="{C91DF066-E1A5-024F-9FC0-06B868484E96}"/>
              </a:ext>
            </a:extLst>
          </p:cNvPr>
          <p:cNvSpPr/>
          <p:nvPr/>
        </p:nvSpPr>
        <p:spPr>
          <a:xfrm rot="16200000">
            <a:off x="7930652" y="3400218"/>
            <a:ext cx="1651101" cy="398524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38AA5E7-112B-C247-BA21-1970B3640B96}"/>
              </a:ext>
            </a:extLst>
          </p:cNvPr>
          <p:cNvSpPr txBox="1"/>
          <p:nvPr/>
        </p:nvSpPr>
        <p:spPr>
          <a:xfrm>
            <a:off x="8153400" y="5497046"/>
            <a:ext cx="1085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Predict</a:t>
            </a:r>
            <a:endParaRPr lang="en-US" b="1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F5ED584-1699-474E-A2C6-28818D455423}"/>
              </a:ext>
            </a:extLst>
          </p:cNvPr>
          <p:cNvSpPr txBox="1"/>
          <p:nvPr/>
        </p:nvSpPr>
        <p:spPr>
          <a:xfrm>
            <a:off x="10730905" y="3367682"/>
            <a:ext cx="124579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Observe</a:t>
            </a:r>
            <a:endParaRPr lang="en-US" b="1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EC9DBA0-03FD-6C49-9C67-8A948873BE56}"/>
              </a:ext>
            </a:extLst>
          </p:cNvPr>
          <p:cNvSpPr txBox="1"/>
          <p:nvPr/>
        </p:nvSpPr>
        <p:spPr>
          <a:xfrm>
            <a:off x="7935133" y="1686248"/>
            <a:ext cx="1502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Assimilate</a:t>
            </a:r>
            <a:endParaRPr lang="en-US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6AC01C-5D67-CE4E-BC29-A1B0337B91F6}"/>
              </a:ext>
            </a:extLst>
          </p:cNvPr>
          <p:cNvSpPr txBox="1"/>
          <p:nvPr/>
        </p:nvSpPr>
        <p:spPr>
          <a:xfrm>
            <a:off x="7546124" y="2365207"/>
            <a:ext cx="2616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Emissions and chemistry </a:t>
            </a:r>
          </a:p>
          <a:p>
            <a:pPr algn="ctr"/>
            <a:r>
              <a:rPr lang="en-US" dirty="0"/>
              <a:t>corrected to match reality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0F4E663-74DE-EF43-9FA9-B923D000525D}"/>
              </a:ext>
            </a:extLst>
          </p:cNvPr>
          <p:cNvSpPr/>
          <p:nvPr/>
        </p:nvSpPr>
        <p:spPr>
          <a:xfrm>
            <a:off x="7543925" y="3737849"/>
            <a:ext cx="2305937" cy="5179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CHEEREIO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0BEB4B-84E8-1646-A4C9-4EF5426A6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0A2A6-E2FD-B94C-87D6-B501E86807AC}" type="datetime1">
              <a:rPr lang="en-US" smtClean="0"/>
              <a:t>11/5/22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DDD871-C0E7-0741-9BAC-738B7FB1A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pendergrass@g.harvard.edu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BABE8-83F1-A24E-B7C6-936286EB4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1A506-D48E-CF44-98A2-37168688B1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8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/>
      <p:bldP spid="56" grpId="0"/>
      <p:bldP spid="60" grpId="0" animBg="1"/>
      <p:bldP spid="61" grpId="0" animBg="1"/>
      <p:bldP spid="62" grpId="0" animBg="1"/>
      <p:bldP spid="36" grpId="0"/>
      <p:bldP spid="65" grpId="0" animBg="1"/>
      <p:bldP spid="66" grpId="0"/>
      <p:bldP spid="38" grpId="0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0EBA5-6838-B24A-8C19-0DDF4670F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many approaches to assimilation and emissions correction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1D186D-25A1-B944-A161-189E8E9FF08D}"/>
              </a:ext>
            </a:extLst>
          </p:cNvPr>
          <p:cNvSpPr txBox="1"/>
          <p:nvPr/>
        </p:nvSpPr>
        <p:spPr>
          <a:xfrm>
            <a:off x="643280" y="1763175"/>
            <a:ext cx="5976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Variational approaches </a:t>
            </a:r>
            <a:r>
              <a:rPr lang="en-US" sz="2400" dirty="0"/>
              <a:t>iteratively approximate optimal solution…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F84B2A-C430-6A46-B6FD-2FD9DAAB0E22}"/>
              </a:ext>
            </a:extLst>
          </p:cNvPr>
          <p:cNvSpPr txBox="1"/>
          <p:nvPr/>
        </p:nvSpPr>
        <p:spPr>
          <a:xfrm>
            <a:off x="860570" y="5566014"/>
            <a:ext cx="5294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…but 4D-Var requires adjoint; harder to work with most recent GC chemistry 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9ECA88-452E-2A4B-8291-BE5B60D1B4EE}"/>
              </a:ext>
            </a:extLst>
          </p:cNvPr>
          <p:cNvSpPr txBox="1"/>
          <p:nvPr/>
        </p:nvSpPr>
        <p:spPr>
          <a:xfrm>
            <a:off x="7263111" y="1665735"/>
            <a:ext cx="4757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</a:t>
            </a:r>
            <a:r>
              <a:rPr lang="en-US" sz="2400" b="1" dirty="0"/>
              <a:t> analytical inversion </a:t>
            </a:r>
            <a:r>
              <a:rPr lang="en-US" sz="2400" dirty="0"/>
              <a:t>perturbs</a:t>
            </a:r>
          </a:p>
          <a:p>
            <a:pPr algn="ctr"/>
            <a:r>
              <a:rPr lang="en-US" sz="2400" dirty="0"/>
              <a:t>clusters of grid cells to obtain full error characterization…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C37387-D8FF-0A49-A3E2-03372F5435FB}"/>
              </a:ext>
            </a:extLst>
          </p:cNvPr>
          <p:cNvSpPr txBox="1"/>
          <p:nvPr/>
        </p:nvSpPr>
        <p:spPr>
          <a:xfrm>
            <a:off x="7236756" y="5525353"/>
            <a:ext cx="4810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…but requires hundreds of runs, and</a:t>
            </a:r>
          </a:p>
          <a:p>
            <a:pPr algn="r"/>
            <a:r>
              <a:rPr lang="en-US" sz="2400" dirty="0"/>
              <a:t>works only for linear problems</a:t>
            </a:r>
            <a:endParaRPr lang="en-US" dirty="0"/>
          </a:p>
        </p:txBody>
      </p:sp>
      <p:pic>
        <p:nvPicPr>
          <p:cNvPr id="7" name="Picture 6" descr="Chart, map&#10;&#10;Description automatically generated">
            <a:extLst>
              <a:ext uri="{FF2B5EF4-FFF2-40B4-BE49-F238E27FC236}">
                <a16:creationId xmlns:a16="http://schemas.microsoft.com/office/drawing/2014/main" id="{64E21E3F-2257-5343-BD60-04608CE48A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9" t="3331" r="12661" b="4806"/>
          <a:stretch/>
        </p:blipFill>
        <p:spPr>
          <a:xfrm>
            <a:off x="8127104" y="2825497"/>
            <a:ext cx="3176653" cy="25031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2FE930-8B16-DB40-B8DA-F28848B292FB}"/>
              </a:ext>
            </a:extLst>
          </p:cNvPr>
          <p:cNvSpPr txBox="1"/>
          <p:nvPr/>
        </p:nvSpPr>
        <p:spPr>
          <a:xfrm>
            <a:off x="9907269" y="5273097"/>
            <a:ext cx="1528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Sheng et. al., 2018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487E6E-551E-1AA6-10D3-E382AD0E9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A2535-E6AA-3342-815D-5D950118023C}" type="slidenum">
              <a:rPr lang="en-US" smtClean="0"/>
              <a:t>5</a:t>
            </a:fld>
            <a:endParaRPr lang="en-US"/>
          </a:p>
        </p:txBody>
      </p:sp>
      <p:pic>
        <p:nvPicPr>
          <p:cNvPr id="1026" name="Picture 2" descr="Confluence Mobile - ECMWF Confluence Wiki">
            <a:extLst>
              <a:ext uri="{FF2B5EF4-FFF2-40B4-BE49-F238E27FC236}">
                <a16:creationId xmlns:a16="http://schemas.microsoft.com/office/drawing/2014/main" id="{99D95EC8-F14D-F78F-FAD6-C81169B81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07" y="2592323"/>
            <a:ext cx="4475240" cy="304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16E650-E33B-1CF6-0BC3-D1D6701F1A38}"/>
              </a:ext>
            </a:extLst>
          </p:cNvPr>
          <p:cNvSpPr txBox="1"/>
          <p:nvPr/>
        </p:nvSpPr>
        <p:spPr>
          <a:xfrm>
            <a:off x="643280" y="5328618"/>
            <a:ext cx="762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ECMWF</a:t>
            </a:r>
          </a:p>
        </p:txBody>
      </p:sp>
      <p:sp>
        <p:nvSpPr>
          <p:cNvPr id="12" name="Footer Placeholder 59">
            <a:extLst>
              <a:ext uri="{FF2B5EF4-FFF2-40B4-BE49-F238E27FC236}">
                <a16:creationId xmlns:a16="http://schemas.microsoft.com/office/drawing/2014/main" id="{8287B7F7-F1BE-807D-2C07-DB11D67FC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pendergrass@g.harvard.edu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24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D4ED-AFDE-6545-AECE-7C633CADC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417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CHEEREIO </a:t>
            </a:r>
            <a:r>
              <a:rPr lang="en-US" dirty="0"/>
              <a:t>uses ensembles with random emissions to emulate model uncertainty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000B946-CB98-9A48-977B-562393EA1729}"/>
              </a:ext>
            </a:extLst>
          </p:cNvPr>
          <p:cNvCxnSpPr>
            <a:cxnSpLocks/>
          </p:cNvCxnSpPr>
          <p:nvPr/>
        </p:nvCxnSpPr>
        <p:spPr>
          <a:xfrm>
            <a:off x="7468471" y="3143636"/>
            <a:ext cx="0" cy="940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CA52E08-11BE-E843-A561-544D5261577B}"/>
              </a:ext>
            </a:extLst>
          </p:cNvPr>
          <p:cNvCxnSpPr/>
          <p:nvPr/>
        </p:nvCxnSpPr>
        <p:spPr>
          <a:xfrm flipV="1">
            <a:off x="6681660" y="1543437"/>
            <a:ext cx="0" cy="39127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12927F9-FC81-714E-92F9-B7FC6D45EEB2}"/>
              </a:ext>
            </a:extLst>
          </p:cNvPr>
          <p:cNvCxnSpPr>
            <a:cxnSpLocks/>
          </p:cNvCxnSpPr>
          <p:nvPr/>
        </p:nvCxnSpPr>
        <p:spPr>
          <a:xfrm flipV="1">
            <a:off x="6660394" y="5456221"/>
            <a:ext cx="5050340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7A46E30-416E-BA42-BBFC-04F1F6C02297}"/>
              </a:ext>
            </a:extLst>
          </p:cNvPr>
          <p:cNvSpPr txBox="1"/>
          <p:nvPr/>
        </p:nvSpPr>
        <p:spPr>
          <a:xfrm>
            <a:off x="8878578" y="5559840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6A66BC-88E4-CF4F-9714-4756CC3AE36C}"/>
              </a:ext>
            </a:extLst>
          </p:cNvPr>
          <p:cNvSpPr txBox="1"/>
          <p:nvPr/>
        </p:nvSpPr>
        <p:spPr>
          <a:xfrm rot="16200000">
            <a:off x="5542192" y="3235417"/>
            <a:ext cx="1519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Concentration</a:t>
            </a:r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6AE9707B-32AA-6543-B008-3270E64ADEE2}"/>
              </a:ext>
            </a:extLst>
          </p:cNvPr>
          <p:cNvSpPr/>
          <p:nvPr/>
        </p:nvSpPr>
        <p:spPr>
          <a:xfrm>
            <a:off x="7340883" y="3499828"/>
            <a:ext cx="255177" cy="23971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C0A1BE4-F935-4444-9C30-F4F18B8F97B2}"/>
              </a:ext>
            </a:extLst>
          </p:cNvPr>
          <p:cNvCxnSpPr>
            <a:cxnSpLocks/>
          </p:cNvCxnSpPr>
          <p:nvPr/>
        </p:nvCxnSpPr>
        <p:spPr>
          <a:xfrm>
            <a:off x="8891091" y="2829124"/>
            <a:ext cx="0" cy="940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BD19F4E5-FCF9-CD4F-B11D-2D9C151CC9F1}"/>
              </a:ext>
            </a:extLst>
          </p:cNvPr>
          <p:cNvSpPr/>
          <p:nvPr/>
        </p:nvSpPr>
        <p:spPr>
          <a:xfrm>
            <a:off x="8763503" y="3185316"/>
            <a:ext cx="255177" cy="23971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BC44193-8397-E946-891F-8449802068B2}"/>
              </a:ext>
            </a:extLst>
          </p:cNvPr>
          <p:cNvCxnSpPr>
            <a:cxnSpLocks/>
          </p:cNvCxnSpPr>
          <p:nvPr/>
        </p:nvCxnSpPr>
        <p:spPr>
          <a:xfrm>
            <a:off x="10083506" y="2184532"/>
            <a:ext cx="0" cy="940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E236EC8C-2B9D-1346-9A66-BD4A1DF00500}"/>
              </a:ext>
            </a:extLst>
          </p:cNvPr>
          <p:cNvSpPr/>
          <p:nvPr/>
        </p:nvSpPr>
        <p:spPr>
          <a:xfrm>
            <a:off x="9955918" y="2540724"/>
            <a:ext cx="255177" cy="23971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89F38E9-E3C6-4A43-A8DF-1087ED54A44E}"/>
              </a:ext>
            </a:extLst>
          </p:cNvPr>
          <p:cNvCxnSpPr>
            <a:cxnSpLocks/>
          </p:cNvCxnSpPr>
          <p:nvPr/>
        </p:nvCxnSpPr>
        <p:spPr>
          <a:xfrm>
            <a:off x="11371611" y="1828340"/>
            <a:ext cx="0" cy="940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BDD23BB9-0343-A74A-A30C-2AC80AD11786}"/>
              </a:ext>
            </a:extLst>
          </p:cNvPr>
          <p:cNvSpPr/>
          <p:nvPr/>
        </p:nvSpPr>
        <p:spPr>
          <a:xfrm>
            <a:off x="11244023" y="2184532"/>
            <a:ext cx="255177" cy="23971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9D68E5F-0125-0247-BFF2-BE98D1364BB0}"/>
              </a:ext>
            </a:extLst>
          </p:cNvPr>
          <p:cNvCxnSpPr>
            <a:cxnSpLocks/>
          </p:cNvCxnSpPr>
          <p:nvPr/>
        </p:nvCxnSpPr>
        <p:spPr>
          <a:xfrm flipV="1">
            <a:off x="6958706" y="4798910"/>
            <a:ext cx="484840" cy="3307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52082A8-5BF4-EC4C-810C-66984DDE4F6A}"/>
              </a:ext>
            </a:extLst>
          </p:cNvPr>
          <p:cNvCxnSpPr>
            <a:cxnSpLocks/>
          </p:cNvCxnSpPr>
          <p:nvPr/>
        </p:nvCxnSpPr>
        <p:spPr>
          <a:xfrm flipV="1">
            <a:off x="7468471" y="3815377"/>
            <a:ext cx="1426268" cy="4333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4DCD250-CB5C-5C4C-A418-0617B8554D3D}"/>
              </a:ext>
            </a:extLst>
          </p:cNvPr>
          <p:cNvCxnSpPr>
            <a:cxnSpLocks/>
          </p:cNvCxnSpPr>
          <p:nvPr/>
        </p:nvCxnSpPr>
        <p:spPr>
          <a:xfrm flipV="1">
            <a:off x="8887443" y="2837872"/>
            <a:ext cx="1196063" cy="70710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356E191-DF1F-5648-A34A-14CFD0CEBA59}"/>
              </a:ext>
            </a:extLst>
          </p:cNvPr>
          <p:cNvCxnSpPr>
            <a:cxnSpLocks/>
            <a:stCxn id="13" idx="4"/>
            <a:endCxn id="15" idx="1"/>
          </p:cNvCxnSpPr>
          <p:nvPr/>
        </p:nvCxnSpPr>
        <p:spPr>
          <a:xfrm flipV="1">
            <a:off x="10211095" y="2276094"/>
            <a:ext cx="1032928" cy="3561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B6974A1-EB66-1E44-A845-16AC92124DB4}"/>
              </a:ext>
            </a:extLst>
          </p:cNvPr>
          <p:cNvCxnSpPr>
            <a:cxnSpLocks/>
          </p:cNvCxnSpPr>
          <p:nvPr/>
        </p:nvCxnSpPr>
        <p:spPr>
          <a:xfrm flipV="1">
            <a:off x="6944430" y="4629281"/>
            <a:ext cx="499116" cy="4011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0E02D4D-16F2-6B4C-A3DA-A00E2135A3D2}"/>
              </a:ext>
            </a:extLst>
          </p:cNvPr>
          <p:cNvCxnSpPr>
            <a:cxnSpLocks/>
          </p:cNvCxnSpPr>
          <p:nvPr/>
        </p:nvCxnSpPr>
        <p:spPr>
          <a:xfrm flipV="1">
            <a:off x="6905551" y="4569360"/>
            <a:ext cx="537995" cy="3053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693EDAD-10B0-724A-94C0-E2BC2ACA734A}"/>
              </a:ext>
            </a:extLst>
          </p:cNvPr>
          <p:cNvCxnSpPr>
            <a:cxnSpLocks/>
          </p:cNvCxnSpPr>
          <p:nvPr/>
        </p:nvCxnSpPr>
        <p:spPr>
          <a:xfrm flipV="1">
            <a:off x="6909226" y="4313491"/>
            <a:ext cx="463923" cy="4426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C87206A-EBAB-CE44-8DC9-727B204BF4B5}"/>
              </a:ext>
            </a:extLst>
          </p:cNvPr>
          <p:cNvCxnSpPr>
            <a:cxnSpLocks/>
          </p:cNvCxnSpPr>
          <p:nvPr/>
        </p:nvCxnSpPr>
        <p:spPr>
          <a:xfrm>
            <a:off x="6909226" y="4569361"/>
            <a:ext cx="534320" cy="3841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05CD399-B4CD-6142-8102-F081FF2A4486}"/>
              </a:ext>
            </a:extLst>
          </p:cNvPr>
          <p:cNvCxnSpPr>
            <a:cxnSpLocks/>
          </p:cNvCxnSpPr>
          <p:nvPr/>
        </p:nvCxnSpPr>
        <p:spPr>
          <a:xfrm flipV="1">
            <a:off x="7443546" y="3967729"/>
            <a:ext cx="1458541" cy="13728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591D9BA-3A1E-7F40-9CA6-F63EF849801E}"/>
              </a:ext>
            </a:extLst>
          </p:cNvPr>
          <p:cNvCxnSpPr>
            <a:cxnSpLocks/>
          </p:cNvCxnSpPr>
          <p:nvPr/>
        </p:nvCxnSpPr>
        <p:spPr>
          <a:xfrm flipV="1">
            <a:off x="7471696" y="3088168"/>
            <a:ext cx="1406882" cy="12658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10D0E53-E311-1041-8F95-232254EE4C42}"/>
              </a:ext>
            </a:extLst>
          </p:cNvPr>
          <p:cNvCxnSpPr>
            <a:cxnSpLocks/>
          </p:cNvCxnSpPr>
          <p:nvPr/>
        </p:nvCxnSpPr>
        <p:spPr>
          <a:xfrm flipV="1">
            <a:off x="7477337" y="3598534"/>
            <a:ext cx="1385181" cy="9355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0BC2AA2-E7A2-AA43-9CE8-AB85D30CAC09}"/>
              </a:ext>
            </a:extLst>
          </p:cNvPr>
          <p:cNvCxnSpPr>
            <a:cxnSpLocks/>
          </p:cNvCxnSpPr>
          <p:nvPr/>
        </p:nvCxnSpPr>
        <p:spPr>
          <a:xfrm>
            <a:off x="7436198" y="3907475"/>
            <a:ext cx="1476170" cy="2245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9CE0E78-D119-1C4D-88EF-7ECD3D722044}"/>
              </a:ext>
            </a:extLst>
          </p:cNvPr>
          <p:cNvCxnSpPr>
            <a:cxnSpLocks/>
            <a:endCxn id="13" idx="2"/>
          </p:cNvCxnSpPr>
          <p:nvPr/>
        </p:nvCxnSpPr>
        <p:spPr>
          <a:xfrm flipV="1">
            <a:off x="8870316" y="2780435"/>
            <a:ext cx="1134337" cy="4383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EE07344-5A18-CD43-8BB3-E6A3F3663460}"/>
              </a:ext>
            </a:extLst>
          </p:cNvPr>
          <p:cNvCxnSpPr>
            <a:cxnSpLocks/>
          </p:cNvCxnSpPr>
          <p:nvPr/>
        </p:nvCxnSpPr>
        <p:spPr>
          <a:xfrm flipV="1">
            <a:off x="8918996" y="3088168"/>
            <a:ext cx="1173375" cy="61122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383F458-21F2-3846-BB65-B5B199DEC0E0}"/>
              </a:ext>
            </a:extLst>
          </p:cNvPr>
          <p:cNvCxnSpPr>
            <a:cxnSpLocks/>
          </p:cNvCxnSpPr>
          <p:nvPr/>
        </p:nvCxnSpPr>
        <p:spPr>
          <a:xfrm flipV="1">
            <a:off x="8901395" y="2502021"/>
            <a:ext cx="1182111" cy="9180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5E1AD64-597D-E442-AAF7-28A45AC73CAB}"/>
              </a:ext>
            </a:extLst>
          </p:cNvPr>
          <p:cNvCxnSpPr>
            <a:cxnSpLocks/>
          </p:cNvCxnSpPr>
          <p:nvPr/>
        </p:nvCxnSpPr>
        <p:spPr>
          <a:xfrm flipV="1">
            <a:off x="8884043" y="2738688"/>
            <a:ext cx="1182111" cy="9180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35C581C-819E-6B4C-9FD5-9051C63B3FB1}"/>
              </a:ext>
            </a:extLst>
          </p:cNvPr>
          <p:cNvCxnSpPr>
            <a:cxnSpLocks/>
          </p:cNvCxnSpPr>
          <p:nvPr/>
        </p:nvCxnSpPr>
        <p:spPr>
          <a:xfrm flipV="1">
            <a:off x="10154731" y="2502021"/>
            <a:ext cx="1089291" cy="3045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027D5EB-3D80-5C49-95E2-553A2D1EFC5D}"/>
              </a:ext>
            </a:extLst>
          </p:cNvPr>
          <p:cNvCxnSpPr>
            <a:cxnSpLocks/>
          </p:cNvCxnSpPr>
          <p:nvPr/>
        </p:nvCxnSpPr>
        <p:spPr>
          <a:xfrm flipV="1">
            <a:off x="10168896" y="2600476"/>
            <a:ext cx="1138920" cy="1133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C1B9CBF-248B-674B-BC12-A785F5E551AD}"/>
              </a:ext>
            </a:extLst>
          </p:cNvPr>
          <p:cNvCxnSpPr>
            <a:cxnSpLocks/>
          </p:cNvCxnSpPr>
          <p:nvPr/>
        </p:nvCxnSpPr>
        <p:spPr>
          <a:xfrm flipV="1">
            <a:off x="10154731" y="2406266"/>
            <a:ext cx="1104152" cy="1323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4EB8998-B44D-6C46-95C4-AD237082DCCA}"/>
              </a:ext>
            </a:extLst>
          </p:cNvPr>
          <p:cNvSpPr txBox="1"/>
          <p:nvPr/>
        </p:nvSpPr>
        <p:spPr>
          <a:xfrm>
            <a:off x="6967449" y="4999051"/>
            <a:ext cx="247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Ensemble of simulations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0E8617-B4B7-9942-8FD3-94CA81C28DF3}"/>
              </a:ext>
            </a:extLst>
          </p:cNvPr>
          <p:cNvSpPr txBox="1"/>
          <p:nvPr/>
        </p:nvSpPr>
        <p:spPr>
          <a:xfrm>
            <a:off x="6887412" y="2790075"/>
            <a:ext cx="141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Observations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8A40B10-A411-FD44-98C0-A407D005786A}"/>
              </a:ext>
            </a:extLst>
          </p:cNvPr>
          <p:cNvCxnSpPr>
            <a:cxnSpLocks/>
          </p:cNvCxnSpPr>
          <p:nvPr/>
        </p:nvCxnSpPr>
        <p:spPr>
          <a:xfrm>
            <a:off x="10168896" y="2436774"/>
            <a:ext cx="1096722" cy="261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46342B4-79D0-9A47-AE40-0B670D74A016}"/>
              </a:ext>
            </a:extLst>
          </p:cNvPr>
          <p:cNvCxnSpPr>
            <a:cxnSpLocks/>
          </p:cNvCxnSpPr>
          <p:nvPr/>
        </p:nvCxnSpPr>
        <p:spPr>
          <a:xfrm>
            <a:off x="1623609" y="3068131"/>
            <a:ext cx="0" cy="940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22789C6-E2C4-3642-A152-3FF1E2B55DE0}"/>
              </a:ext>
            </a:extLst>
          </p:cNvPr>
          <p:cNvCxnSpPr/>
          <p:nvPr/>
        </p:nvCxnSpPr>
        <p:spPr>
          <a:xfrm flipV="1">
            <a:off x="836798" y="1467932"/>
            <a:ext cx="0" cy="39127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DFF1148-7F0B-EB4F-B199-062C65A5ADF3}"/>
              </a:ext>
            </a:extLst>
          </p:cNvPr>
          <p:cNvCxnSpPr>
            <a:cxnSpLocks/>
          </p:cNvCxnSpPr>
          <p:nvPr/>
        </p:nvCxnSpPr>
        <p:spPr>
          <a:xfrm flipV="1">
            <a:off x="815532" y="5380714"/>
            <a:ext cx="5085907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>
            <a:extLst>
              <a:ext uri="{FF2B5EF4-FFF2-40B4-BE49-F238E27FC236}">
                <a16:creationId xmlns:a16="http://schemas.microsoft.com/office/drawing/2014/main" id="{6F850DC7-5CB6-A441-9D7F-DB40A79F2020}"/>
              </a:ext>
            </a:extLst>
          </p:cNvPr>
          <p:cNvCxnSpPr/>
          <p:nvPr/>
        </p:nvCxnSpPr>
        <p:spPr>
          <a:xfrm flipV="1">
            <a:off x="1208938" y="1999560"/>
            <a:ext cx="4614530" cy="2690037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BEF75793-8EA1-2B48-A2F6-30D073A1A8AA}"/>
              </a:ext>
            </a:extLst>
          </p:cNvPr>
          <p:cNvSpPr txBox="1"/>
          <p:nvPr/>
        </p:nvSpPr>
        <p:spPr>
          <a:xfrm>
            <a:off x="3033716" y="5535134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AEB3C69-D047-984C-8D02-817E43AD6720}"/>
              </a:ext>
            </a:extLst>
          </p:cNvPr>
          <p:cNvSpPr txBox="1"/>
          <p:nvPr/>
        </p:nvSpPr>
        <p:spPr>
          <a:xfrm rot="16200000">
            <a:off x="-302670" y="3159912"/>
            <a:ext cx="1519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Concentration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C07E12B-1795-D649-BBC0-32A76F628973}"/>
              </a:ext>
            </a:extLst>
          </p:cNvPr>
          <p:cNvSpPr txBox="1"/>
          <p:nvPr/>
        </p:nvSpPr>
        <p:spPr>
          <a:xfrm>
            <a:off x="836798" y="4306475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 model</a:t>
            </a:r>
          </a:p>
        </p:txBody>
      </p:sp>
      <p:sp>
        <p:nvSpPr>
          <p:cNvPr id="45" name="5-Point Star 44">
            <a:extLst>
              <a:ext uri="{FF2B5EF4-FFF2-40B4-BE49-F238E27FC236}">
                <a16:creationId xmlns:a16="http://schemas.microsoft.com/office/drawing/2014/main" id="{74C22051-F0F9-B340-BBB9-0308CA116D33}"/>
              </a:ext>
            </a:extLst>
          </p:cNvPr>
          <p:cNvSpPr/>
          <p:nvPr/>
        </p:nvSpPr>
        <p:spPr>
          <a:xfrm>
            <a:off x="1496021" y="3424323"/>
            <a:ext cx="255177" cy="23971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40672E4-C91C-5E4D-8A15-7D36A6433BF0}"/>
              </a:ext>
            </a:extLst>
          </p:cNvPr>
          <p:cNvCxnSpPr>
            <a:cxnSpLocks/>
          </p:cNvCxnSpPr>
          <p:nvPr/>
        </p:nvCxnSpPr>
        <p:spPr>
          <a:xfrm>
            <a:off x="3046229" y="2753619"/>
            <a:ext cx="0" cy="940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5-Point Star 46">
            <a:extLst>
              <a:ext uri="{FF2B5EF4-FFF2-40B4-BE49-F238E27FC236}">
                <a16:creationId xmlns:a16="http://schemas.microsoft.com/office/drawing/2014/main" id="{1AC087B9-083A-1545-A05E-E2304BDF87E7}"/>
              </a:ext>
            </a:extLst>
          </p:cNvPr>
          <p:cNvSpPr/>
          <p:nvPr/>
        </p:nvSpPr>
        <p:spPr>
          <a:xfrm>
            <a:off x="2918641" y="3109811"/>
            <a:ext cx="255177" cy="23971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01B45EF-2E71-7D45-A4F4-2CE1256B4102}"/>
              </a:ext>
            </a:extLst>
          </p:cNvPr>
          <p:cNvCxnSpPr>
            <a:cxnSpLocks/>
          </p:cNvCxnSpPr>
          <p:nvPr/>
        </p:nvCxnSpPr>
        <p:spPr>
          <a:xfrm>
            <a:off x="4238644" y="2109027"/>
            <a:ext cx="0" cy="940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5-Point Star 48">
            <a:extLst>
              <a:ext uri="{FF2B5EF4-FFF2-40B4-BE49-F238E27FC236}">
                <a16:creationId xmlns:a16="http://schemas.microsoft.com/office/drawing/2014/main" id="{93815969-A23B-EC47-A6C1-073C042E2A8D}"/>
              </a:ext>
            </a:extLst>
          </p:cNvPr>
          <p:cNvSpPr/>
          <p:nvPr/>
        </p:nvSpPr>
        <p:spPr>
          <a:xfrm>
            <a:off x="4111056" y="2465219"/>
            <a:ext cx="255177" cy="23971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7DD900B-3A46-2643-AF58-0018E831AE4B}"/>
              </a:ext>
            </a:extLst>
          </p:cNvPr>
          <p:cNvCxnSpPr>
            <a:cxnSpLocks/>
          </p:cNvCxnSpPr>
          <p:nvPr/>
        </p:nvCxnSpPr>
        <p:spPr>
          <a:xfrm>
            <a:off x="5526749" y="1752835"/>
            <a:ext cx="0" cy="940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5-Point Star 50">
            <a:extLst>
              <a:ext uri="{FF2B5EF4-FFF2-40B4-BE49-F238E27FC236}">
                <a16:creationId xmlns:a16="http://schemas.microsoft.com/office/drawing/2014/main" id="{7625D493-7588-4045-8195-AEB9B41F805C}"/>
              </a:ext>
            </a:extLst>
          </p:cNvPr>
          <p:cNvSpPr/>
          <p:nvPr/>
        </p:nvSpPr>
        <p:spPr>
          <a:xfrm>
            <a:off x="5399161" y="2109027"/>
            <a:ext cx="255177" cy="23971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A852BCC-3D13-C14A-95A7-2C93C89062A8}"/>
              </a:ext>
            </a:extLst>
          </p:cNvPr>
          <p:cNvSpPr txBox="1"/>
          <p:nvPr/>
        </p:nvSpPr>
        <p:spPr>
          <a:xfrm>
            <a:off x="1113844" y="2769796"/>
            <a:ext cx="141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Observations</a:t>
            </a:r>
          </a:p>
        </p:txBody>
      </p:sp>
      <p:cxnSp>
        <p:nvCxnSpPr>
          <p:cNvPr id="53" name="Curved Connector 52">
            <a:extLst>
              <a:ext uri="{FF2B5EF4-FFF2-40B4-BE49-F238E27FC236}">
                <a16:creationId xmlns:a16="http://schemas.microsoft.com/office/drawing/2014/main" id="{ECF0BCA5-0EE5-1C40-AD77-5C8602A35D51}"/>
              </a:ext>
            </a:extLst>
          </p:cNvPr>
          <p:cNvCxnSpPr/>
          <p:nvPr/>
        </p:nvCxnSpPr>
        <p:spPr>
          <a:xfrm flipV="1">
            <a:off x="1174898" y="1609443"/>
            <a:ext cx="4614530" cy="2690037"/>
          </a:xfrm>
          <a:prstGeom prst="curvedConnector3">
            <a:avLst/>
          </a:prstGeom>
          <a:ln w="2857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urved Connector 53">
            <a:extLst>
              <a:ext uri="{FF2B5EF4-FFF2-40B4-BE49-F238E27FC236}">
                <a16:creationId xmlns:a16="http://schemas.microsoft.com/office/drawing/2014/main" id="{183BA848-4252-5A43-BE70-958424BDD387}"/>
              </a:ext>
            </a:extLst>
          </p:cNvPr>
          <p:cNvCxnSpPr/>
          <p:nvPr/>
        </p:nvCxnSpPr>
        <p:spPr>
          <a:xfrm flipV="1">
            <a:off x="1208938" y="2452951"/>
            <a:ext cx="4614530" cy="2690037"/>
          </a:xfrm>
          <a:prstGeom prst="curvedConnector3">
            <a:avLst/>
          </a:prstGeom>
          <a:ln w="2857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97572ABC-B3E7-1245-AABE-C656A2E53717}"/>
              </a:ext>
            </a:extLst>
          </p:cNvPr>
          <p:cNvSpPr txBox="1"/>
          <p:nvPr/>
        </p:nvSpPr>
        <p:spPr>
          <a:xfrm>
            <a:off x="2597634" y="4756476"/>
            <a:ext cx="115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 error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07FA0CA-8353-624A-969D-9AD8297AE614}"/>
              </a:ext>
            </a:extLst>
          </p:cNvPr>
          <p:cNvSpPr txBox="1"/>
          <p:nvPr/>
        </p:nvSpPr>
        <p:spPr>
          <a:xfrm>
            <a:off x="1174898" y="1543437"/>
            <a:ext cx="2798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No data assimilation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322C8EE-0C7C-1B43-9886-E8C245E1EA5C}"/>
              </a:ext>
            </a:extLst>
          </p:cNvPr>
          <p:cNvSpPr txBox="1"/>
          <p:nvPr/>
        </p:nvSpPr>
        <p:spPr>
          <a:xfrm>
            <a:off x="6967449" y="1548984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</a:rPr>
              <a:t>With 4D-LETKF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82059C1-30B5-3849-9E24-856694D6E959}"/>
              </a:ext>
            </a:extLst>
          </p:cNvPr>
          <p:cNvSpPr txBox="1"/>
          <p:nvPr/>
        </p:nvSpPr>
        <p:spPr>
          <a:xfrm rot="19795177">
            <a:off x="8332418" y="3364744"/>
            <a:ext cx="4180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Use observations to update emissions and concentrations over time</a:t>
            </a:r>
          </a:p>
        </p:txBody>
      </p:sp>
      <p:sp>
        <p:nvSpPr>
          <p:cNvPr id="59" name="Date Placeholder 58">
            <a:extLst>
              <a:ext uri="{FF2B5EF4-FFF2-40B4-BE49-F238E27FC236}">
                <a16:creationId xmlns:a16="http://schemas.microsoft.com/office/drawing/2014/main" id="{D2114E43-1708-E94A-B390-B89E8BF5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56074-C1E0-284D-8901-E51921E5E2FA}" type="datetime1">
              <a:rPr lang="en-US" smtClean="0"/>
              <a:t>11/5/22</a:t>
            </a:fld>
            <a:endParaRPr lang="en-US"/>
          </a:p>
        </p:txBody>
      </p:sp>
      <p:sp>
        <p:nvSpPr>
          <p:cNvPr id="60" name="Footer Placeholder 59">
            <a:extLst>
              <a:ext uri="{FF2B5EF4-FFF2-40B4-BE49-F238E27FC236}">
                <a16:creationId xmlns:a16="http://schemas.microsoft.com/office/drawing/2014/main" id="{E5C631D5-32F4-0F40-BA69-49952B412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pendergrass@g.harvard.edu</a:t>
            </a:r>
            <a:endParaRPr lang="en-US" dirty="0"/>
          </a:p>
        </p:txBody>
      </p:sp>
      <p:sp>
        <p:nvSpPr>
          <p:cNvPr id="61" name="Slide Number Placeholder 60">
            <a:extLst>
              <a:ext uri="{FF2B5EF4-FFF2-40B4-BE49-F238E27FC236}">
                <a16:creationId xmlns:a16="http://schemas.microsoft.com/office/drawing/2014/main" id="{DC00022E-D71B-EE47-8E43-6ADD23B5C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1A506-D48E-CF44-98A2-37168688B1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31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C7CF3-6B2A-5A44-B844-53CEAD680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</a:t>
            </a:r>
            <a:r>
              <a:rPr lang="en-US" b="1" dirty="0">
                <a:solidFill>
                  <a:schemeClr val="accent4"/>
                </a:solidFill>
              </a:rPr>
              <a:t>CHEEREIO</a:t>
            </a:r>
            <a:r>
              <a:rPr lang="en-US" dirty="0"/>
              <a:t> project goals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6E0317-5DA4-2A41-A375-914BE609B3B1}"/>
              </a:ext>
            </a:extLst>
          </p:cNvPr>
          <p:cNvSpPr/>
          <p:nvPr/>
        </p:nvSpPr>
        <p:spPr>
          <a:xfrm>
            <a:off x="1720579" y="2151460"/>
            <a:ext cx="43014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Customization</a:t>
            </a:r>
            <a:r>
              <a:rPr lang="en-US" sz="2800" dirty="0"/>
              <a:t>: Assimilate anything, in any GEOS-Chem configuration or simulation.</a:t>
            </a:r>
          </a:p>
        </p:txBody>
      </p:sp>
      <p:pic>
        <p:nvPicPr>
          <p:cNvPr id="6146" name="Picture 2" descr="Api - Free computer icons">
            <a:extLst>
              <a:ext uri="{FF2B5EF4-FFF2-40B4-BE49-F238E27FC236}">
                <a16:creationId xmlns:a16="http://schemas.microsoft.com/office/drawing/2014/main" id="{69CE0A25-5CCC-B64E-97C1-FB4A80D59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6" y="3883640"/>
            <a:ext cx="1325562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ng File Svg - Customizable Update Png Icon Clipart - Full Size Clipart  (#3529003) - PinClipart">
            <a:extLst>
              <a:ext uri="{FF2B5EF4-FFF2-40B4-BE49-F238E27FC236}">
                <a16:creationId xmlns:a16="http://schemas.microsoft.com/office/drawing/2014/main" id="{390F6D61-20BD-A443-9E22-BBC7EA130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6" y="2181177"/>
            <a:ext cx="1321574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F39CA9-68F8-4B4A-AE6A-793DCEED85D2}"/>
              </a:ext>
            </a:extLst>
          </p:cNvPr>
          <p:cNvSpPr/>
          <p:nvPr/>
        </p:nvSpPr>
        <p:spPr>
          <a:xfrm>
            <a:off x="1720579" y="3853923"/>
            <a:ext cx="43014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Powerful API</a:t>
            </a:r>
            <a:r>
              <a:rPr lang="en-US" sz="2800" dirty="0"/>
              <a:t>: Minimal programming required for new simulations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CA4893-53C2-5B48-B495-2ED1C7F9CCB7}"/>
              </a:ext>
            </a:extLst>
          </p:cNvPr>
          <p:cNvSpPr/>
          <p:nvPr/>
        </p:nvSpPr>
        <p:spPr>
          <a:xfrm>
            <a:off x="7890563" y="3892885"/>
            <a:ext cx="43014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Easy deployment</a:t>
            </a:r>
            <a:r>
              <a:rPr lang="en-US" sz="2800" dirty="0"/>
              <a:t>: One configuration file controls installation and settings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6C4F39-D1FB-CE43-A51C-6A28328B5E17}"/>
              </a:ext>
            </a:extLst>
          </p:cNvPr>
          <p:cNvSpPr/>
          <p:nvPr/>
        </p:nvSpPr>
        <p:spPr>
          <a:xfrm>
            <a:off x="7890563" y="2151460"/>
            <a:ext cx="43014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Maintainability</a:t>
            </a:r>
            <a:r>
              <a:rPr lang="en-US" sz="2800" dirty="0"/>
              <a:t>: Science automatically aligned with latest model version</a:t>
            </a:r>
          </a:p>
        </p:txBody>
      </p:sp>
      <p:pic>
        <p:nvPicPr>
          <p:cNvPr id="6154" name="Picture 10" descr="Speed icon simple Royalty Free Vector Image - VectorStock">
            <a:extLst>
              <a:ext uri="{FF2B5EF4-FFF2-40B4-BE49-F238E27FC236}">
                <a16:creationId xmlns:a16="http://schemas.microsoft.com/office/drawing/2014/main" id="{2B2236A0-6EAC-4B48-88CD-4CE4EC99E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1" t="22306" r="17837" b="30889"/>
          <a:stretch/>
        </p:blipFill>
        <p:spPr bwMode="auto">
          <a:xfrm>
            <a:off x="6141973" y="3853922"/>
            <a:ext cx="1748590" cy="138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7,033 Hard Hat Icon Illustrations &amp;amp; Clip Art - iStock">
            <a:extLst>
              <a:ext uri="{FF2B5EF4-FFF2-40B4-BE49-F238E27FC236}">
                <a16:creationId xmlns:a16="http://schemas.microsoft.com/office/drawing/2014/main" id="{EF30E78B-9030-7446-AD5F-72CCA31B54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3" t="29371" r="25673" b="21896"/>
          <a:stretch/>
        </p:blipFill>
        <p:spPr bwMode="auto">
          <a:xfrm>
            <a:off x="6362098" y="2078506"/>
            <a:ext cx="1528465" cy="153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DA6E68C-73E5-4849-A748-82FD5CEF0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8BF77-A3D7-1E47-8389-799C6DF270E5}" type="datetime1">
              <a:rPr lang="en-US" smtClean="0"/>
              <a:t>11/5/22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4E16ECA-2451-CD4D-9298-9423F076E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pendergrass@g.harvard.edu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629B33A-203D-6E47-B84B-7A7E43C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1A506-D48E-CF44-98A2-37168688B1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2B4AB-4E07-3609-D0D9-3ABFE74B0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8DDEB-49A0-F414-9588-4B9160961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What </a:t>
            </a:r>
            <a:r>
              <a:rPr lang="en-US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CHEEREIO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is and how it works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Example applications: CH</a:t>
            </a:r>
            <a:r>
              <a:rPr lang="en-US" baseline="-25000" dirty="0"/>
              <a:t>4</a:t>
            </a:r>
            <a:r>
              <a:rPr lang="en-US" dirty="0"/>
              <a:t> and NO</a:t>
            </a:r>
            <a:r>
              <a:rPr lang="en-US" baseline="-25000" dirty="0"/>
              <a:t>x</a:t>
            </a:r>
            <a:r>
              <a:rPr lang="en-US" dirty="0"/>
              <a:t> inversions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Why </a:t>
            </a:r>
            <a:r>
              <a:rPr lang="en-US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CHEEREIO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makes it easy to do inversions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9E520-3277-E995-E921-DB7AA7A5C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1980-3D13-0C4E-A803-A41FF51886BE}" type="datetime1">
              <a:rPr lang="en-US" smtClean="0"/>
              <a:t>11/6/22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ADC00-FBDA-06C4-5408-EB3ABEE7A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pendergrass@g.harvard.edu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C4EE1-5AC2-57F6-968E-91F41A54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1A506-D48E-CF44-98A2-37168688B1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90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C0DAA-EA1D-744B-874A-0FFEC4119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currently under development</a:t>
            </a:r>
          </a:p>
        </p:txBody>
      </p:sp>
      <p:pic>
        <p:nvPicPr>
          <p:cNvPr id="8" name="Picture 26">
            <a:extLst>
              <a:ext uri="{FF2B5EF4-FFF2-40B4-BE49-F238E27FC236}">
                <a16:creationId xmlns:a16="http://schemas.microsoft.com/office/drawing/2014/main" id="{20052577-8268-D74D-BCE4-CE682F24C4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8600"/>
          <a:stretch/>
        </p:blipFill>
        <p:spPr bwMode="auto">
          <a:xfrm>
            <a:off x="66908" y="2422651"/>
            <a:ext cx="1631892" cy="136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n 8">
            <a:extLst>
              <a:ext uri="{FF2B5EF4-FFF2-40B4-BE49-F238E27FC236}">
                <a16:creationId xmlns:a16="http://schemas.microsoft.com/office/drawing/2014/main" id="{7656BFDA-0FAC-4743-AC91-292072F5C6AD}"/>
              </a:ext>
            </a:extLst>
          </p:cNvPr>
          <p:cNvSpPr/>
          <p:nvPr/>
        </p:nvSpPr>
        <p:spPr>
          <a:xfrm>
            <a:off x="737210" y="1942024"/>
            <a:ext cx="3778405" cy="56042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on disk</a:t>
            </a:r>
          </a:p>
        </p:txBody>
      </p:sp>
      <p:pic>
        <p:nvPicPr>
          <p:cNvPr id="10" name="Picture 2" descr="Welcome to the GEOS-Chem Web Site">
            <a:extLst>
              <a:ext uri="{FF2B5EF4-FFF2-40B4-BE49-F238E27FC236}">
                <a16:creationId xmlns:a16="http://schemas.microsoft.com/office/drawing/2014/main" id="{AB79717E-E756-D94E-AE1F-571569E42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73" y="2683106"/>
            <a:ext cx="1292225" cy="74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CF1599-C957-8F4B-8F16-297DA400597D}"/>
              </a:ext>
            </a:extLst>
          </p:cNvPr>
          <p:cNvSpPr txBox="1"/>
          <p:nvPr/>
        </p:nvSpPr>
        <p:spPr>
          <a:xfrm>
            <a:off x="3324379" y="2813081"/>
            <a:ext cx="1329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HEMCO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07B4D6-1473-0F4D-9C4D-2A704FF84B39}"/>
              </a:ext>
            </a:extLst>
          </p:cNvPr>
          <p:cNvSpPr txBox="1"/>
          <p:nvPr/>
        </p:nvSpPr>
        <p:spPr>
          <a:xfrm>
            <a:off x="234670" y="3517459"/>
            <a:ext cx="141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B9F888-0741-BE48-90A7-988EB42F253C}"/>
              </a:ext>
            </a:extLst>
          </p:cNvPr>
          <p:cNvSpPr txBox="1"/>
          <p:nvPr/>
        </p:nvSpPr>
        <p:spPr>
          <a:xfrm>
            <a:off x="1907790" y="3531321"/>
            <a:ext cx="1306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 state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EE51BC-4FF9-E14A-8882-294539D75325}"/>
              </a:ext>
            </a:extLst>
          </p:cNvPr>
          <p:cNvSpPr txBox="1"/>
          <p:nvPr/>
        </p:nvSpPr>
        <p:spPr>
          <a:xfrm>
            <a:off x="3469661" y="3511932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Emissions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E5D7AC-FBD7-8942-A6D5-508EF6B4DCF6}"/>
              </a:ext>
            </a:extLst>
          </p:cNvPr>
          <p:cNvSpPr txBox="1"/>
          <p:nvPr/>
        </p:nvSpPr>
        <p:spPr>
          <a:xfrm>
            <a:off x="449277" y="1445558"/>
            <a:ext cx="4082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Optimize global NO</a:t>
            </a:r>
            <a:r>
              <a:rPr lang="en-US" sz="2400" b="1" baseline="-25000" dirty="0"/>
              <a:t>x</a:t>
            </a:r>
            <a:r>
              <a:rPr lang="en-US" sz="2400" b="1" dirty="0"/>
              <a:t> emissions</a:t>
            </a:r>
            <a:endParaRPr lang="en-US" b="1" dirty="0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E2028844-4FF4-154E-A320-3C291622B5B0}"/>
              </a:ext>
            </a:extLst>
          </p:cNvPr>
          <p:cNvSpPr/>
          <p:nvPr/>
        </p:nvSpPr>
        <p:spPr>
          <a:xfrm>
            <a:off x="612188" y="3844273"/>
            <a:ext cx="662596" cy="3038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30B234-E169-2747-BB99-3589AD06DABE}"/>
              </a:ext>
            </a:extLst>
          </p:cNvPr>
          <p:cNvSpPr txBox="1"/>
          <p:nvPr/>
        </p:nvSpPr>
        <p:spPr>
          <a:xfrm>
            <a:off x="234670" y="4147271"/>
            <a:ext cx="1586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OMI NO</a:t>
            </a:r>
            <a:r>
              <a:rPr lang="en-US" baseline="-25000" dirty="0"/>
              <a:t>2</a:t>
            </a:r>
            <a:r>
              <a:rPr lang="en-US" dirty="0"/>
              <a:t> columns</a:t>
            </a: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A66F0ECD-B38D-2943-9B71-BAAF12633E0A}"/>
              </a:ext>
            </a:extLst>
          </p:cNvPr>
          <p:cNvSpPr/>
          <p:nvPr/>
        </p:nvSpPr>
        <p:spPr>
          <a:xfrm>
            <a:off x="2166004" y="3877005"/>
            <a:ext cx="662596" cy="3419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D9483E-9F52-394E-BBA1-1AAD38293D08}"/>
              </a:ext>
            </a:extLst>
          </p:cNvPr>
          <p:cNvSpPr txBox="1"/>
          <p:nvPr/>
        </p:nvSpPr>
        <p:spPr>
          <a:xfrm>
            <a:off x="1785173" y="4182071"/>
            <a:ext cx="1523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Species in NO</a:t>
            </a:r>
            <a:r>
              <a:rPr lang="en-US" baseline="-25000" dirty="0"/>
              <a:t>x</a:t>
            </a:r>
            <a:r>
              <a:rPr lang="en-US" dirty="0"/>
              <a:t> mechanism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2180EC-EF57-5940-ACAE-9BE2AD772B55}"/>
              </a:ext>
            </a:extLst>
          </p:cNvPr>
          <p:cNvSpPr txBox="1"/>
          <p:nvPr/>
        </p:nvSpPr>
        <p:spPr>
          <a:xfrm>
            <a:off x="3175030" y="4150124"/>
            <a:ext cx="162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</a:t>
            </a:r>
            <a:r>
              <a:rPr lang="en-US" baseline="-25000" dirty="0"/>
              <a:t>x</a:t>
            </a:r>
            <a:r>
              <a:rPr lang="en-US" dirty="0"/>
              <a:t> scaling factors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79E83EF-6D87-9149-A609-E2D2A02F1FDC}"/>
              </a:ext>
            </a:extLst>
          </p:cNvPr>
          <p:cNvSpPr/>
          <p:nvPr/>
        </p:nvSpPr>
        <p:spPr>
          <a:xfrm>
            <a:off x="234670" y="5049590"/>
            <a:ext cx="4568469" cy="5179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CHEEREIO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8C42C9-4CBB-354C-8601-BF683D4A94BE}"/>
              </a:ext>
            </a:extLst>
          </p:cNvPr>
          <p:cNvSpPr txBox="1"/>
          <p:nvPr/>
        </p:nvSpPr>
        <p:spPr>
          <a:xfrm>
            <a:off x="171959" y="5580447"/>
            <a:ext cx="4811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Simultaneously optimized NO</a:t>
            </a:r>
            <a:r>
              <a:rPr lang="en-US" baseline="-25000" dirty="0"/>
              <a:t>x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scaling factors and concentrations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6B3EDE-2B73-6248-A56A-74F628F7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70781-BA40-A341-A3BB-0BB5D881E8BA}" type="datetime1">
              <a:rPr lang="en-US" smtClean="0"/>
              <a:t>11/5/22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0A09B9-8DF7-8744-A893-ACFFA3D94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pendergrass@g.harvard.edu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E86432-5437-F145-B90E-E2B2F5C4F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1A506-D48E-CF44-98A2-37168688B164}" type="slidenum">
              <a:rPr lang="en-US" smtClean="0"/>
              <a:t>9</a:t>
            </a:fld>
            <a:endParaRPr lang="en-US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3F4D508D-934C-F442-AF5E-76D77893A05A}"/>
              </a:ext>
            </a:extLst>
          </p:cNvPr>
          <p:cNvSpPr/>
          <p:nvPr/>
        </p:nvSpPr>
        <p:spPr>
          <a:xfrm>
            <a:off x="3657975" y="3883835"/>
            <a:ext cx="662596" cy="3419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3DF5223-F14F-1140-B7D2-802641D23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8600"/>
          <a:stretch/>
        </p:blipFill>
        <p:spPr bwMode="auto">
          <a:xfrm>
            <a:off x="7388456" y="2457452"/>
            <a:ext cx="1631892" cy="136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n 27">
            <a:extLst>
              <a:ext uri="{FF2B5EF4-FFF2-40B4-BE49-F238E27FC236}">
                <a16:creationId xmlns:a16="http://schemas.microsoft.com/office/drawing/2014/main" id="{8BCECF27-79BD-5B4F-86DE-C63F437AE963}"/>
              </a:ext>
            </a:extLst>
          </p:cNvPr>
          <p:cNvSpPr/>
          <p:nvPr/>
        </p:nvSpPr>
        <p:spPr>
          <a:xfrm>
            <a:off x="8058758" y="1976825"/>
            <a:ext cx="3778405" cy="56042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on disk</a:t>
            </a:r>
          </a:p>
        </p:txBody>
      </p:sp>
      <p:pic>
        <p:nvPicPr>
          <p:cNvPr id="29" name="Picture 2" descr="Welcome to the GEOS-Chem Web Site">
            <a:extLst>
              <a:ext uri="{FF2B5EF4-FFF2-40B4-BE49-F238E27FC236}">
                <a16:creationId xmlns:a16="http://schemas.microsoft.com/office/drawing/2014/main" id="{C39066A3-E815-204A-8269-2D3E6D4DD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421" y="2717907"/>
            <a:ext cx="1292225" cy="74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857D7A0-74E7-FA48-B4AB-F2FA16072833}"/>
              </a:ext>
            </a:extLst>
          </p:cNvPr>
          <p:cNvSpPr txBox="1"/>
          <p:nvPr/>
        </p:nvSpPr>
        <p:spPr>
          <a:xfrm>
            <a:off x="10645927" y="2847882"/>
            <a:ext cx="1329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HEMCO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681E69-8049-E743-ABCF-CB0D5E785D9D}"/>
              </a:ext>
            </a:extLst>
          </p:cNvPr>
          <p:cNvSpPr txBox="1"/>
          <p:nvPr/>
        </p:nvSpPr>
        <p:spPr>
          <a:xfrm>
            <a:off x="7556218" y="3552260"/>
            <a:ext cx="141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Observations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2FB68A-BA62-DF43-BA65-5FE35914F911}"/>
              </a:ext>
            </a:extLst>
          </p:cNvPr>
          <p:cNvSpPr txBox="1"/>
          <p:nvPr/>
        </p:nvSpPr>
        <p:spPr>
          <a:xfrm>
            <a:off x="9229338" y="3566122"/>
            <a:ext cx="1306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 state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E623CD-D747-0945-90C1-02910DF48F0D}"/>
              </a:ext>
            </a:extLst>
          </p:cNvPr>
          <p:cNvSpPr txBox="1"/>
          <p:nvPr/>
        </p:nvSpPr>
        <p:spPr>
          <a:xfrm>
            <a:off x="10791209" y="3546733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Emissions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C724EE-D7FA-DE40-815C-784F6EE2637B}"/>
              </a:ext>
            </a:extLst>
          </p:cNvPr>
          <p:cNvSpPr txBox="1"/>
          <p:nvPr/>
        </p:nvSpPr>
        <p:spPr>
          <a:xfrm>
            <a:off x="7770825" y="1480359"/>
            <a:ext cx="4092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Optimize global CH</a:t>
            </a:r>
            <a:r>
              <a:rPr lang="en-US" sz="2400" b="1" baseline="-25000" dirty="0"/>
              <a:t>4</a:t>
            </a:r>
            <a:r>
              <a:rPr lang="en-US" sz="2400" b="1" dirty="0"/>
              <a:t> emissions</a:t>
            </a:r>
            <a:endParaRPr lang="en-US" b="1" dirty="0"/>
          </a:p>
        </p:txBody>
      </p:sp>
      <p:sp>
        <p:nvSpPr>
          <p:cNvPr id="35" name="Down Arrow 34">
            <a:extLst>
              <a:ext uri="{FF2B5EF4-FFF2-40B4-BE49-F238E27FC236}">
                <a16:creationId xmlns:a16="http://schemas.microsoft.com/office/drawing/2014/main" id="{51163839-C27A-004F-AE8C-8FC9C40F6BD0}"/>
              </a:ext>
            </a:extLst>
          </p:cNvPr>
          <p:cNvSpPr/>
          <p:nvPr/>
        </p:nvSpPr>
        <p:spPr>
          <a:xfrm>
            <a:off x="7933736" y="3879074"/>
            <a:ext cx="662596" cy="3038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F69A697-19A8-5D45-9B7A-836607F9ED63}"/>
              </a:ext>
            </a:extLst>
          </p:cNvPr>
          <p:cNvSpPr txBox="1"/>
          <p:nvPr/>
        </p:nvSpPr>
        <p:spPr>
          <a:xfrm>
            <a:off x="7556218" y="4182072"/>
            <a:ext cx="1586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TROPOMI CH</a:t>
            </a:r>
            <a:r>
              <a:rPr lang="en-US" baseline="-25000" dirty="0"/>
              <a:t>4</a:t>
            </a:r>
            <a:r>
              <a:rPr lang="en-US" dirty="0"/>
              <a:t> columns</a:t>
            </a:r>
          </a:p>
        </p:txBody>
      </p:sp>
      <p:sp>
        <p:nvSpPr>
          <p:cNvPr id="37" name="Down Arrow 36">
            <a:extLst>
              <a:ext uri="{FF2B5EF4-FFF2-40B4-BE49-F238E27FC236}">
                <a16:creationId xmlns:a16="http://schemas.microsoft.com/office/drawing/2014/main" id="{15E3180B-6284-A340-AE60-74DE97D58C27}"/>
              </a:ext>
            </a:extLst>
          </p:cNvPr>
          <p:cNvSpPr/>
          <p:nvPr/>
        </p:nvSpPr>
        <p:spPr>
          <a:xfrm>
            <a:off x="9487552" y="3911806"/>
            <a:ext cx="662596" cy="3419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36F966D-6C06-804A-90D9-32A84C96798A}"/>
              </a:ext>
            </a:extLst>
          </p:cNvPr>
          <p:cNvSpPr txBox="1"/>
          <p:nvPr/>
        </p:nvSpPr>
        <p:spPr>
          <a:xfrm>
            <a:off x="9147829" y="4280872"/>
            <a:ext cx="1385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EFA9E3-5046-C541-99DC-EEBE59246DFC}"/>
              </a:ext>
            </a:extLst>
          </p:cNvPr>
          <p:cNvSpPr txBox="1"/>
          <p:nvPr/>
        </p:nvSpPr>
        <p:spPr>
          <a:xfrm>
            <a:off x="10496578" y="4184925"/>
            <a:ext cx="162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</a:t>
            </a:r>
            <a:r>
              <a:rPr lang="en-US" baseline="-25000" dirty="0"/>
              <a:t>4 </a:t>
            </a:r>
            <a:r>
              <a:rPr lang="en-US" dirty="0"/>
              <a:t>scaling factors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018D5BE-9796-7640-BA4B-35BC9096E860}"/>
              </a:ext>
            </a:extLst>
          </p:cNvPr>
          <p:cNvSpPr/>
          <p:nvPr/>
        </p:nvSpPr>
        <p:spPr>
          <a:xfrm>
            <a:off x="7556218" y="5084391"/>
            <a:ext cx="4568469" cy="5179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CHEEREIO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B1A18E7-2BFB-9049-A2D3-5E1966C7490E}"/>
              </a:ext>
            </a:extLst>
          </p:cNvPr>
          <p:cNvSpPr txBox="1"/>
          <p:nvPr/>
        </p:nvSpPr>
        <p:spPr>
          <a:xfrm>
            <a:off x="7493507" y="5615248"/>
            <a:ext cx="4811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Simultaneously optimized CH</a:t>
            </a:r>
            <a:r>
              <a:rPr lang="en-US" baseline="-25000" dirty="0"/>
              <a:t>4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scaling factors and concentrations</a:t>
            </a:r>
          </a:p>
        </p:txBody>
      </p:sp>
      <p:sp>
        <p:nvSpPr>
          <p:cNvPr id="42" name="Down Arrow 41">
            <a:extLst>
              <a:ext uri="{FF2B5EF4-FFF2-40B4-BE49-F238E27FC236}">
                <a16:creationId xmlns:a16="http://schemas.microsoft.com/office/drawing/2014/main" id="{8F908F20-88AB-2B48-945F-E5164BE22A69}"/>
              </a:ext>
            </a:extLst>
          </p:cNvPr>
          <p:cNvSpPr/>
          <p:nvPr/>
        </p:nvSpPr>
        <p:spPr>
          <a:xfrm>
            <a:off x="10979523" y="3918636"/>
            <a:ext cx="662596" cy="3419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air-pollute-min | Air Purification">
            <a:extLst>
              <a:ext uri="{FF2B5EF4-FFF2-40B4-BE49-F238E27FC236}">
                <a16:creationId xmlns:a16="http://schemas.microsoft.com/office/drawing/2014/main" id="{915EAC21-AE6D-D441-B962-92F0AE9FF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486" y="1676390"/>
            <a:ext cx="2441303" cy="16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AMT - Methane retrieved from TROPOMI: improvement of the data product and  validation of the first 2 years of measurements">
            <a:extLst>
              <a:ext uri="{FF2B5EF4-FFF2-40B4-BE49-F238E27FC236}">
                <a16:creationId xmlns:a16="http://schemas.microsoft.com/office/drawing/2014/main" id="{366A3D32-692A-B249-A8CB-D583689D0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345" y="4021637"/>
            <a:ext cx="2441303" cy="157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4A7B92-B9E1-4345-B2FC-1C77DD3F8B41}"/>
              </a:ext>
            </a:extLst>
          </p:cNvPr>
          <p:cNvSpPr/>
          <p:nvPr/>
        </p:nvSpPr>
        <p:spPr>
          <a:xfrm>
            <a:off x="7387649" y="1445558"/>
            <a:ext cx="4804352" cy="48160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32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3" grpId="0"/>
      <p:bldP spid="14" grpId="0"/>
      <p:bldP spid="15" grpId="0"/>
      <p:bldP spid="17" grpId="0" animBg="1"/>
      <p:bldP spid="18" grpId="0"/>
      <p:bldP spid="20" grpId="0" animBg="1"/>
      <p:bldP spid="21" grpId="0"/>
      <p:bldP spid="23" grpId="0"/>
      <p:bldP spid="25" grpId="0" animBg="1"/>
      <p:bldP spid="26" grpId="0"/>
      <p:bldP spid="24" grpId="0" animBg="1"/>
      <p:bldP spid="28" grpId="0" animBg="1"/>
      <p:bldP spid="30" grpId="0"/>
      <p:bldP spid="31" grpId="0"/>
      <p:bldP spid="32" grpId="0"/>
      <p:bldP spid="33" grpId="0"/>
      <p:bldP spid="34" grpId="0"/>
      <p:bldP spid="35" grpId="0" animBg="1"/>
      <p:bldP spid="36" grpId="0"/>
      <p:bldP spid="37" grpId="0" animBg="1"/>
      <p:bldP spid="38" grpId="0"/>
      <p:bldP spid="39" grpId="0"/>
      <p:bldP spid="40" grpId="0" animBg="1"/>
      <p:bldP spid="41" grpId="0"/>
      <p:bldP spid="42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39290</TotalTime>
  <Words>1285</Words>
  <Application>Microsoft Macintosh PowerPoint</Application>
  <PresentationFormat>Widescreen</PresentationFormat>
  <Paragraphs>305</Paragraphs>
  <Slides>25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Malgun Gothic</vt:lpstr>
      <vt:lpstr>Arial</vt:lpstr>
      <vt:lpstr>Calibri</vt:lpstr>
      <vt:lpstr>Calibri Light</vt:lpstr>
      <vt:lpstr>Lucida Console</vt:lpstr>
      <vt:lpstr>Office Theme</vt:lpstr>
      <vt:lpstr>CHEEREIO: a generalized, open-source ensemble-based chemical data assimilation and emissions inversion platform for the GEOS-Chem chemical transport model</vt:lpstr>
      <vt:lpstr>Table of contents</vt:lpstr>
      <vt:lpstr>Table of contents</vt:lpstr>
      <vt:lpstr>Data assimilation allows atmospheric models to incorporate observations</vt:lpstr>
      <vt:lpstr>There are many approaches to assimilation and emissions correction</vt:lpstr>
      <vt:lpstr>CHEEREIO uses ensembles with random emissions to emulate model uncertainty</vt:lpstr>
      <vt:lpstr>Summary of CHEEREIO project goals</vt:lpstr>
      <vt:lpstr>Table of contents</vt:lpstr>
      <vt:lpstr>Applications currently under development</vt:lpstr>
      <vt:lpstr>Evolution of CH4 emissions scaling factors through assimilation</vt:lpstr>
      <vt:lpstr>Assimilated results against observations, adjusted OH fields</vt:lpstr>
      <vt:lpstr>Applications currently under development</vt:lpstr>
      <vt:lpstr>Evolution of NOx scaling factors through last two weeks of January 2016</vt:lpstr>
      <vt:lpstr>Comparison with prior</vt:lpstr>
      <vt:lpstr>Table of contents</vt:lpstr>
      <vt:lpstr>Assemble the building blocks of your simulation in the configuration file</vt:lpstr>
      <vt:lpstr>Add new observation operators easily with Python-based inheritance</vt:lpstr>
      <vt:lpstr>Add new observation operators easily with Python-based inheritance</vt:lpstr>
      <vt:lpstr>The CHEEREIO workflow</vt:lpstr>
      <vt:lpstr>Postprocessing tools consolidate data and automatically produce hundreds of customizable animations and plots</vt:lpstr>
      <vt:lpstr>CHEEREIO is documented on ReadTheDocs for ease-of-use, with lots of examples!</vt:lpstr>
      <vt:lpstr>Why you should use CHEEREIO for GEMS</vt:lpstr>
      <vt:lpstr>Thank you! Questions?</vt:lpstr>
      <vt:lpstr>Extra slides</vt:lpstr>
      <vt:lpstr>Current issues with the methane inversion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Pendergrass, Drew</dc:creator>
  <cp:lastModifiedBy>Pendergrass, Drew</cp:lastModifiedBy>
  <cp:revision>342</cp:revision>
  <dcterms:created xsi:type="dcterms:W3CDTF">2021-07-14T14:55:41Z</dcterms:created>
  <dcterms:modified xsi:type="dcterms:W3CDTF">2022-11-06T15:39:39Z</dcterms:modified>
</cp:coreProperties>
</file>