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sldIdLst>
    <p:sldId id="285" r:id="rId2"/>
    <p:sldId id="297" r:id="rId3"/>
    <p:sldId id="294" r:id="rId4"/>
    <p:sldId id="295" r:id="rId5"/>
    <p:sldId id="265" r:id="rId6"/>
    <p:sldId id="269" r:id="rId7"/>
    <p:sldId id="270" r:id="rId8"/>
    <p:sldId id="284" r:id="rId9"/>
    <p:sldId id="288" r:id="rId10"/>
    <p:sldId id="282" r:id="rId11"/>
    <p:sldId id="287" r:id="rId12"/>
    <p:sldId id="289" r:id="rId13"/>
    <p:sldId id="301" r:id="rId14"/>
    <p:sldId id="310" r:id="rId15"/>
    <p:sldId id="272" r:id="rId16"/>
    <p:sldId id="292" r:id="rId17"/>
    <p:sldId id="283" r:id="rId18"/>
    <p:sldId id="290" r:id="rId19"/>
    <p:sldId id="273" r:id="rId20"/>
    <p:sldId id="303" r:id="rId21"/>
    <p:sldId id="275" r:id="rId22"/>
    <p:sldId id="304" r:id="rId23"/>
    <p:sldId id="312" r:id="rId24"/>
    <p:sldId id="313" r:id="rId25"/>
    <p:sldId id="276" r:id="rId26"/>
    <p:sldId id="277" r:id="rId27"/>
    <p:sldId id="278" r:id="rId28"/>
    <p:sldId id="280" r:id="rId29"/>
    <p:sldId id="279" r:id="rId30"/>
    <p:sldId id="316" r:id="rId31"/>
    <p:sldId id="317" r:id="rId32"/>
    <p:sldId id="318" r:id="rId33"/>
    <p:sldId id="306" r:id="rId34"/>
    <p:sldId id="299" r:id="rId35"/>
    <p:sldId id="315" r:id="rId36"/>
    <p:sldId id="258" r:id="rId37"/>
    <p:sldId id="319" r:id="rId38"/>
    <p:sldId id="298" r:id="rId39"/>
    <p:sldId id="311" r:id="rId40"/>
    <p:sldId id="321" r:id="rId41"/>
    <p:sldId id="320" r:id="rId42"/>
    <p:sldId id="257" r:id="rId43"/>
    <p:sldId id="309"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6208"/>
  </p:normalViewPr>
  <p:slideViewPr>
    <p:cSldViewPr snapToGrid="0" snapToObjects="1">
      <p:cViewPr varScale="1">
        <p:scale>
          <a:sx n="115" d="100"/>
          <a:sy n="115" d="100"/>
        </p:scale>
        <p:origin x="47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F3B1B1-F873-B74B-9916-27A96314D8B3}" type="doc">
      <dgm:prSet loTypeId="urn:microsoft.com/office/officeart/2005/8/layout/chevron1" loCatId="" qsTypeId="urn:microsoft.com/office/officeart/2005/8/quickstyle/simple1" qsCatId="simple" csTypeId="urn:microsoft.com/office/officeart/2005/8/colors/accent6_3" csCatId="accent6" phldr="1"/>
      <dgm:spPr/>
    </dgm:pt>
    <dgm:pt modelId="{A537BFEE-ED8F-4B4A-A939-1B60E08912B7}">
      <dgm:prSet phldrT="[Text]"/>
      <dgm:spPr/>
      <dgm:t>
        <a:bodyPr/>
        <a:lstStyle/>
        <a:p>
          <a:r>
            <a:rPr lang="en-US" dirty="0"/>
            <a:t>Run model for ~6 hours</a:t>
          </a:r>
        </a:p>
      </dgm:t>
    </dgm:pt>
    <dgm:pt modelId="{403DBA7D-8B6E-D541-A2FB-A3AFD4E5AC04}" type="parTrans" cxnId="{6775ECBB-D4C1-554E-BDBC-29B3A3537F80}">
      <dgm:prSet/>
      <dgm:spPr/>
      <dgm:t>
        <a:bodyPr/>
        <a:lstStyle/>
        <a:p>
          <a:endParaRPr lang="en-US"/>
        </a:p>
      </dgm:t>
    </dgm:pt>
    <dgm:pt modelId="{58262E57-15E2-2D43-A3FA-F48866B1F393}" type="sibTrans" cxnId="{6775ECBB-D4C1-554E-BDBC-29B3A3537F80}">
      <dgm:prSet/>
      <dgm:spPr/>
      <dgm:t>
        <a:bodyPr/>
        <a:lstStyle/>
        <a:p>
          <a:endParaRPr lang="en-US"/>
        </a:p>
      </dgm:t>
    </dgm:pt>
    <dgm:pt modelId="{5877C3F5-BB31-2B45-8DB6-DBEE354B29B4}">
      <dgm:prSet phldrT="[Text]"/>
      <dgm:spPr/>
      <dgm:t>
        <a:bodyPr/>
        <a:lstStyle/>
        <a:p>
          <a:r>
            <a:rPr lang="en-US" dirty="0"/>
            <a:t>Collect all observations in ~6hr period</a:t>
          </a:r>
        </a:p>
      </dgm:t>
    </dgm:pt>
    <dgm:pt modelId="{D65212AB-30C4-F84B-99C5-D60775ED626B}" type="parTrans" cxnId="{1821C9C5-291A-6A45-811B-BAAC956FE817}">
      <dgm:prSet/>
      <dgm:spPr/>
      <dgm:t>
        <a:bodyPr/>
        <a:lstStyle/>
        <a:p>
          <a:endParaRPr lang="en-US"/>
        </a:p>
      </dgm:t>
    </dgm:pt>
    <dgm:pt modelId="{2BA432EB-3852-3745-AC87-8477B7A26B8B}" type="sibTrans" cxnId="{1821C9C5-291A-6A45-811B-BAAC956FE817}">
      <dgm:prSet/>
      <dgm:spPr/>
      <dgm:t>
        <a:bodyPr/>
        <a:lstStyle/>
        <a:p>
          <a:endParaRPr lang="en-US"/>
        </a:p>
      </dgm:t>
    </dgm:pt>
    <dgm:pt modelId="{0B7A2281-5116-4142-94E9-C1723ADCC450}">
      <dgm:prSet phldrT="[Text]"/>
      <dgm:spPr/>
      <dgm:t>
        <a:bodyPr/>
        <a:lstStyle/>
        <a:p>
          <a:r>
            <a:rPr lang="en-US" dirty="0"/>
            <a:t>Assimilate by minimizing a cost function</a:t>
          </a:r>
        </a:p>
      </dgm:t>
    </dgm:pt>
    <dgm:pt modelId="{0C0B3578-9497-CD48-B2F6-40500B8FCEF2}" type="parTrans" cxnId="{2C0C50C7-BDDF-DB4B-8B90-729A6C045AF7}">
      <dgm:prSet/>
      <dgm:spPr/>
      <dgm:t>
        <a:bodyPr/>
        <a:lstStyle/>
        <a:p>
          <a:endParaRPr lang="en-US"/>
        </a:p>
      </dgm:t>
    </dgm:pt>
    <dgm:pt modelId="{9ACFB0F6-2C99-DA40-8627-244A70CB3F90}" type="sibTrans" cxnId="{2C0C50C7-BDDF-DB4B-8B90-729A6C045AF7}">
      <dgm:prSet/>
      <dgm:spPr/>
      <dgm:t>
        <a:bodyPr/>
        <a:lstStyle/>
        <a:p>
          <a:endParaRPr lang="en-US"/>
        </a:p>
      </dgm:t>
    </dgm:pt>
    <dgm:pt modelId="{33521636-C4DE-0C4B-864D-E41B81DA432C}" type="pres">
      <dgm:prSet presAssocID="{40F3B1B1-F873-B74B-9916-27A96314D8B3}" presName="Name0" presStyleCnt="0">
        <dgm:presLayoutVars>
          <dgm:dir/>
          <dgm:animLvl val="lvl"/>
          <dgm:resizeHandles val="exact"/>
        </dgm:presLayoutVars>
      </dgm:prSet>
      <dgm:spPr/>
    </dgm:pt>
    <dgm:pt modelId="{F9DE1FEA-8AED-2F44-96A1-33A7C9E23C43}" type="pres">
      <dgm:prSet presAssocID="{A537BFEE-ED8F-4B4A-A939-1B60E08912B7}" presName="parTxOnly" presStyleLbl="node1" presStyleIdx="0" presStyleCnt="3">
        <dgm:presLayoutVars>
          <dgm:chMax val="0"/>
          <dgm:chPref val="0"/>
          <dgm:bulletEnabled val="1"/>
        </dgm:presLayoutVars>
      </dgm:prSet>
      <dgm:spPr/>
    </dgm:pt>
    <dgm:pt modelId="{71225B78-F470-6744-AA80-1C1D6025E0C7}" type="pres">
      <dgm:prSet presAssocID="{58262E57-15E2-2D43-A3FA-F48866B1F393}" presName="parTxOnlySpace" presStyleCnt="0"/>
      <dgm:spPr/>
    </dgm:pt>
    <dgm:pt modelId="{C70D2C2F-27CE-E944-818B-13163FB792A3}" type="pres">
      <dgm:prSet presAssocID="{5877C3F5-BB31-2B45-8DB6-DBEE354B29B4}" presName="parTxOnly" presStyleLbl="node1" presStyleIdx="1" presStyleCnt="3">
        <dgm:presLayoutVars>
          <dgm:chMax val="0"/>
          <dgm:chPref val="0"/>
          <dgm:bulletEnabled val="1"/>
        </dgm:presLayoutVars>
      </dgm:prSet>
      <dgm:spPr/>
    </dgm:pt>
    <dgm:pt modelId="{92D7F9D4-DA1E-0941-B3EC-FE9AABAE41A5}" type="pres">
      <dgm:prSet presAssocID="{2BA432EB-3852-3745-AC87-8477B7A26B8B}" presName="parTxOnlySpace" presStyleCnt="0"/>
      <dgm:spPr/>
    </dgm:pt>
    <dgm:pt modelId="{FBB65511-88BE-B541-9AC8-9C67AC375AAB}" type="pres">
      <dgm:prSet presAssocID="{0B7A2281-5116-4142-94E9-C1723ADCC450}" presName="parTxOnly" presStyleLbl="node1" presStyleIdx="2" presStyleCnt="3">
        <dgm:presLayoutVars>
          <dgm:chMax val="0"/>
          <dgm:chPref val="0"/>
          <dgm:bulletEnabled val="1"/>
        </dgm:presLayoutVars>
      </dgm:prSet>
      <dgm:spPr/>
    </dgm:pt>
  </dgm:ptLst>
  <dgm:cxnLst>
    <dgm:cxn modelId="{F31C411D-F7C2-8B4C-AE28-607246411FE9}" type="presOf" srcId="{5877C3F5-BB31-2B45-8DB6-DBEE354B29B4}" destId="{C70D2C2F-27CE-E944-818B-13163FB792A3}" srcOrd="0" destOrd="0" presId="urn:microsoft.com/office/officeart/2005/8/layout/chevron1"/>
    <dgm:cxn modelId="{ED293443-77EB-5A46-AC46-7909C026EA6E}" type="presOf" srcId="{A537BFEE-ED8F-4B4A-A939-1B60E08912B7}" destId="{F9DE1FEA-8AED-2F44-96A1-33A7C9E23C43}" srcOrd="0" destOrd="0" presId="urn:microsoft.com/office/officeart/2005/8/layout/chevron1"/>
    <dgm:cxn modelId="{F41B7670-190E-B743-9A61-0B9B9AFF5460}" type="presOf" srcId="{0B7A2281-5116-4142-94E9-C1723ADCC450}" destId="{FBB65511-88BE-B541-9AC8-9C67AC375AAB}" srcOrd="0" destOrd="0" presId="urn:microsoft.com/office/officeart/2005/8/layout/chevron1"/>
    <dgm:cxn modelId="{2BBB0F8C-13EA-B040-8EB8-FE12CF81E194}" type="presOf" srcId="{40F3B1B1-F873-B74B-9916-27A96314D8B3}" destId="{33521636-C4DE-0C4B-864D-E41B81DA432C}" srcOrd="0" destOrd="0" presId="urn:microsoft.com/office/officeart/2005/8/layout/chevron1"/>
    <dgm:cxn modelId="{6775ECBB-D4C1-554E-BDBC-29B3A3537F80}" srcId="{40F3B1B1-F873-B74B-9916-27A96314D8B3}" destId="{A537BFEE-ED8F-4B4A-A939-1B60E08912B7}" srcOrd="0" destOrd="0" parTransId="{403DBA7D-8B6E-D541-A2FB-A3AFD4E5AC04}" sibTransId="{58262E57-15E2-2D43-A3FA-F48866B1F393}"/>
    <dgm:cxn modelId="{1821C9C5-291A-6A45-811B-BAAC956FE817}" srcId="{40F3B1B1-F873-B74B-9916-27A96314D8B3}" destId="{5877C3F5-BB31-2B45-8DB6-DBEE354B29B4}" srcOrd="1" destOrd="0" parTransId="{D65212AB-30C4-F84B-99C5-D60775ED626B}" sibTransId="{2BA432EB-3852-3745-AC87-8477B7A26B8B}"/>
    <dgm:cxn modelId="{2C0C50C7-BDDF-DB4B-8B90-729A6C045AF7}" srcId="{40F3B1B1-F873-B74B-9916-27A96314D8B3}" destId="{0B7A2281-5116-4142-94E9-C1723ADCC450}" srcOrd="2" destOrd="0" parTransId="{0C0B3578-9497-CD48-B2F6-40500B8FCEF2}" sibTransId="{9ACFB0F6-2C99-DA40-8627-244A70CB3F90}"/>
    <dgm:cxn modelId="{32000D09-61CF-8E44-B0F9-75146ACD626A}" type="presParOf" srcId="{33521636-C4DE-0C4B-864D-E41B81DA432C}" destId="{F9DE1FEA-8AED-2F44-96A1-33A7C9E23C43}" srcOrd="0" destOrd="0" presId="urn:microsoft.com/office/officeart/2005/8/layout/chevron1"/>
    <dgm:cxn modelId="{E07E21EA-24F1-F54D-A574-E2A13E91D2D2}" type="presParOf" srcId="{33521636-C4DE-0C4B-864D-E41B81DA432C}" destId="{71225B78-F470-6744-AA80-1C1D6025E0C7}" srcOrd="1" destOrd="0" presId="urn:microsoft.com/office/officeart/2005/8/layout/chevron1"/>
    <dgm:cxn modelId="{928E64CD-6933-864E-9459-B60DB13A917E}" type="presParOf" srcId="{33521636-C4DE-0C4B-864D-E41B81DA432C}" destId="{C70D2C2F-27CE-E944-818B-13163FB792A3}" srcOrd="2" destOrd="0" presId="urn:microsoft.com/office/officeart/2005/8/layout/chevron1"/>
    <dgm:cxn modelId="{BE7431F2-F8D9-B340-96F4-65135ECB7F85}" type="presParOf" srcId="{33521636-C4DE-0C4B-864D-E41B81DA432C}" destId="{92D7F9D4-DA1E-0941-B3EC-FE9AABAE41A5}" srcOrd="3" destOrd="0" presId="urn:microsoft.com/office/officeart/2005/8/layout/chevron1"/>
    <dgm:cxn modelId="{A7BBC345-2B67-7E41-8207-F29150443099}" type="presParOf" srcId="{33521636-C4DE-0C4B-864D-E41B81DA432C}" destId="{FBB65511-88BE-B541-9AC8-9C67AC375AAB}"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F3B1B1-F873-B74B-9916-27A96314D8B3}" type="doc">
      <dgm:prSet loTypeId="urn:microsoft.com/office/officeart/2005/8/layout/chevron1" loCatId="" qsTypeId="urn:microsoft.com/office/officeart/2005/8/quickstyle/simple1" qsCatId="simple" csTypeId="urn:microsoft.com/office/officeart/2005/8/colors/accent6_3" csCatId="accent6" phldr="1"/>
      <dgm:spPr/>
    </dgm:pt>
    <dgm:pt modelId="{A537BFEE-ED8F-4B4A-A939-1B60E08912B7}">
      <dgm:prSet phldrT="[Text]"/>
      <dgm:spPr/>
      <dgm:t>
        <a:bodyPr/>
        <a:lstStyle/>
        <a:p>
          <a:r>
            <a:rPr lang="en-US" dirty="0"/>
            <a:t>Run model until observation</a:t>
          </a:r>
        </a:p>
      </dgm:t>
    </dgm:pt>
    <dgm:pt modelId="{403DBA7D-8B6E-D541-A2FB-A3AFD4E5AC04}" type="parTrans" cxnId="{6775ECBB-D4C1-554E-BDBC-29B3A3537F80}">
      <dgm:prSet/>
      <dgm:spPr/>
      <dgm:t>
        <a:bodyPr/>
        <a:lstStyle/>
        <a:p>
          <a:endParaRPr lang="en-US"/>
        </a:p>
      </dgm:t>
    </dgm:pt>
    <dgm:pt modelId="{58262E57-15E2-2D43-A3FA-F48866B1F393}" type="sibTrans" cxnId="{6775ECBB-D4C1-554E-BDBC-29B3A3537F80}">
      <dgm:prSet/>
      <dgm:spPr/>
      <dgm:t>
        <a:bodyPr/>
        <a:lstStyle/>
        <a:p>
          <a:endParaRPr lang="en-US"/>
        </a:p>
      </dgm:t>
    </dgm:pt>
    <dgm:pt modelId="{5877C3F5-BB31-2B45-8DB6-DBEE354B29B4}">
      <dgm:prSet phldrT="[Text]"/>
      <dgm:spPr/>
      <dgm:t>
        <a:bodyPr/>
        <a:lstStyle/>
        <a:p>
          <a:r>
            <a:rPr lang="en-US" dirty="0"/>
            <a:t>Assimilate observation</a:t>
          </a:r>
        </a:p>
      </dgm:t>
    </dgm:pt>
    <dgm:pt modelId="{D65212AB-30C4-F84B-99C5-D60775ED626B}" type="parTrans" cxnId="{1821C9C5-291A-6A45-811B-BAAC956FE817}">
      <dgm:prSet/>
      <dgm:spPr/>
      <dgm:t>
        <a:bodyPr/>
        <a:lstStyle/>
        <a:p>
          <a:endParaRPr lang="en-US"/>
        </a:p>
      </dgm:t>
    </dgm:pt>
    <dgm:pt modelId="{2BA432EB-3852-3745-AC87-8477B7A26B8B}" type="sibTrans" cxnId="{1821C9C5-291A-6A45-811B-BAAC956FE817}">
      <dgm:prSet/>
      <dgm:spPr/>
      <dgm:t>
        <a:bodyPr/>
        <a:lstStyle/>
        <a:p>
          <a:endParaRPr lang="en-US"/>
        </a:p>
      </dgm:t>
    </dgm:pt>
    <dgm:pt modelId="{0B7A2281-5116-4142-94E9-C1723ADCC450}">
      <dgm:prSet phldrT="[Text]"/>
      <dgm:spPr/>
      <dgm:t>
        <a:bodyPr/>
        <a:lstStyle/>
        <a:p>
          <a:r>
            <a:rPr lang="en-US" dirty="0"/>
            <a:t>Continue until next observation</a:t>
          </a:r>
        </a:p>
      </dgm:t>
    </dgm:pt>
    <dgm:pt modelId="{0C0B3578-9497-CD48-B2F6-40500B8FCEF2}" type="parTrans" cxnId="{2C0C50C7-BDDF-DB4B-8B90-729A6C045AF7}">
      <dgm:prSet/>
      <dgm:spPr/>
      <dgm:t>
        <a:bodyPr/>
        <a:lstStyle/>
        <a:p>
          <a:endParaRPr lang="en-US"/>
        </a:p>
      </dgm:t>
    </dgm:pt>
    <dgm:pt modelId="{9ACFB0F6-2C99-DA40-8627-244A70CB3F90}" type="sibTrans" cxnId="{2C0C50C7-BDDF-DB4B-8B90-729A6C045AF7}">
      <dgm:prSet/>
      <dgm:spPr/>
      <dgm:t>
        <a:bodyPr/>
        <a:lstStyle/>
        <a:p>
          <a:endParaRPr lang="en-US"/>
        </a:p>
      </dgm:t>
    </dgm:pt>
    <dgm:pt modelId="{33521636-C4DE-0C4B-864D-E41B81DA432C}" type="pres">
      <dgm:prSet presAssocID="{40F3B1B1-F873-B74B-9916-27A96314D8B3}" presName="Name0" presStyleCnt="0">
        <dgm:presLayoutVars>
          <dgm:dir/>
          <dgm:animLvl val="lvl"/>
          <dgm:resizeHandles val="exact"/>
        </dgm:presLayoutVars>
      </dgm:prSet>
      <dgm:spPr/>
    </dgm:pt>
    <dgm:pt modelId="{F9DE1FEA-8AED-2F44-96A1-33A7C9E23C43}" type="pres">
      <dgm:prSet presAssocID="{A537BFEE-ED8F-4B4A-A939-1B60E08912B7}" presName="parTxOnly" presStyleLbl="node1" presStyleIdx="0" presStyleCnt="3">
        <dgm:presLayoutVars>
          <dgm:chMax val="0"/>
          <dgm:chPref val="0"/>
          <dgm:bulletEnabled val="1"/>
        </dgm:presLayoutVars>
      </dgm:prSet>
      <dgm:spPr/>
    </dgm:pt>
    <dgm:pt modelId="{71225B78-F470-6744-AA80-1C1D6025E0C7}" type="pres">
      <dgm:prSet presAssocID="{58262E57-15E2-2D43-A3FA-F48866B1F393}" presName="parTxOnlySpace" presStyleCnt="0"/>
      <dgm:spPr/>
    </dgm:pt>
    <dgm:pt modelId="{C70D2C2F-27CE-E944-818B-13163FB792A3}" type="pres">
      <dgm:prSet presAssocID="{5877C3F5-BB31-2B45-8DB6-DBEE354B29B4}" presName="parTxOnly" presStyleLbl="node1" presStyleIdx="1" presStyleCnt="3">
        <dgm:presLayoutVars>
          <dgm:chMax val="0"/>
          <dgm:chPref val="0"/>
          <dgm:bulletEnabled val="1"/>
        </dgm:presLayoutVars>
      </dgm:prSet>
      <dgm:spPr/>
    </dgm:pt>
    <dgm:pt modelId="{92D7F9D4-DA1E-0941-B3EC-FE9AABAE41A5}" type="pres">
      <dgm:prSet presAssocID="{2BA432EB-3852-3745-AC87-8477B7A26B8B}" presName="parTxOnlySpace" presStyleCnt="0"/>
      <dgm:spPr/>
    </dgm:pt>
    <dgm:pt modelId="{FBB65511-88BE-B541-9AC8-9C67AC375AAB}" type="pres">
      <dgm:prSet presAssocID="{0B7A2281-5116-4142-94E9-C1723ADCC450}" presName="parTxOnly" presStyleLbl="node1" presStyleIdx="2" presStyleCnt="3">
        <dgm:presLayoutVars>
          <dgm:chMax val="0"/>
          <dgm:chPref val="0"/>
          <dgm:bulletEnabled val="1"/>
        </dgm:presLayoutVars>
      </dgm:prSet>
      <dgm:spPr/>
    </dgm:pt>
  </dgm:ptLst>
  <dgm:cxnLst>
    <dgm:cxn modelId="{F31C411D-F7C2-8B4C-AE28-607246411FE9}" type="presOf" srcId="{5877C3F5-BB31-2B45-8DB6-DBEE354B29B4}" destId="{C70D2C2F-27CE-E944-818B-13163FB792A3}" srcOrd="0" destOrd="0" presId="urn:microsoft.com/office/officeart/2005/8/layout/chevron1"/>
    <dgm:cxn modelId="{ED293443-77EB-5A46-AC46-7909C026EA6E}" type="presOf" srcId="{A537BFEE-ED8F-4B4A-A939-1B60E08912B7}" destId="{F9DE1FEA-8AED-2F44-96A1-33A7C9E23C43}" srcOrd="0" destOrd="0" presId="urn:microsoft.com/office/officeart/2005/8/layout/chevron1"/>
    <dgm:cxn modelId="{F41B7670-190E-B743-9A61-0B9B9AFF5460}" type="presOf" srcId="{0B7A2281-5116-4142-94E9-C1723ADCC450}" destId="{FBB65511-88BE-B541-9AC8-9C67AC375AAB}" srcOrd="0" destOrd="0" presId="urn:microsoft.com/office/officeart/2005/8/layout/chevron1"/>
    <dgm:cxn modelId="{2BBB0F8C-13EA-B040-8EB8-FE12CF81E194}" type="presOf" srcId="{40F3B1B1-F873-B74B-9916-27A96314D8B3}" destId="{33521636-C4DE-0C4B-864D-E41B81DA432C}" srcOrd="0" destOrd="0" presId="urn:microsoft.com/office/officeart/2005/8/layout/chevron1"/>
    <dgm:cxn modelId="{6775ECBB-D4C1-554E-BDBC-29B3A3537F80}" srcId="{40F3B1B1-F873-B74B-9916-27A96314D8B3}" destId="{A537BFEE-ED8F-4B4A-A939-1B60E08912B7}" srcOrd="0" destOrd="0" parTransId="{403DBA7D-8B6E-D541-A2FB-A3AFD4E5AC04}" sibTransId="{58262E57-15E2-2D43-A3FA-F48866B1F393}"/>
    <dgm:cxn modelId="{1821C9C5-291A-6A45-811B-BAAC956FE817}" srcId="{40F3B1B1-F873-B74B-9916-27A96314D8B3}" destId="{5877C3F5-BB31-2B45-8DB6-DBEE354B29B4}" srcOrd="1" destOrd="0" parTransId="{D65212AB-30C4-F84B-99C5-D60775ED626B}" sibTransId="{2BA432EB-3852-3745-AC87-8477B7A26B8B}"/>
    <dgm:cxn modelId="{2C0C50C7-BDDF-DB4B-8B90-729A6C045AF7}" srcId="{40F3B1B1-F873-B74B-9916-27A96314D8B3}" destId="{0B7A2281-5116-4142-94E9-C1723ADCC450}" srcOrd="2" destOrd="0" parTransId="{0C0B3578-9497-CD48-B2F6-40500B8FCEF2}" sibTransId="{9ACFB0F6-2C99-DA40-8627-244A70CB3F90}"/>
    <dgm:cxn modelId="{32000D09-61CF-8E44-B0F9-75146ACD626A}" type="presParOf" srcId="{33521636-C4DE-0C4B-864D-E41B81DA432C}" destId="{F9DE1FEA-8AED-2F44-96A1-33A7C9E23C43}" srcOrd="0" destOrd="0" presId="urn:microsoft.com/office/officeart/2005/8/layout/chevron1"/>
    <dgm:cxn modelId="{E07E21EA-24F1-F54D-A574-E2A13E91D2D2}" type="presParOf" srcId="{33521636-C4DE-0C4B-864D-E41B81DA432C}" destId="{71225B78-F470-6744-AA80-1C1D6025E0C7}" srcOrd="1" destOrd="0" presId="urn:microsoft.com/office/officeart/2005/8/layout/chevron1"/>
    <dgm:cxn modelId="{928E64CD-6933-864E-9459-B60DB13A917E}" type="presParOf" srcId="{33521636-C4DE-0C4B-864D-E41B81DA432C}" destId="{C70D2C2F-27CE-E944-818B-13163FB792A3}" srcOrd="2" destOrd="0" presId="urn:microsoft.com/office/officeart/2005/8/layout/chevron1"/>
    <dgm:cxn modelId="{BE7431F2-F8D9-B340-96F4-65135ECB7F85}" type="presParOf" srcId="{33521636-C4DE-0C4B-864D-E41B81DA432C}" destId="{92D7F9D4-DA1E-0941-B3EC-FE9AABAE41A5}" srcOrd="3" destOrd="0" presId="urn:microsoft.com/office/officeart/2005/8/layout/chevron1"/>
    <dgm:cxn modelId="{A7BBC345-2B67-7E41-8207-F29150443099}" type="presParOf" srcId="{33521636-C4DE-0C4B-864D-E41B81DA432C}" destId="{FBB65511-88BE-B541-9AC8-9C67AC375AAB}" srcOrd="4"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DE1FEA-8AED-2F44-96A1-33A7C9E23C43}">
      <dsp:nvSpPr>
        <dsp:cNvPr id="0" name=""/>
        <dsp:cNvSpPr/>
      </dsp:nvSpPr>
      <dsp:spPr>
        <a:xfrm>
          <a:off x="1715" y="210358"/>
          <a:ext cx="2090485" cy="836194"/>
        </a:xfrm>
        <a:prstGeom prst="chevron">
          <a:avLst/>
        </a:prstGeom>
        <a:solidFill>
          <a:schemeClr val="accent6">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Run model for ~6 hours</a:t>
          </a:r>
        </a:p>
      </dsp:txBody>
      <dsp:txXfrm>
        <a:off x="419812" y="210358"/>
        <a:ext cx="1254291" cy="836194"/>
      </dsp:txXfrm>
    </dsp:sp>
    <dsp:sp modelId="{C70D2C2F-27CE-E944-818B-13163FB792A3}">
      <dsp:nvSpPr>
        <dsp:cNvPr id="0" name=""/>
        <dsp:cNvSpPr/>
      </dsp:nvSpPr>
      <dsp:spPr>
        <a:xfrm>
          <a:off x="1883152" y="210358"/>
          <a:ext cx="2090485" cy="836194"/>
        </a:xfrm>
        <a:prstGeom prst="chevron">
          <a:avLst/>
        </a:prstGeom>
        <a:solidFill>
          <a:schemeClr val="accent6">
            <a:shade val="80000"/>
            <a:hueOff val="160640"/>
            <a:satOff val="-6455"/>
            <a:lumOff val="138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Collect all observations in ~6hr period</a:t>
          </a:r>
        </a:p>
      </dsp:txBody>
      <dsp:txXfrm>
        <a:off x="2301249" y="210358"/>
        <a:ext cx="1254291" cy="836194"/>
      </dsp:txXfrm>
    </dsp:sp>
    <dsp:sp modelId="{FBB65511-88BE-B541-9AC8-9C67AC375AAB}">
      <dsp:nvSpPr>
        <dsp:cNvPr id="0" name=""/>
        <dsp:cNvSpPr/>
      </dsp:nvSpPr>
      <dsp:spPr>
        <a:xfrm>
          <a:off x="3764589" y="210358"/>
          <a:ext cx="2090485" cy="836194"/>
        </a:xfrm>
        <a:prstGeom prst="chevron">
          <a:avLst/>
        </a:prstGeom>
        <a:solidFill>
          <a:schemeClr val="accent6">
            <a:shade val="80000"/>
            <a:hueOff val="321280"/>
            <a:satOff val="-12909"/>
            <a:lumOff val="27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Assimilate by minimizing a cost function</a:t>
          </a:r>
        </a:p>
      </dsp:txBody>
      <dsp:txXfrm>
        <a:off x="4182686" y="210358"/>
        <a:ext cx="1254291" cy="8361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DE1FEA-8AED-2F44-96A1-33A7C9E23C43}">
      <dsp:nvSpPr>
        <dsp:cNvPr id="0" name=""/>
        <dsp:cNvSpPr/>
      </dsp:nvSpPr>
      <dsp:spPr>
        <a:xfrm>
          <a:off x="1715" y="567626"/>
          <a:ext cx="2090485" cy="836194"/>
        </a:xfrm>
        <a:prstGeom prst="chevron">
          <a:avLst/>
        </a:prstGeom>
        <a:solidFill>
          <a:schemeClr val="accent6">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t>Run model until observation</a:t>
          </a:r>
        </a:p>
      </dsp:txBody>
      <dsp:txXfrm>
        <a:off x="419812" y="567626"/>
        <a:ext cx="1254291" cy="836194"/>
      </dsp:txXfrm>
    </dsp:sp>
    <dsp:sp modelId="{C70D2C2F-27CE-E944-818B-13163FB792A3}">
      <dsp:nvSpPr>
        <dsp:cNvPr id="0" name=""/>
        <dsp:cNvSpPr/>
      </dsp:nvSpPr>
      <dsp:spPr>
        <a:xfrm>
          <a:off x="1883152" y="567626"/>
          <a:ext cx="2090485" cy="836194"/>
        </a:xfrm>
        <a:prstGeom prst="chevron">
          <a:avLst/>
        </a:prstGeom>
        <a:solidFill>
          <a:schemeClr val="accent6">
            <a:shade val="80000"/>
            <a:hueOff val="160640"/>
            <a:satOff val="-6455"/>
            <a:lumOff val="138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t>Assimilate observation</a:t>
          </a:r>
        </a:p>
      </dsp:txBody>
      <dsp:txXfrm>
        <a:off x="2301249" y="567626"/>
        <a:ext cx="1254291" cy="836194"/>
      </dsp:txXfrm>
    </dsp:sp>
    <dsp:sp modelId="{FBB65511-88BE-B541-9AC8-9C67AC375AAB}">
      <dsp:nvSpPr>
        <dsp:cNvPr id="0" name=""/>
        <dsp:cNvSpPr/>
      </dsp:nvSpPr>
      <dsp:spPr>
        <a:xfrm>
          <a:off x="3764589" y="567626"/>
          <a:ext cx="2090485" cy="836194"/>
        </a:xfrm>
        <a:prstGeom prst="chevron">
          <a:avLst/>
        </a:prstGeom>
        <a:solidFill>
          <a:schemeClr val="accent6">
            <a:shade val="80000"/>
            <a:hueOff val="321280"/>
            <a:satOff val="-12909"/>
            <a:lumOff val="27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t>Continue until next observation</a:t>
          </a:r>
        </a:p>
      </dsp:txBody>
      <dsp:txXfrm>
        <a:off x="4182686" y="567626"/>
        <a:ext cx="1254291" cy="836194"/>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E2E41B-6C04-1C48-9386-76F6EBA113D6}" type="datetimeFigureOut">
              <a:rPr lang="en-US" smtClean="0"/>
              <a:t>12/18/21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2751F9-EBE1-E046-A7F1-4CEC8DA37CE7}" type="slidenum">
              <a:rPr lang="en-US" smtClean="0"/>
              <a:t>‹#›</a:t>
            </a:fld>
            <a:endParaRPr lang="en-US"/>
          </a:p>
        </p:txBody>
      </p:sp>
    </p:spTree>
    <p:extLst>
      <p:ext uri="{BB962C8B-B14F-4D97-AF65-F5344CB8AC3E}">
        <p14:creationId xmlns:p14="http://schemas.microsoft.com/office/powerpoint/2010/main" val="2803177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2813D3-E4CB-2A4E-BEB1-E9FCF8909910}" type="slidenum">
              <a:rPr lang="en-US" smtClean="0"/>
              <a:t>4</a:t>
            </a:fld>
            <a:endParaRPr lang="en-US"/>
          </a:p>
        </p:txBody>
      </p:sp>
    </p:spTree>
    <p:extLst>
      <p:ext uri="{BB962C8B-B14F-4D97-AF65-F5344CB8AC3E}">
        <p14:creationId xmlns:p14="http://schemas.microsoft.com/office/powerpoint/2010/main" val="4189934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Tease the big purpose of these algorithms.</a:t>
            </a:r>
          </a:p>
        </p:txBody>
      </p:sp>
      <p:sp>
        <p:nvSpPr>
          <p:cNvPr id="4" name="Slide Number Placeholder 3"/>
          <p:cNvSpPr>
            <a:spLocks noGrp="1"/>
          </p:cNvSpPr>
          <p:nvPr>
            <p:ph type="sldNum" sz="quarter" idx="5"/>
          </p:nvPr>
        </p:nvSpPr>
        <p:spPr/>
        <p:txBody>
          <a:bodyPr/>
          <a:lstStyle/>
          <a:p>
            <a:fld id="{A12813D3-E4CB-2A4E-BEB1-E9FCF8909910}" type="slidenum">
              <a:rPr lang="en-US" smtClean="0"/>
              <a:t>5</a:t>
            </a:fld>
            <a:endParaRPr lang="en-US"/>
          </a:p>
        </p:txBody>
      </p:sp>
    </p:spTree>
    <p:extLst>
      <p:ext uri="{BB962C8B-B14F-4D97-AF65-F5344CB8AC3E}">
        <p14:creationId xmlns:p14="http://schemas.microsoft.com/office/powerpoint/2010/main" val="3625876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Reduced rank methods can reduce this memory cost dramatically by storing only the most important modes, but the TLM is still required.</a:t>
            </a:r>
          </a:p>
        </p:txBody>
      </p:sp>
      <p:sp>
        <p:nvSpPr>
          <p:cNvPr id="4" name="Slide Number Placeholder 3"/>
          <p:cNvSpPr>
            <a:spLocks noGrp="1"/>
          </p:cNvSpPr>
          <p:nvPr>
            <p:ph type="sldNum" sz="quarter" idx="5"/>
          </p:nvPr>
        </p:nvSpPr>
        <p:spPr/>
        <p:txBody>
          <a:bodyPr/>
          <a:lstStyle/>
          <a:p>
            <a:fld id="{A12813D3-E4CB-2A4E-BEB1-E9FCF8909910}" type="slidenum">
              <a:rPr lang="en-US" smtClean="0"/>
              <a:t>18</a:t>
            </a:fld>
            <a:endParaRPr lang="en-US"/>
          </a:p>
        </p:txBody>
      </p:sp>
    </p:spTree>
    <p:extLst>
      <p:ext uri="{BB962C8B-B14F-4D97-AF65-F5344CB8AC3E}">
        <p14:creationId xmlns:p14="http://schemas.microsoft.com/office/powerpoint/2010/main" val="1772717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2813D3-E4CB-2A4E-BEB1-E9FCF8909910}" type="slidenum">
              <a:rPr lang="en-US" smtClean="0"/>
              <a:t>20</a:t>
            </a:fld>
            <a:endParaRPr lang="en-US"/>
          </a:p>
        </p:txBody>
      </p:sp>
    </p:spTree>
    <p:extLst>
      <p:ext uri="{BB962C8B-B14F-4D97-AF65-F5344CB8AC3E}">
        <p14:creationId xmlns:p14="http://schemas.microsoft.com/office/powerpoint/2010/main" val="2335126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CC333-44D6-604F-AD9D-BA9AE6DEEA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A7F0E0E-911B-D946-834E-4EF261CD2E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07B4FE-B30D-9C4F-90E4-E8D87FC90740}"/>
              </a:ext>
            </a:extLst>
          </p:cNvPr>
          <p:cNvSpPr>
            <a:spLocks noGrp="1"/>
          </p:cNvSpPr>
          <p:nvPr>
            <p:ph type="dt" sz="half" idx="10"/>
          </p:nvPr>
        </p:nvSpPr>
        <p:spPr/>
        <p:txBody>
          <a:bodyPr/>
          <a:lstStyle/>
          <a:p>
            <a:fld id="{411464ED-51CE-454C-9252-120013AD9E71}" type="datetimeFigureOut">
              <a:rPr lang="en-US" smtClean="0"/>
              <a:t>12/18/21</a:t>
            </a:fld>
            <a:endParaRPr lang="en-US"/>
          </a:p>
        </p:txBody>
      </p:sp>
      <p:sp>
        <p:nvSpPr>
          <p:cNvPr id="5" name="Footer Placeholder 4">
            <a:extLst>
              <a:ext uri="{FF2B5EF4-FFF2-40B4-BE49-F238E27FC236}">
                <a16:creationId xmlns:a16="http://schemas.microsoft.com/office/drawing/2014/main" id="{8FEA830E-D617-0241-9081-35467BD8DC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6E6E1C-266E-B549-B62D-AD39C31464F8}"/>
              </a:ext>
            </a:extLst>
          </p:cNvPr>
          <p:cNvSpPr>
            <a:spLocks noGrp="1"/>
          </p:cNvSpPr>
          <p:nvPr>
            <p:ph type="sldNum" sz="quarter" idx="12"/>
          </p:nvPr>
        </p:nvSpPr>
        <p:spPr/>
        <p:txBody>
          <a:bodyPr/>
          <a:lstStyle/>
          <a:p>
            <a:fld id="{EC1AF0EF-E112-D84D-A576-C27A0D8F03C8}" type="slidenum">
              <a:rPr lang="en-US" smtClean="0"/>
              <a:t>‹#›</a:t>
            </a:fld>
            <a:endParaRPr lang="en-US"/>
          </a:p>
        </p:txBody>
      </p:sp>
    </p:spTree>
    <p:extLst>
      <p:ext uri="{BB962C8B-B14F-4D97-AF65-F5344CB8AC3E}">
        <p14:creationId xmlns:p14="http://schemas.microsoft.com/office/powerpoint/2010/main" val="4140983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FACA8-6C9C-3848-A916-7136BEBC325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8B1E9A9-BDC0-4A44-8BBF-D78C25977D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120F57-836B-0F46-95E9-666DB0F2635C}"/>
              </a:ext>
            </a:extLst>
          </p:cNvPr>
          <p:cNvSpPr>
            <a:spLocks noGrp="1"/>
          </p:cNvSpPr>
          <p:nvPr>
            <p:ph type="dt" sz="half" idx="10"/>
          </p:nvPr>
        </p:nvSpPr>
        <p:spPr/>
        <p:txBody>
          <a:bodyPr/>
          <a:lstStyle/>
          <a:p>
            <a:fld id="{411464ED-51CE-454C-9252-120013AD9E71}" type="datetimeFigureOut">
              <a:rPr lang="en-US" smtClean="0"/>
              <a:t>12/18/21</a:t>
            </a:fld>
            <a:endParaRPr lang="en-US"/>
          </a:p>
        </p:txBody>
      </p:sp>
      <p:sp>
        <p:nvSpPr>
          <p:cNvPr id="5" name="Footer Placeholder 4">
            <a:extLst>
              <a:ext uri="{FF2B5EF4-FFF2-40B4-BE49-F238E27FC236}">
                <a16:creationId xmlns:a16="http://schemas.microsoft.com/office/drawing/2014/main" id="{A91CDEF7-9936-BD40-B93B-29B834FD90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D0FED3-A87D-FE45-ADDC-9B087D24FD2A}"/>
              </a:ext>
            </a:extLst>
          </p:cNvPr>
          <p:cNvSpPr>
            <a:spLocks noGrp="1"/>
          </p:cNvSpPr>
          <p:nvPr>
            <p:ph type="sldNum" sz="quarter" idx="12"/>
          </p:nvPr>
        </p:nvSpPr>
        <p:spPr/>
        <p:txBody>
          <a:bodyPr/>
          <a:lstStyle/>
          <a:p>
            <a:fld id="{EC1AF0EF-E112-D84D-A576-C27A0D8F03C8}" type="slidenum">
              <a:rPr lang="en-US" smtClean="0"/>
              <a:t>‹#›</a:t>
            </a:fld>
            <a:endParaRPr lang="en-US"/>
          </a:p>
        </p:txBody>
      </p:sp>
    </p:spTree>
    <p:extLst>
      <p:ext uri="{BB962C8B-B14F-4D97-AF65-F5344CB8AC3E}">
        <p14:creationId xmlns:p14="http://schemas.microsoft.com/office/powerpoint/2010/main" val="3097279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C78E3B-4723-C746-ADEB-16CC365D00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F0B08EF-6A9E-8A4F-B78F-BAE6D33CA1E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98AA8A-E474-3644-8BB6-796EE0E64ED4}"/>
              </a:ext>
            </a:extLst>
          </p:cNvPr>
          <p:cNvSpPr>
            <a:spLocks noGrp="1"/>
          </p:cNvSpPr>
          <p:nvPr>
            <p:ph type="dt" sz="half" idx="10"/>
          </p:nvPr>
        </p:nvSpPr>
        <p:spPr/>
        <p:txBody>
          <a:bodyPr/>
          <a:lstStyle/>
          <a:p>
            <a:fld id="{411464ED-51CE-454C-9252-120013AD9E71}" type="datetimeFigureOut">
              <a:rPr lang="en-US" smtClean="0"/>
              <a:t>12/18/21</a:t>
            </a:fld>
            <a:endParaRPr lang="en-US"/>
          </a:p>
        </p:txBody>
      </p:sp>
      <p:sp>
        <p:nvSpPr>
          <p:cNvPr id="5" name="Footer Placeholder 4">
            <a:extLst>
              <a:ext uri="{FF2B5EF4-FFF2-40B4-BE49-F238E27FC236}">
                <a16:creationId xmlns:a16="http://schemas.microsoft.com/office/drawing/2014/main" id="{FFB4415C-76AF-6748-996F-74975C40C8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97A927-6644-5F42-BD70-AC966E2D3E01}"/>
              </a:ext>
            </a:extLst>
          </p:cNvPr>
          <p:cNvSpPr>
            <a:spLocks noGrp="1"/>
          </p:cNvSpPr>
          <p:nvPr>
            <p:ph type="sldNum" sz="quarter" idx="12"/>
          </p:nvPr>
        </p:nvSpPr>
        <p:spPr/>
        <p:txBody>
          <a:bodyPr/>
          <a:lstStyle/>
          <a:p>
            <a:fld id="{EC1AF0EF-E112-D84D-A576-C27A0D8F03C8}" type="slidenum">
              <a:rPr lang="en-US" smtClean="0"/>
              <a:t>‹#›</a:t>
            </a:fld>
            <a:endParaRPr lang="en-US"/>
          </a:p>
        </p:txBody>
      </p:sp>
    </p:spTree>
    <p:extLst>
      <p:ext uri="{BB962C8B-B14F-4D97-AF65-F5344CB8AC3E}">
        <p14:creationId xmlns:p14="http://schemas.microsoft.com/office/powerpoint/2010/main" val="1205764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594A8-B784-9347-B602-C63299B292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3D3DE8-057C-DA4C-A362-369E62ED821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DDA557-FFE3-7948-BFE1-EB37FD356F05}"/>
              </a:ext>
            </a:extLst>
          </p:cNvPr>
          <p:cNvSpPr>
            <a:spLocks noGrp="1"/>
          </p:cNvSpPr>
          <p:nvPr>
            <p:ph type="dt" sz="half" idx="10"/>
          </p:nvPr>
        </p:nvSpPr>
        <p:spPr/>
        <p:txBody>
          <a:bodyPr/>
          <a:lstStyle/>
          <a:p>
            <a:fld id="{411464ED-51CE-454C-9252-120013AD9E71}" type="datetimeFigureOut">
              <a:rPr lang="en-US" smtClean="0"/>
              <a:t>12/18/21</a:t>
            </a:fld>
            <a:endParaRPr lang="en-US"/>
          </a:p>
        </p:txBody>
      </p:sp>
      <p:sp>
        <p:nvSpPr>
          <p:cNvPr id="5" name="Footer Placeholder 4">
            <a:extLst>
              <a:ext uri="{FF2B5EF4-FFF2-40B4-BE49-F238E27FC236}">
                <a16:creationId xmlns:a16="http://schemas.microsoft.com/office/drawing/2014/main" id="{770884EB-3857-F34E-B212-B6287FCF69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AD3126-DEC3-ED4B-A9A3-CA75108FE99C}"/>
              </a:ext>
            </a:extLst>
          </p:cNvPr>
          <p:cNvSpPr>
            <a:spLocks noGrp="1"/>
          </p:cNvSpPr>
          <p:nvPr>
            <p:ph type="sldNum" sz="quarter" idx="12"/>
          </p:nvPr>
        </p:nvSpPr>
        <p:spPr/>
        <p:txBody>
          <a:bodyPr/>
          <a:lstStyle/>
          <a:p>
            <a:fld id="{EC1AF0EF-E112-D84D-A576-C27A0D8F03C8}" type="slidenum">
              <a:rPr lang="en-US" smtClean="0"/>
              <a:t>‹#›</a:t>
            </a:fld>
            <a:endParaRPr lang="en-US"/>
          </a:p>
        </p:txBody>
      </p:sp>
    </p:spTree>
    <p:extLst>
      <p:ext uri="{BB962C8B-B14F-4D97-AF65-F5344CB8AC3E}">
        <p14:creationId xmlns:p14="http://schemas.microsoft.com/office/powerpoint/2010/main" val="3795781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97AB8-35A9-274D-88FD-FA09E4E5F7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51BCB82-A8ED-364A-97FF-E3108DA9F4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4D944B-3B95-3640-9AC1-013560F42CF5}"/>
              </a:ext>
            </a:extLst>
          </p:cNvPr>
          <p:cNvSpPr>
            <a:spLocks noGrp="1"/>
          </p:cNvSpPr>
          <p:nvPr>
            <p:ph type="dt" sz="half" idx="10"/>
          </p:nvPr>
        </p:nvSpPr>
        <p:spPr/>
        <p:txBody>
          <a:bodyPr/>
          <a:lstStyle/>
          <a:p>
            <a:fld id="{411464ED-51CE-454C-9252-120013AD9E71}" type="datetimeFigureOut">
              <a:rPr lang="en-US" smtClean="0"/>
              <a:t>12/18/21</a:t>
            </a:fld>
            <a:endParaRPr lang="en-US"/>
          </a:p>
        </p:txBody>
      </p:sp>
      <p:sp>
        <p:nvSpPr>
          <p:cNvPr id="5" name="Footer Placeholder 4">
            <a:extLst>
              <a:ext uri="{FF2B5EF4-FFF2-40B4-BE49-F238E27FC236}">
                <a16:creationId xmlns:a16="http://schemas.microsoft.com/office/drawing/2014/main" id="{484E472E-9343-8C43-BBE6-2DA7465EC0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F4B4E5-961E-204A-AB9E-8DE3FDD58E6F}"/>
              </a:ext>
            </a:extLst>
          </p:cNvPr>
          <p:cNvSpPr>
            <a:spLocks noGrp="1"/>
          </p:cNvSpPr>
          <p:nvPr>
            <p:ph type="sldNum" sz="quarter" idx="12"/>
          </p:nvPr>
        </p:nvSpPr>
        <p:spPr/>
        <p:txBody>
          <a:bodyPr/>
          <a:lstStyle/>
          <a:p>
            <a:fld id="{EC1AF0EF-E112-D84D-A576-C27A0D8F03C8}" type="slidenum">
              <a:rPr lang="en-US" smtClean="0"/>
              <a:t>‹#›</a:t>
            </a:fld>
            <a:endParaRPr lang="en-US"/>
          </a:p>
        </p:txBody>
      </p:sp>
    </p:spTree>
    <p:extLst>
      <p:ext uri="{BB962C8B-B14F-4D97-AF65-F5344CB8AC3E}">
        <p14:creationId xmlns:p14="http://schemas.microsoft.com/office/powerpoint/2010/main" val="4125126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195CF-0A5E-E84C-A4AD-DA0497C650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5B28F9-DFAE-324D-81F8-58F02811C71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A209A6-1FCE-F545-A524-943B122B77C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6F4B959-3852-BC4C-BC44-876C67543DE7}"/>
              </a:ext>
            </a:extLst>
          </p:cNvPr>
          <p:cNvSpPr>
            <a:spLocks noGrp="1"/>
          </p:cNvSpPr>
          <p:nvPr>
            <p:ph type="dt" sz="half" idx="10"/>
          </p:nvPr>
        </p:nvSpPr>
        <p:spPr/>
        <p:txBody>
          <a:bodyPr/>
          <a:lstStyle/>
          <a:p>
            <a:fld id="{411464ED-51CE-454C-9252-120013AD9E71}" type="datetimeFigureOut">
              <a:rPr lang="en-US" smtClean="0"/>
              <a:t>12/18/21</a:t>
            </a:fld>
            <a:endParaRPr lang="en-US"/>
          </a:p>
        </p:txBody>
      </p:sp>
      <p:sp>
        <p:nvSpPr>
          <p:cNvPr id="6" name="Footer Placeholder 5">
            <a:extLst>
              <a:ext uri="{FF2B5EF4-FFF2-40B4-BE49-F238E27FC236}">
                <a16:creationId xmlns:a16="http://schemas.microsoft.com/office/drawing/2014/main" id="{4AB574DC-493A-6C4E-9057-855C3BA858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57FBEB-63F6-1D4A-92A2-DD8DA94B7C1D}"/>
              </a:ext>
            </a:extLst>
          </p:cNvPr>
          <p:cNvSpPr>
            <a:spLocks noGrp="1"/>
          </p:cNvSpPr>
          <p:nvPr>
            <p:ph type="sldNum" sz="quarter" idx="12"/>
          </p:nvPr>
        </p:nvSpPr>
        <p:spPr/>
        <p:txBody>
          <a:bodyPr/>
          <a:lstStyle/>
          <a:p>
            <a:fld id="{EC1AF0EF-E112-D84D-A576-C27A0D8F03C8}" type="slidenum">
              <a:rPr lang="en-US" smtClean="0"/>
              <a:t>‹#›</a:t>
            </a:fld>
            <a:endParaRPr lang="en-US"/>
          </a:p>
        </p:txBody>
      </p:sp>
    </p:spTree>
    <p:extLst>
      <p:ext uri="{BB962C8B-B14F-4D97-AF65-F5344CB8AC3E}">
        <p14:creationId xmlns:p14="http://schemas.microsoft.com/office/powerpoint/2010/main" val="4253421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06E29-F6D5-DC45-B432-5BF442FBE6B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624B50D-6A90-DB45-B62B-69801C74A3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63301F-898F-4A45-87AE-6D55E97FAA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5C99A2C-1EC5-4740-9C71-7C5A4B0312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C142AD7-F6A5-5B41-98D7-6BC08C1E060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5C024ED-EFF4-C846-862B-500F7BA2C380}"/>
              </a:ext>
            </a:extLst>
          </p:cNvPr>
          <p:cNvSpPr>
            <a:spLocks noGrp="1"/>
          </p:cNvSpPr>
          <p:nvPr>
            <p:ph type="dt" sz="half" idx="10"/>
          </p:nvPr>
        </p:nvSpPr>
        <p:spPr/>
        <p:txBody>
          <a:bodyPr/>
          <a:lstStyle/>
          <a:p>
            <a:fld id="{411464ED-51CE-454C-9252-120013AD9E71}" type="datetimeFigureOut">
              <a:rPr lang="en-US" smtClean="0"/>
              <a:t>12/18/21</a:t>
            </a:fld>
            <a:endParaRPr lang="en-US"/>
          </a:p>
        </p:txBody>
      </p:sp>
      <p:sp>
        <p:nvSpPr>
          <p:cNvPr id="8" name="Footer Placeholder 7">
            <a:extLst>
              <a:ext uri="{FF2B5EF4-FFF2-40B4-BE49-F238E27FC236}">
                <a16:creationId xmlns:a16="http://schemas.microsoft.com/office/drawing/2014/main" id="{F51A758E-3AD4-EC42-91EE-2EB21AA830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FBF283B-16DC-8446-8598-DF05FDA1A762}"/>
              </a:ext>
            </a:extLst>
          </p:cNvPr>
          <p:cNvSpPr>
            <a:spLocks noGrp="1"/>
          </p:cNvSpPr>
          <p:nvPr>
            <p:ph type="sldNum" sz="quarter" idx="12"/>
          </p:nvPr>
        </p:nvSpPr>
        <p:spPr/>
        <p:txBody>
          <a:bodyPr/>
          <a:lstStyle/>
          <a:p>
            <a:fld id="{EC1AF0EF-E112-D84D-A576-C27A0D8F03C8}" type="slidenum">
              <a:rPr lang="en-US" smtClean="0"/>
              <a:t>‹#›</a:t>
            </a:fld>
            <a:endParaRPr lang="en-US"/>
          </a:p>
        </p:txBody>
      </p:sp>
    </p:spTree>
    <p:extLst>
      <p:ext uri="{BB962C8B-B14F-4D97-AF65-F5344CB8AC3E}">
        <p14:creationId xmlns:p14="http://schemas.microsoft.com/office/powerpoint/2010/main" val="2352751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90065-9444-1D4B-B35A-EB99F302541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8AAE65-B548-0944-B015-6E90B64C1329}"/>
              </a:ext>
            </a:extLst>
          </p:cNvPr>
          <p:cNvSpPr>
            <a:spLocks noGrp="1"/>
          </p:cNvSpPr>
          <p:nvPr>
            <p:ph type="dt" sz="half" idx="10"/>
          </p:nvPr>
        </p:nvSpPr>
        <p:spPr/>
        <p:txBody>
          <a:bodyPr/>
          <a:lstStyle/>
          <a:p>
            <a:fld id="{411464ED-51CE-454C-9252-120013AD9E71}" type="datetimeFigureOut">
              <a:rPr lang="en-US" smtClean="0"/>
              <a:t>12/18/21</a:t>
            </a:fld>
            <a:endParaRPr lang="en-US"/>
          </a:p>
        </p:txBody>
      </p:sp>
      <p:sp>
        <p:nvSpPr>
          <p:cNvPr id="4" name="Footer Placeholder 3">
            <a:extLst>
              <a:ext uri="{FF2B5EF4-FFF2-40B4-BE49-F238E27FC236}">
                <a16:creationId xmlns:a16="http://schemas.microsoft.com/office/drawing/2014/main" id="{120439CE-92A9-DA46-A47D-7026C0D5275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B28FBFA-E19D-8D42-994D-84063BB085E7}"/>
              </a:ext>
            </a:extLst>
          </p:cNvPr>
          <p:cNvSpPr>
            <a:spLocks noGrp="1"/>
          </p:cNvSpPr>
          <p:nvPr>
            <p:ph type="sldNum" sz="quarter" idx="12"/>
          </p:nvPr>
        </p:nvSpPr>
        <p:spPr/>
        <p:txBody>
          <a:bodyPr/>
          <a:lstStyle/>
          <a:p>
            <a:fld id="{EC1AF0EF-E112-D84D-A576-C27A0D8F03C8}" type="slidenum">
              <a:rPr lang="en-US" smtClean="0"/>
              <a:t>‹#›</a:t>
            </a:fld>
            <a:endParaRPr lang="en-US"/>
          </a:p>
        </p:txBody>
      </p:sp>
    </p:spTree>
    <p:extLst>
      <p:ext uri="{BB962C8B-B14F-4D97-AF65-F5344CB8AC3E}">
        <p14:creationId xmlns:p14="http://schemas.microsoft.com/office/powerpoint/2010/main" val="2242224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8341C7-18C5-C142-97BF-7CBE79E5F409}"/>
              </a:ext>
            </a:extLst>
          </p:cNvPr>
          <p:cNvSpPr>
            <a:spLocks noGrp="1"/>
          </p:cNvSpPr>
          <p:nvPr>
            <p:ph type="dt" sz="half" idx="10"/>
          </p:nvPr>
        </p:nvSpPr>
        <p:spPr/>
        <p:txBody>
          <a:bodyPr/>
          <a:lstStyle/>
          <a:p>
            <a:fld id="{411464ED-51CE-454C-9252-120013AD9E71}" type="datetimeFigureOut">
              <a:rPr lang="en-US" smtClean="0"/>
              <a:t>12/18/21</a:t>
            </a:fld>
            <a:endParaRPr lang="en-US"/>
          </a:p>
        </p:txBody>
      </p:sp>
      <p:sp>
        <p:nvSpPr>
          <p:cNvPr id="3" name="Footer Placeholder 2">
            <a:extLst>
              <a:ext uri="{FF2B5EF4-FFF2-40B4-BE49-F238E27FC236}">
                <a16:creationId xmlns:a16="http://schemas.microsoft.com/office/drawing/2014/main" id="{299ACDF1-DEE0-5646-9B3F-F4A61703F94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576700-1C93-6949-862E-984D8DB4EC7F}"/>
              </a:ext>
            </a:extLst>
          </p:cNvPr>
          <p:cNvSpPr>
            <a:spLocks noGrp="1"/>
          </p:cNvSpPr>
          <p:nvPr>
            <p:ph type="sldNum" sz="quarter" idx="12"/>
          </p:nvPr>
        </p:nvSpPr>
        <p:spPr/>
        <p:txBody>
          <a:bodyPr/>
          <a:lstStyle/>
          <a:p>
            <a:fld id="{EC1AF0EF-E112-D84D-A576-C27A0D8F03C8}" type="slidenum">
              <a:rPr lang="en-US" smtClean="0"/>
              <a:t>‹#›</a:t>
            </a:fld>
            <a:endParaRPr lang="en-US"/>
          </a:p>
        </p:txBody>
      </p:sp>
    </p:spTree>
    <p:extLst>
      <p:ext uri="{BB962C8B-B14F-4D97-AF65-F5344CB8AC3E}">
        <p14:creationId xmlns:p14="http://schemas.microsoft.com/office/powerpoint/2010/main" val="876278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121F3-864A-6743-8132-D778FC3A0F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EA2DFEE-C897-0E48-ABE8-F94DDE9972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B361BEE-1E7D-3944-8A20-0EADB1C220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FD6940-C835-BD4F-BF2E-8D0AD715D6A8}"/>
              </a:ext>
            </a:extLst>
          </p:cNvPr>
          <p:cNvSpPr>
            <a:spLocks noGrp="1"/>
          </p:cNvSpPr>
          <p:nvPr>
            <p:ph type="dt" sz="half" idx="10"/>
          </p:nvPr>
        </p:nvSpPr>
        <p:spPr/>
        <p:txBody>
          <a:bodyPr/>
          <a:lstStyle/>
          <a:p>
            <a:fld id="{411464ED-51CE-454C-9252-120013AD9E71}" type="datetimeFigureOut">
              <a:rPr lang="en-US" smtClean="0"/>
              <a:t>12/18/21</a:t>
            </a:fld>
            <a:endParaRPr lang="en-US"/>
          </a:p>
        </p:txBody>
      </p:sp>
      <p:sp>
        <p:nvSpPr>
          <p:cNvPr id="6" name="Footer Placeholder 5">
            <a:extLst>
              <a:ext uri="{FF2B5EF4-FFF2-40B4-BE49-F238E27FC236}">
                <a16:creationId xmlns:a16="http://schemas.microsoft.com/office/drawing/2014/main" id="{87E12BFA-67E5-5244-8D50-2D4CA5F86F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745DE2-B0F8-8B44-A38F-0BC67B798AC7}"/>
              </a:ext>
            </a:extLst>
          </p:cNvPr>
          <p:cNvSpPr>
            <a:spLocks noGrp="1"/>
          </p:cNvSpPr>
          <p:nvPr>
            <p:ph type="sldNum" sz="quarter" idx="12"/>
          </p:nvPr>
        </p:nvSpPr>
        <p:spPr/>
        <p:txBody>
          <a:bodyPr/>
          <a:lstStyle/>
          <a:p>
            <a:fld id="{EC1AF0EF-E112-D84D-A576-C27A0D8F03C8}" type="slidenum">
              <a:rPr lang="en-US" smtClean="0"/>
              <a:t>‹#›</a:t>
            </a:fld>
            <a:endParaRPr lang="en-US"/>
          </a:p>
        </p:txBody>
      </p:sp>
    </p:spTree>
    <p:extLst>
      <p:ext uri="{BB962C8B-B14F-4D97-AF65-F5344CB8AC3E}">
        <p14:creationId xmlns:p14="http://schemas.microsoft.com/office/powerpoint/2010/main" val="1288110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C5C0F-D4C4-9D42-A566-A6DD652D5B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0A3472-3AFD-AF43-AB96-F1796DEDFF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E2DD04-B728-1242-8D1B-331653FDFD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1DB352-74D3-2E49-ABFD-A0D6C5E35A36}"/>
              </a:ext>
            </a:extLst>
          </p:cNvPr>
          <p:cNvSpPr>
            <a:spLocks noGrp="1"/>
          </p:cNvSpPr>
          <p:nvPr>
            <p:ph type="dt" sz="half" idx="10"/>
          </p:nvPr>
        </p:nvSpPr>
        <p:spPr/>
        <p:txBody>
          <a:bodyPr/>
          <a:lstStyle/>
          <a:p>
            <a:fld id="{411464ED-51CE-454C-9252-120013AD9E71}" type="datetimeFigureOut">
              <a:rPr lang="en-US" smtClean="0"/>
              <a:t>12/18/21</a:t>
            </a:fld>
            <a:endParaRPr lang="en-US"/>
          </a:p>
        </p:txBody>
      </p:sp>
      <p:sp>
        <p:nvSpPr>
          <p:cNvPr id="6" name="Footer Placeholder 5">
            <a:extLst>
              <a:ext uri="{FF2B5EF4-FFF2-40B4-BE49-F238E27FC236}">
                <a16:creationId xmlns:a16="http://schemas.microsoft.com/office/drawing/2014/main" id="{02280866-077B-BC47-8E44-CA609952A7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38BBAE-5BDA-414B-8991-85B5CF0154F3}"/>
              </a:ext>
            </a:extLst>
          </p:cNvPr>
          <p:cNvSpPr>
            <a:spLocks noGrp="1"/>
          </p:cNvSpPr>
          <p:nvPr>
            <p:ph type="sldNum" sz="quarter" idx="12"/>
          </p:nvPr>
        </p:nvSpPr>
        <p:spPr/>
        <p:txBody>
          <a:bodyPr/>
          <a:lstStyle/>
          <a:p>
            <a:fld id="{EC1AF0EF-E112-D84D-A576-C27A0D8F03C8}" type="slidenum">
              <a:rPr lang="en-US" smtClean="0"/>
              <a:t>‹#›</a:t>
            </a:fld>
            <a:endParaRPr lang="en-US"/>
          </a:p>
        </p:txBody>
      </p:sp>
    </p:spTree>
    <p:extLst>
      <p:ext uri="{BB962C8B-B14F-4D97-AF65-F5344CB8AC3E}">
        <p14:creationId xmlns:p14="http://schemas.microsoft.com/office/powerpoint/2010/main" val="3859542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E9EFA6-D9A9-604E-A0C3-CC91428E74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3441EFE-019F-E742-9BB6-9CF9E8D6BB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69E45E-EDBC-7F47-B6D5-37F4125F5F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1464ED-51CE-454C-9252-120013AD9E71}" type="datetimeFigureOut">
              <a:rPr lang="en-US" smtClean="0"/>
              <a:t>12/18/21</a:t>
            </a:fld>
            <a:endParaRPr lang="en-US"/>
          </a:p>
        </p:txBody>
      </p:sp>
      <p:sp>
        <p:nvSpPr>
          <p:cNvPr id="5" name="Footer Placeholder 4">
            <a:extLst>
              <a:ext uri="{FF2B5EF4-FFF2-40B4-BE49-F238E27FC236}">
                <a16:creationId xmlns:a16="http://schemas.microsoft.com/office/drawing/2014/main" id="{4395D6C0-7B56-4A4B-9C5B-CAFEFF5050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17BD7A0-203B-284E-AAAE-445CD45146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1AF0EF-E112-D84D-A576-C27A0D8F03C8}" type="slidenum">
              <a:rPr lang="en-US" smtClean="0"/>
              <a:t>‹#›</a:t>
            </a:fld>
            <a:endParaRPr lang="en-US"/>
          </a:p>
        </p:txBody>
      </p:sp>
    </p:spTree>
    <p:extLst>
      <p:ext uri="{BB962C8B-B14F-4D97-AF65-F5344CB8AC3E}">
        <p14:creationId xmlns:p14="http://schemas.microsoft.com/office/powerpoint/2010/main" val="37333433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1.jpe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8" Type="http://schemas.openxmlformats.org/officeDocument/2006/relationships/image" Target="../media/image49.png"/><Relationship Id="rId7" Type="http://schemas.openxmlformats.org/officeDocument/2006/relationships/image" Target="../media/image48.png"/><Relationship Id="rId12"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4.png"/><Relationship Id="rId3" Type="http://schemas.openxmlformats.org/officeDocument/2006/relationships/image" Target="../media/image54.png"/><Relationship Id="rId7" Type="http://schemas.openxmlformats.org/officeDocument/2006/relationships/image" Target="../media/image58.png"/><Relationship Id="rId12" Type="http://schemas.openxmlformats.org/officeDocument/2006/relationships/image" Target="../media/image6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7.png"/><Relationship Id="rId11" Type="http://schemas.openxmlformats.org/officeDocument/2006/relationships/image" Target="../media/image32.png"/><Relationship Id="rId5" Type="http://schemas.openxmlformats.org/officeDocument/2006/relationships/image" Target="../media/image56.png"/><Relationship Id="rId10" Type="http://schemas.openxmlformats.org/officeDocument/2006/relationships/image" Target="../media/image61.png"/><Relationship Id="rId4" Type="http://schemas.openxmlformats.org/officeDocument/2006/relationships/image" Target="../media/image55.png"/><Relationship Id="rId9" Type="http://schemas.openxmlformats.org/officeDocument/2006/relationships/image" Target="../media/image60.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2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 Id="rId5" Type="http://schemas.openxmlformats.org/officeDocument/2006/relationships/image" Target="../media/image68.png"/><Relationship Id="rId4" Type="http://schemas.openxmlformats.org/officeDocument/2006/relationships/image" Target="../media/image67.png"/></Relationships>
</file>

<file path=ppt/slides/_rels/slide24.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 Id="rId5" Type="http://schemas.openxmlformats.org/officeDocument/2006/relationships/image" Target="../media/image79.png"/><Relationship Id="rId4" Type="http://schemas.openxmlformats.org/officeDocument/2006/relationships/image" Target="../media/image78.png"/></Relationships>
</file>

<file path=ppt/slides/_rels/slide3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8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s>
</file>

<file path=ppt/slides/_rels/slide41.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2B4F5-6B32-6F40-BF5C-F8B2642A844E}"/>
              </a:ext>
            </a:extLst>
          </p:cNvPr>
          <p:cNvSpPr>
            <a:spLocks noGrp="1"/>
          </p:cNvSpPr>
          <p:nvPr>
            <p:ph type="ctrTitle"/>
          </p:nvPr>
        </p:nvSpPr>
        <p:spPr>
          <a:xfrm>
            <a:off x="965072" y="792399"/>
            <a:ext cx="3983665" cy="4808152"/>
          </a:xfrm>
        </p:spPr>
        <p:txBody>
          <a:bodyPr>
            <a:noAutofit/>
          </a:bodyPr>
          <a:lstStyle/>
          <a:p>
            <a:r>
              <a:rPr lang="en-US" sz="4000" dirty="0"/>
              <a:t>Data assimilation</a:t>
            </a:r>
            <a:br>
              <a:rPr lang="en-US" sz="4000" dirty="0"/>
            </a:br>
            <a:br>
              <a:rPr lang="en-US" sz="4000" dirty="0"/>
            </a:br>
            <a:r>
              <a:rPr lang="en-US" sz="3200" dirty="0"/>
              <a:t>The science of error correction</a:t>
            </a:r>
            <a:br>
              <a:rPr lang="en-US" sz="3200" dirty="0"/>
            </a:br>
            <a:br>
              <a:rPr lang="en-US" sz="3200" dirty="0"/>
            </a:br>
            <a:r>
              <a:rPr lang="en-US" sz="1800" dirty="0"/>
              <a:t>Drew Pendergrass</a:t>
            </a:r>
            <a:br>
              <a:rPr lang="en-US" sz="1800" dirty="0"/>
            </a:br>
            <a:br>
              <a:rPr lang="en-US" sz="1800" dirty="0"/>
            </a:br>
            <a:r>
              <a:rPr lang="en-US" sz="1800" dirty="0"/>
              <a:t>Email your questions and corrections to </a:t>
            </a:r>
            <a:r>
              <a:rPr lang="en-US" sz="1800" dirty="0" err="1"/>
              <a:t>Pendergrass@g.Harvard.edu</a:t>
            </a:r>
            <a:endParaRPr lang="en-US" sz="4000" dirty="0"/>
          </a:p>
        </p:txBody>
      </p:sp>
      <p:pic>
        <p:nvPicPr>
          <p:cNvPr id="6146" name="Picture 2" descr="Image result for homer simpson explosion">
            <a:extLst>
              <a:ext uri="{FF2B5EF4-FFF2-40B4-BE49-F238E27FC236}">
                <a16:creationId xmlns:a16="http://schemas.microsoft.com/office/drawing/2014/main" id="{915AB946-9D7E-6E4A-8F3A-AD211869A2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5041" y="1214438"/>
            <a:ext cx="5080000" cy="3911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5784C6F-ED44-9B4E-ABE1-E985875CB9E9}"/>
              </a:ext>
            </a:extLst>
          </p:cNvPr>
          <p:cNvSpPr txBox="1"/>
          <p:nvPr/>
        </p:nvSpPr>
        <p:spPr>
          <a:xfrm>
            <a:off x="6096000" y="5231219"/>
            <a:ext cx="4596708" cy="369332"/>
          </a:xfrm>
          <a:prstGeom prst="rect">
            <a:avLst/>
          </a:prstGeom>
          <a:noFill/>
        </p:spPr>
        <p:txBody>
          <a:bodyPr wrap="none" rtlCol="0">
            <a:spAutoFit/>
          </a:bodyPr>
          <a:lstStyle/>
          <a:p>
            <a:r>
              <a:rPr lang="en-US" b="1" dirty="0"/>
              <a:t>Uh oh! Looks like Homer’s prior was way off… </a:t>
            </a:r>
          </a:p>
        </p:txBody>
      </p:sp>
    </p:spTree>
    <p:extLst>
      <p:ext uri="{BB962C8B-B14F-4D97-AF65-F5344CB8AC3E}">
        <p14:creationId xmlns:p14="http://schemas.microsoft.com/office/powerpoint/2010/main" val="3995489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2D6DA-9687-824F-A253-F81D67B83EC9}"/>
              </a:ext>
            </a:extLst>
          </p:cNvPr>
          <p:cNvSpPr>
            <a:spLocks noGrp="1"/>
          </p:cNvSpPr>
          <p:nvPr>
            <p:ph type="title"/>
          </p:nvPr>
        </p:nvSpPr>
        <p:spPr/>
        <p:txBody>
          <a:bodyPr/>
          <a:lstStyle/>
          <a:p>
            <a:r>
              <a:rPr lang="en-US" dirty="0"/>
              <a:t>Although analytic solutions exist, in practice 3D-Var and 4D-Var are solved iteratively</a:t>
            </a:r>
          </a:p>
        </p:txBody>
      </p:sp>
      <p:sp>
        <p:nvSpPr>
          <p:cNvPr id="4" name="Rectangle 3">
            <a:extLst>
              <a:ext uri="{FF2B5EF4-FFF2-40B4-BE49-F238E27FC236}">
                <a16:creationId xmlns:a16="http://schemas.microsoft.com/office/drawing/2014/main" id="{4F35E89F-83FB-6F40-B6E6-E484F21E2088}"/>
              </a:ext>
            </a:extLst>
          </p:cNvPr>
          <p:cNvSpPr/>
          <p:nvPr/>
        </p:nvSpPr>
        <p:spPr>
          <a:xfrm>
            <a:off x="4577966" y="1825375"/>
            <a:ext cx="2798027" cy="5174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3D-Var</a:t>
            </a:r>
          </a:p>
        </p:txBody>
      </p:sp>
      <p:sp>
        <p:nvSpPr>
          <p:cNvPr id="5" name="Rectangle 4">
            <a:extLst>
              <a:ext uri="{FF2B5EF4-FFF2-40B4-BE49-F238E27FC236}">
                <a16:creationId xmlns:a16="http://schemas.microsoft.com/office/drawing/2014/main" id="{0E495B96-01A4-B64F-B942-0A5B95865E92}"/>
              </a:ext>
            </a:extLst>
          </p:cNvPr>
          <p:cNvSpPr/>
          <p:nvPr/>
        </p:nvSpPr>
        <p:spPr>
          <a:xfrm>
            <a:off x="4577966" y="5053388"/>
            <a:ext cx="2798027" cy="482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4D-Var</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EE8DCF3-EB11-8849-ADD0-EFF9953501FD}"/>
                  </a:ext>
                </a:extLst>
              </p:cNvPr>
              <p:cNvSpPr txBox="1"/>
              <p:nvPr/>
            </p:nvSpPr>
            <p:spPr>
              <a:xfrm>
                <a:off x="3077424" y="3093897"/>
                <a:ext cx="5477848" cy="31476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rPr>
                        <m:t>𝐽</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e>
                      </m:d>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𝐵</m:t>
                          </m:r>
                        </m:e>
                        <m:sup>
                          <m:r>
                            <a:rPr lang="en-US" sz="2000" b="0" i="1" smtClean="0">
                              <a:latin typeface="Cambria Math" panose="02040503050406030204" pitchFamily="18" charset="0"/>
                            </a:rPr>
                            <m:t>−1</m:t>
                          </m:r>
                        </m:sup>
                      </m:sSup>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𝑥</m:t>
                      </m:r>
                      <m:r>
                        <a:rPr lang="en-US" sz="2000" b="0" i="1" smtClean="0">
                          <a:latin typeface="Cambria Math" panose="02040503050406030204" pitchFamily="18" charset="0"/>
                        </a:rPr>
                        <m:t>−</m:t>
                      </m:r>
                      <m:sSup>
                        <m:sSupPr>
                          <m:ctrlPr>
                            <a:rPr lang="en-US" sz="2000" b="1" i="1" smtClean="0">
                              <a:solidFill>
                                <a:srgbClr val="FF0000"/>
                              </a:solidFill>
                              <a:latin typeface="Cambria Math" panose="02040503050406030204" pitchFamily="18" charset="0"/>
                            </a:rPr>
                          </m:ctrlPr>
                        </m:sSupPr>
                        <m:e>
                          <m:r>
                            <a:rPr lang="en-US" sz="2000" b="1" i="1" smtClean="0">
                              <a:solidFill>
                                <a:srgbClr val="FF0000"/>
                              </a:solidFill>
                              <a:latin typeface="Cambria Math" panose="02040503050406030204" pitchFamily="18" charset="0"/>
                            </a:rPr>
                            <m:t>𝑯</m:t>
                          </m:r>
                        </m:e>
                        <m:sup>
                          <m:r>
                            <a:rPr lang="en-US" sz="2000" b="1" i="1" smtClean="0">
                              <a:solidFill>
                                <a:srgbClr val="FF0000"/>
                              </a:solidFill>
                              <a:latin typeface="Cambria Math" panose="02040503050406030204" pitchFamily="18" charset="0"/>
                            </a:rPr>
                            <m:t>𝑻</m:t>
                          </m:r>
                        </m:sup>
                      </m:sSup>
                      <m:sSup>
                        <m:sSupPr>
                          <m:ctrlPr>
                            <a:rPr lang="en-US" sz="2000" b="1" i="1">
                              <a:solidFill>
                                <a:srgbClr val="FF0000"/>
                              </a:solidFill>
                              <a:latin typeface="Cambria Math" panose="02040503050406030204" pitchFamily="18" charset="0"/>
                            </a:rPr>
                          </m:ctrlPr>
                        </m:sSupPr>
                        <m:e>
                          <m:r>
                            <a:rPr lang="en-US" sz="2000" b="1" i="1" smtClean="0">
                              <a:solidFill>
                                <a:srgbClr val="FF0000"/>
                              </a:solidFill>
                              <a:latin typeface="Cambria Math" panose="02040503050406030204" pitchFamily="18" charset="0"/>
                            </a:rPr>
                            <m:t>𝑹</m:t>
                          </m:r>
                        </m:e>
                        <m:sup>
                          <m:r>
                            <a:rPr lang="en-US" sz="2000" b="1" i="1">
                              <a:solidFill>
                                <a:srgbClr val="FF0000"/>
                              </a:solidFill>
                              <a:latin typeface="Cambria Math" panose="02040503050406030204" pitchFamily="18" charset="0"/>
                            </a:rPr>
                            <m:t>−</m:t>
                          </m:r>
                          <m:r>
                            <a:rPr lang="en-US" sz="2000" b="1" i="1">
                              <a:solidFill>
                                <a:srgbClr val="FF0000"/>
                              </a:solidFill>
                              <a:latin typeface="Cambria Math" panose="02040503050406030204" pitchFamily="18" charset="0"/>
                            </a:rPr>
                            <m:t>𝟏</m:t>
                          </m:r>
                        </m:sup>
                      </m:sSup>
                      <m:d>
                        <m:dPr>
                          <m:ctrlPr>
                            <a:rPr lang="en-US" sz="2000" b="1" i="1">
                              <a:solidFill>
                                <a:srgbClr val="FF0000"/>
                              </a:solidFill>
                              <a:latin typeface="Cambria Math" panose="02040503050406030204" pitchFamily="18" charset="0"/>
                            </a:rPr>
                          </m:ctrlPr>
                        </m:dPr>
                        <m:e>
                          <m:r>
                            <a:rPr lang="en-US" sz="2000" b="1" i="1" smtClean="0">
                              <a:solidFill>
                                <a:srgbClr val="FF0000"/>
                              </a:solidFill>
                              <a:latin typeface="Cambria Math" panose="02040503050406030204" pitchFamily="18" charset="0"/>
                            </a:rPr>
                            <m:t>𝒐</m:t>
                          </m:r>
                          <m:r>
                            <a:rPr lang="en-US" sz="2000" b="1" i="1" smtClean="0">
                              <a:solidFill>
                                <a:srgbClr val="FF0000"/>
                              </a:solidFill>
                              <a:latin typeface="Cambria Math" panose="02040503050406030204" pitchFamily="18" charset="0"/>
                            </a:rPr>
                            <m:t>−</m:t>
                          </m:r>
                          <m:r>
                            <a:rPr lang="en-US" sz="2000" b="1" i="1" smtClean="0">
                              <a:solidFill>
                                <a:srgbClr val="FF0000"/>
                              </a:solidFill>
                              <a:latin typeface="Cambria Math" panose="02040503050406030204" pitchFamily="18" charset="0"/>
                            </a:rPr>
                            <m:t>𝑯</m:t>
                          </m:r>
                          <m:r>
                            <a:rPr lang="en-US" sz="2000" b="1" i="1" smtClean="0">
                              <a:solidFill>
                                <a:srgbClr val="FF0000"/>
                              </a:solidFill>
                              <a:latin typeface="Cambria Math" panose="02040503050406030204" pitchFamily="18" charset="0"/>
                              <a:ea typeface="Cambria Math" panose="02040503050406030204" pitchFamily="18" charset="0"/>
                            </a:rPr>
                            <m:t>∆</m:t>
                          </m:r>
                          <m:r>
                            <a:rPr lang="en-US" sz="2000" b="1" i="1">
                              <a:solidFill>
                                <a:srgbClr val="FF0000"/>
                              </a:solidFill>
                              <a:latin typeface="Cambria Math" panose="02040503050406030204" pitchFamily="18" charset="0"/>
                            </a:rPr>
                            <m:t>𝒙</m:t>
                          </m:r>
                        </m:e>
                      </m:d>
                    </m:oMath>
                  </m:oMathPara>
                </a14:m>
                <a:endParaRPr lang="en-US" sz="2000" dirty="0"/>
              </a:p>
            </p:txBody>
          </p:sp>
        </mc:Choice>
        <mc:Fallback xmlns="">
          <p:sp>
            <p:nvSpPr>
              <p:cNvPr id="6" name="TextBox 5">
                <a:extLst>
                  <a:ext uri="{FF2B5EF4-FFF2-40B4-BE49-F238E27FC236}">
                    <a16:creationId xmlns:a16="http://schemas.microsoft.com/office/drawing/2014/main" id="{FEE8DCF3-EB11-8849-ADD0-EFF9953501FD}"/>
                  </a:ext>
                </a:extLst>
              </p:cNvPr>
              <p:cNvSpPr txBox="1">
                <a:spLocks noRot="1" noChangeAspect="1" noMove="1" noResize="1" noEditPoints="1" noAdjustHandles="1" noChangeArrowheads="1" noChangeShapeType="1" noTextEdit="1"/>
              </p:cNvSpPr>
              <p:nvPr/>
            </p:nvSpPr>
            <p:spPr>
              <a:xfrm>
                <a:off x="3077424" y="3093897"/>
                <a:ext cx="5477848" cy="314766"/>
              </a:xfrm>
              <a:prstGeom prst="rect">
                <a:avLst/>
              </a:prstGeom>
              <a:blipFill>
                <a:blip r:embed="rId2"/>
                <a:stretch>
                  <a:fillRect t="-3846" b="-269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9F102CE-3AEC-9C47-A474-10D00E7C985F}"/>
                  </a:ext>
                </a:extLst>
              </p:cNvPr>
              <p:cNvSpPr txBox="1"/>
              <p:nvPr/>
            </p:nvSpPr>
            <p:spPr>
              <a:xfrm>
                <a:off x="1344190" y="5956243"/>
                <a:ext cx="9265578" cy="75623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rPr>
                        <m:t>𝐽</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e>
                      </m:d>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𝐵</m:t>
                          </m:r>
                        </m:e>
                        <m:sup>
                          <m:r>
                            <a:rPr lang="en-US" sz="2400" b="0" i="1" smtClean="0">
                              <a:latin typeface="Cambria Math" panose="02040503050406030204" pitchFamily="18" charset="0"/>
                            </a:rPr>
                            <m:t>−1</m:t>
                          </m:r>
                        </m:sup>
                      </m:sSup>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𝑥</m:t>
                              </m:r>
                            </m:e>
                            <m:sup>
                              <m:r>
                                <a:rPr lang="en-US" sz="2400" b="0" i="1" smtClean="0">
                                  <a:latin typeface="Cambria Math" panose="02040503050406030204" pitchFamily="18" charset="0"/>
                                </a:rPr>
                                <m:t>𝑏</m:t>
                              </m:r>
                            </m:sup>
                          </m:sSup>
                        </m:e>
                      </m:d>
                      <m:r>
                        <a:rPr lang="en-US" sz="2400" b="1" i="1" smtClean="0">
                          <a:latin typeface="Cambria Math" panose="02040503050406030204" pitchFamily="18" charset="0"/>
                        </a:rPr>
                        <m:t>−</m:t>
                      </m:r>
                      <m:nary>
                        <m:naryPr>
                          <m:chr m:val="∑"/>
                          <m:limLoc m:val="subSup"/>
                          <m:ctrlPr>
                            <a:rPr lang="en-US" sz="2400" i="1" smtClean="0">
                              <a:solidFill>
                                <a:srgbClr val="FF0000"/>
                              </a:solidFill>
                              <a:latin typeface="Cambria Math" panose="02040503050406030204" pitchFamily="18" charset="0"/>
                            </a:rPr>
                          </m:ctrlPr>
                        </m:naryPr>
                        <m:sub>
                          <m:r>
                            <m:rPr>
                              <m:brk m:alnAt="25"/>
                            </m:rPr>
                            <a:rPr lang="en-US" sz="2400" b="0" i="1" smtClean="0">
                              <a:solidFill>
                                <a:srgbClr val="FF0000"/>
                              </a:solidFill>
                              <a:latin typeface="Cambria Math" panose="02040503050406030204" pitchFamily="18" charset="0"/>
                            </a:rPr>
                            <m:t>𝑘</m:t>
                          </m:r>
                          <m:r>
                            <a:rPr lang="en-US" sz="2400" b="0" i="1" smtClean="0">
                              <a:solidFill>
                                <a:srgbClr val="FF0000"/>
                              </a:solidFill>
                              <a:latin typeface="Cambria Math" panose="02040503050406030204" pitchFamily="18" charset="0"/>
                            </a:rPr>
                            <m:t>=0</m:t>
                          </m:r>
                        </m:sub>
                        <m:sup>
                          <m:r>
                            <a:rPr lang="en-US" sz="2400" b="0" i="1" smtClean="0">
                              <a:solidFill>
                                <a:srgbClr val="FF0000"/>
                              </a:solidFill>
                              <a:latin typeface="Cambria Math" panose="02040503050406030204" pitchFamily="18" charset="0"/>
                            </a:rPr>
                            <m:t>𝐾</m:t>
                          </m:r>
                        </m:sup>
                        <m:e>
                          <m:sSubSup>
                            <m:sSubSupPr>
                              <m:ctrlPr>
                                <a:rPr lang="en-US" sz="2400" i="1">
                                  <a:solidFill>
                                    <a:srgbClr val="FF0000"/>
                                  </a:solidFill>
                                  <a:latin typeface="Cambria Math" panose="02040503050406030204" pitchFamily="18" charset="0"/>
                                </a:rPr>
                              </m:ctrlPr>
                            </m:sSubSupPr>
                            <m:e>
                              <m:r>
                                <a:rPr lang="en-US" sz="2400" i="1">
                                  <a:solidFill>
                                    <a:srgbClr val="FF0000"/>
                                  </a:solidFill>
                                  <a:latin typeface="Cambria Math" panose="02040503050406030204" pitchFamily="18" charset="0"/>
                                </a:rPr>
                                <m:t>𝑀</m:t>
                              </m:r>
                            </m:e>
                            <m:sub>
                              <m:r>
                                <a:rPr lang="en-US" sz="2400" i="1">
                                  <a:solidFill>
                                    <a:srgbClr val="FF0000"/>
                                  </a:solidFill>
                                  <a:latin typeface="Cambria Math" panose="02040503050406030204" pitchFamily="18" charset="0"/>
                                </a:rPr>
                                <m:t>1</m:t>
                              </m:r>
                            </m:sub>
                            <m:sup>
                              <m:r>
                                <a:rPr lang="en-US" sz="2400" i="1">
                                  <a:solidFill>
                                    <a:srgbClr val="FF0000"/>
                                  </a:solidFill>
                                  <a:latin typeface="Cambria Math" panose="02040503050406030204" pitchFamily="18" charset="0"/>
                                </a:rPr>
                                <m:t>𝑇</m:t>
                              </m:r>
                            </m:sup>
                          </m:sSubSup>
                          <m:sSubSup>
                            <m:sSubSupPr>
                              <m:ctrlPr>
                                <a:rPr lang="en-US" sz="2400" i="1">
                                  <a:solidFill>
                                    <a:srgbClr val="FF0000"/>
                                  </a:solidFill>
                                  <a:latin typeface="Cambria Math" panose="02040503050406030204" pitchFamily="18" charset="0"/>
                                </a:rPr>
                              </m:ctrlPr>
                            </m:sSubSupPr>
                            <m:e>
                              <m:r>
                                <a:rPr lang="en-US" sz="2400" i="1">
                                  <a:solidFill>
                                    <a:srgbClr val="FF0000"/>
                                  </a:solidFill>
                                  <a:latin typeface="Cambria Math" panose="02040503050406030204" pitchFamily="18" charset="0"/>
                                </a:rPr>
                                <m:t>𝑀</m:t>
                              </m:r>
                            </m:e>
                            <m:sub>
                              <m:r>
                                <a:rPr lang="en-US" sz="2400" b="0" i="1" smtClean="0">
                                  <a:solidFill>
                                    <a:srgbClr val="FF0000"/>
                                  </a:solidFill>
                                  <a:latin typeface="Cambria Math" panose="02040503050406030204" pitchFamily="18" charset="0"/>
                                </a:rPr>
                                <m:t>2</m:t>
                              </m:r>
                            </m:sub>
                            <m:sup>
                              <m:r>
                                <a:rPr lang="en-US" sz="2400" i="1">
                                  <a:solidFill>
                                    <a:srgbClr val="FF0000"/>
                                  </a:solidFill>
                                  <a:latin typeface="Cambria Math" panose="02040503050406030204" pitchFamily="18" charset="0"/>
                                </a:rPr>
                                <m:t>𝑇</m:t>
                              </m:r>
                            </m:sup>
                          </m:sSubSup>
                          <m:r>
                            <a:rPr lang="en-US" sz="2400" b="0" i="1" smtClean="0">
                              <a:solidFill>
                                <a:srgbClr val="FF0000"/>
                              </a:solidFill>
                              <a:latin typeface="Cambria Math" panose="02040503050406030204" pitchFamily="18" charset="0"/>
                            </a:rPr>
                            <m:t>…</m:t>
                          </m:r>
                          <m:sSubSup>
                            <m:sSubSupPr>
                              <m:ctrlPr>
                                <a:rPr lang="en-US" sz="2400" i="1">
                                  <a:solidFill>
                                    <a:srgbClr val="FF0000"/>
                                  </a:solidFill>
                                  <a:latin typeface="Cambria Math" panose="02040503050406030204" pitchFamily="18" charset="0"/>
                                </a:rPr>
                              </m:ctrlPr>
                            </m:sSubSupPr>
                            <m:e>
                              <m:r>
                                <a:rPr lang="en-US" sz="2400" i="1">
                                  <a:solidFill>
                                    <a:srgbClr val="FF0000"/>
                                  </a:solidFill>
                                  <a:latin typeface="Cambria Math" panose="02040503050406030204" pitchFamily="18" charset="0"/>
                                </a:rPr>
                                <m:t>𝑀</m:t>
                              </m:r>
                            </m:e>
                            <m:sub>
                              <m:r>
                                <a:rPr lang="en-US" sz="2400" b="0" i="1" smtClean="0">
                                  <a:solidFill>
                                    <a:srgbClr val="FF0000"/>
                                  </a:solidFill>
                                  <a:latin typeface="Cambria Math" panose="02040503050406030204" pitchFamily="18" charset="0"/>
                                </a:rPr>
                                <m:t>𝑘</m:t>
                              </m:r>
                            </m:sub>
                            <m:sup>
                              <m:r>
                                <a:rPr lang="en-US" sz="2400" i="1">
                                  <a:solidFill>
                                    <a:srgbClr val="FF0000"/>
                                  </a:solidFill>
                                  <a:latin typeface="Cambria Math" panose="02040503050406030204" pitchFamily="18" charset="0"/>
                                </a:rPr>
                                <m:t>𝑇</m:t>
                              </m:r>
                            </m:sup>
                          </m:sSubSup>
                          <m:sSubSup>
                            <m:sSubSupPr>
                              <m:ctrlPr>
                                <a:rPr lang="en-US" sz="2400" i="1" smtClean="0">
                                  <a:solidFill>
                                    <a:srgbClr val="FF0000"/>
                                  </a:solidFill>
                                  <a:latin typeface="Cambria Math" panose="02040503050406030204" pitchFamily="18" charset="0"/>
                                </a:rPr>
                              </m:ctrlPr>
                            </m:sSubSupPr>
                            <m:e>
                              <m:r>
                                <a:rPr lang="en-US" sz="2400" b="0" i="1" smtClean="0">
                                  <a:solidFill>
                                    <a:srgbClr val="FF0000"/>
                                  </a:solidFill>
                                  <a:latin typeface="Cambria Math" panose="02040503050406030204" pitchFamily="18" charset="0"/>
                                </a:rPr>
                                <m:t>𝐻</m:t>
                              </m:r>
                            </m:e>
                            <m:sub>
                              <m:r>
                                <a:rPr lang="en-US" sz="2400" b="0" i="1" smtClean="0">
                                  <a:solidFill>
                                    <a:srgbClr val="FF0000"/>
                                  </a:solidFill>
                                  <a:latin typeface="Cambria Math" panose="02040503050406030204" pitchFamily="18" charset="0"/>
                                </a:rPr>
                                <m:t>𝑘</m:t>
                              </m:r>
                            </m:sub>
                            <m:sup>
                              <m:r>
                                <a:rPr lang="en-US" sz="2400" b="0" i="1" smtClean="0">
                                  <a:solidFill>
                                    <a:srgbClr val="FF0000"/>
                                  </a:solidFill>
                                  <a:latin typeface="Cambria Math" panose="02040503050406030204" pitchFamily="18" charset="0"/>
                                </a:rPr>
                                <m:t>𝑇</m:t>
                              </m:r>
                            </m:sup>
                          </m:sSubSup>
                          <m:sSubSup>
                            <m:sSubSupPr>
                              <m:ctrlPr>
                                <a:rPr lang="en-US" sz="2400" i="1" smtClean="0">
                                  <a:solidFill>
                                    <a:srgbClr val="FF0000"/>
                                  </a:solidFill>
                                  <a:latin typeface="Cambria Math" panose="02040503050406030204" pitchFamily="18" charset="0"/>
                                </a:rPr>
                              </m:ctrlPr>
                            </m:sSubSupPr>
                            <m:e>
                              <m:r>
                                <a:rPr lang="en-US" sz="2400" b="0" i="1" smtClean="0">
                                  <a:solidFill>
                                    <a:srgbClr val="FF0000"/>
                                  </a:solidFill>
                                  <a:latin typeface="Cambria Math" panose="02040503050406030204" pitchFamily="18" charset="0"/>
                                </a:rPr>
                                <m:t>𝑅</m:t>
                              </m:r>
                            </m:e>
                            <m:sub>
                              <m:r>
                                <a:rPr lang="en-US" sz="2400" b="0" i="1" smtClean="0">
                                  <a:solidFill>
                                    <a:srgbClr val="FF0000"/>
                                  </a:solidFill>
                                  <a:latin typeface="Cambria Math" panose="02040503050406030204" pitchFamily="18" charset="0"/>
                                </a:rPr>
                                <m:t>𝑘</m:t>
                              </m:r>
                            </m:sub>
                            <m:sup>
                              <m:r>
                                <a:rPr lang="en-US" sz="2400" b="0" i="1" smtClean="0">
                                  <a:solidFill>
                                    <a:srgbClr val="FF0000"/>
                                  </a:solidFill>
                                  <a:latin typeface="Cambria Math" panose="02040503050406030204" pitchFamily="18" charset="0"/>
                                </a:rPr>
                                <m:t>−1</m:t>
                              </m:r>
                            </m:sup>
                          </m:sSubSup>
                          <m:d>
                            <m:dPr>
                              <m:ctrlPr>
                                <a:rPr lang="en-US" sz="2400" i="1" smtClean="0">
                                  <a:solidFill>
                                    <a:srgbClr val="FF0000"/>
                                  </a:solidFill>
                                  <a:latin typeface="Cambria Math" panose="02040503050406030204" pitchFamily="18" charset="0"/>
                                </a:rPr>
                              </m:ctrlPr>
                            </m:dPr>
                            <m:e>
                              <m:sSub>
                                <m:sSubPr>
                                  <m:ctrlPr>
                                    <a:rPr lang="en-US" sz="240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𝑦</m:t>
                                  </m:r>
                                </m:e>
                                <m:sub>
                                  <m:r>
                                    <a:rPr lang="en-US" sz="2400" b="0" i="1" smtClean="0">
                                      <a:solidFill>
                                        <a:srgbClr val="FF0000"/>
                                      </a:solidFill>
                                      <a:latin typeface="Cambria Math" panose="02040503050406030204" pitchFamily="18" charset="0"/>
                                    </a:rPr>
                                    <m:t>𝑘</m:t>
                                  </m:r>
                                </m:sub>
                              </m:sSub>
                              <m:r>
                                <a:rPr lang="en-US" sz="2400" b="0" i="1" smtClean="0">
                                  <a:solidFill>
                                    <a:srgbClr val="FF0000"/>
                                  </a:solidFill>
                                  <a:latin typeface="Cambria Math" panose="02040503050406030204" pitchFamily="18" charset="0"/>
                                </a:rPr>
                                <m:t>−</m:t>
                              </m:r>
                              <m:sSub>
                                <m:sSubPr>
                                  <m:ctrlPr>
                                    <a:rPr lang="en-US" sz="2400" b="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𝑀</m:t>
                                  </m:r>
                                </m:e>
                                <m:sub>
                                  <m:r>
                                    <a:rPr lang="en-US" sz="2400" b="0" i="1" smtClean="0">
                                      <a:solidFill>
                                        <a:srgbClr val="FF0000"/>
                                      </a:solidFill>
                                      <a:latin typeface="Cambria Math" panose="02040503050406030204" pitchFamily="18" charset="0"/>
                                    </a:rPr>
                                    <m:t>𝑘</m:t>
                                  </m:r>
                                </m:sub>
                              </m:sSub>
                              <m:r>
                                <a:rPr lang="en-US" sz="2400" b="0" i="1" smtClean="0">
                                  <a:solidFill>
                                    <a:srgbClr val="FF0000"/>
                                  </a:solidFill>
                                  <a:latin typeface="Cambria Math" panose="02040503050406030204" pitchFamily="18" charset="0"/>
                                </a:rPr>
                                <m:t>…</m:t>
                              </m:r>
                              <m:sSub>
                                <m:sSubPr>
                                  <m:ctrlPr>
                                    <a:rPr lang="en-US" sz="2400" i="1">
                                      <a:solidFill>
                                        <a:srgbClr val="FF0000"/>
                                      </a:solidFill>
                                      <a:latin typeface="Cambria Math" panose="02040503050406030204" pitchFamily="18" charset="0"/>
                                    </a:rPr>
                                  </m:ctrlPr>
                                </m:sSubPr>
                                <m:e>
                                  <m:r>
                                    <a:rPr lang="en-US" sz="2400" i="1">
                                      <a:solidFill>
                                        <a:srgbClr val="FF0000"/>
                                      </a:solidFill>
                                      <a:latin typeface="Cambria Math" panose="02040503050406030204" pitchFamily="18" charset="0"/>
                                    </a:rPr>
                                    <m:t>𝑀</m:t>
                                  </m:r>
                                </m:e>
                                <m:sub>
                                  <m:r>
                                    <a:rPr lang="en-US" sz="2400" b="0" i="1" smtClean="0">
                                      <a:solidFill>
                                        <a:srgbClr val="FF0000"/>
                                      </a:solidFill>
                                      <a:latin typeface="Cambria Math" panose="02040503050406030204" pitchFamily="18" charset="0"/>
                                    </a:rPr>
                                    <m:t>2</m:t>
                                  </m:r>
                                </m:sub>
                              </m:sSub>
                              <m:sSub>
                                <m:sSubPr>
                                  <m:ctrlPr>
                                    <a:rPr lang="en-US" sz="2400" i="1">
                                      <a:solidFill>
                                        <a:srgbClr val="FF0000"/>
                                      </a:solidFill>
                                      <a:latin typeface="Cambria Math" panose="02040503050406030204" pitchFamily="18" charset="0"/>
                                    </a:rPr>
                                  </m:ctrlPr>
                                </m:sSubPr>
                                <m:e>
                                  <m:r>
                                    <a:rPr lang="en-US" sz="2400" i="1">
                                      <a:solidFill>
                                        <a:srgbClr val="FF0000"/>
                                      </a:solidFill>
                                      <a:latin typeface="Cambria Math" panose="02040503050406030204" pitchFamily="18" charset="0"/>
                                    </a:rPr>
                                    <m:t>𝑀</m:t>
                                  </m:r>
                                </m:e>
                                <m:sub>
                                  <m:r>
                                    <a:rPr lang="en-US" sz="2400" b="0" i="1" smtClean="0">
                                      <a:solidFill>
                                        <a:srgbClr val="FF0000"/>
                                      </a:solidFill>
                                      <a:latin typeface="Cambria Math" panose="02040503050406030204" pitchFamily="18" charset="0"/>
                                    </a:rPr>
                                    <m:t>1</m:t>
                                  </m:r>
                                </m:sub>
                              </m:sSub>
                              <m:r>
                                <a:rPr lang="en-US" sz="2400" b="0" i="1" smtClean="0">
                                  <a:solidFill>
                                    <a:srgbClr val="FF0000"/>
                                  </a:solidFill>
                                  <a:latin typeface="Cambria Math" panose="02040503050406030204" pitchFamily="18" charset="0"/>
                                </a:rPr>
                                <m:t>𝑥</m:t>
                              </m:r>
                            </m:e>
                          </m:d>
                        </m:e>
                      </m:nary>
                    </m:oMath>
                  </m:oMathPara>
                </a14:m>
                <a:endParaRPr lang="en-US" sz="2400" dirty="0"/>
              </a:p>
            </p:txBody>
          </p:sp>
        </mc:Choice>
        <mc:Fallback xmlns="">
          <p:sp>
            <p:nvSpPr>
              <p:cNvPr id="7" name="TextBox 6">
                <a:extLst>
                  <a:ext uri="{FF2B5EF4-FFF2-40B4-BE49-F238E27FC236}">
                    <a16:creationId xmlns:a16="http://schemas.microsoft.com/office/drawing/2014/main" id="{B9F102CE-3AEC-9C47-A474-10D00E7C985F}"/>
                  </a:ext>
                </a:extLst>
              </p:cNvPr>
              <p:cNvSpPr txBox="1">
                <a:spLocks noRot="1" noChangeAspect="1" noMove="1" noResize="1" noEditPoints="1" noAdjustHandles="1" noChangeArrowheads="1" noChangeShapeType="1" noTextEdit="1"/>
              </p:cNvSpPr>
              <p:nvPr/>
            </p:nvSpPr>
            <p:spPr>
              <a:xfrm>
                <a:off x="1344190" y="5956243"/>
                <a:ext cx="9265578" cy="756233"/>
              </a:xfrm>
              <a:prstGeom prst="rect">
                <a:avLst/>
              </a:prstGeom>
              <a:blipFill>
                <a:blip r:embed="rId3"/>
                <a:stretch>
                  <a:fillRect t="-173770" b="-257377"/>
                </a:stretch>
              </a:blipFill>
            </p:spPr>
            <p:txBody>
              <a:bodyPr/>
              <a:lstStyle/>
              <a:p>
                <a:r>
                  <a:rPr lang="en-US">
                    <a:noFill/>
                  </a:rPr>
                  <a:t> </a:t>
                </a:r>
              </a:p>
            </p:txBody>
          </p:sp>
        </mc:Fallback>
      </mc:AlternateContent>
      <p:sp>
        <p:nvSpPr>
          <p:cNvPr id="8" name="Rectangle 7">
            <a:extLst>
              <a:ext uri="{FF2B5EF4-FFF2-40B4-BE49-F238E27FC236}">
                <a16:creationId xmlns:a16="http://schemas.microsoft.com/office/drawing/2014/main" id="{8550AC14-0CC2-1243-A285-417B8AE8D072}"/>
              </a:ext>
            </a:extLst>
          </p:cNvPr>
          <p:cNvSpPr/>
          <p:nvPr/>
        </p:nvSpPr>
        <p:spPr>
          <a:xfrm>
            <a:off x="505494" y="2425034"/>
            <a:ext cx="808246" cy="32229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Step 1</a:t>
            </a:r>
          </a:p>
        </p:txBody>
      </p:sp>
      <p:sp>
        <p:nvSpPr>
          <p:cNvPr id="9" name="Rectangle 8">
            <a:extLst>
              <a:ext uri="{FF2B5EF4-FFF2-40B4-BE49-F238E27FC236}">
                <a16:creationId xmlns:a16="http://schemas.microsoft.com/office/drawing/2014/main" id="{6E4DAB63-1F4A-1E4C-8BC1-DB54E84C88E9}"/>
              </a:ext>
            </a:extLst>
          </p:cNvPr>
          <p:cNvSpPr/>
          <p:nvPr/>
        </p:nvSpPr>
        <p:spPr>
          <a:xfrm>
            <a:off x="5412225" y="2425034"/>
            <a:ext cx="808246" cy="32229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Step 3</a:t>
            </a:r>
          </a:p>
        </p:txBody>
      </p:sp>
      <p:sp>
        <p:nvSpPr>
          <p:cNvPr id="10" name="TextBox 9">
            <a:extLst>
              <a:ext uri="{FF2B5EF4-FFF2-40B4-BE49-F238E27FC236}">
                <a16:creationId xmlns:a16="http://schemas.microsoft.com/office/drawing/2014/main" id="{565AC74F-F3DE-3C41-B645-557923C5AF13}"/>
              </a:ext>
            </a:extLst>
          </p:cNvPr>
          <p:cNvSpPr txBox="1"/>
          <p:nvPr/>
        </p:nvSpPr>
        <p:spPr>
          <a:xfrm>
            <a:off x="3357415" y="2740178"/>
            <a:ext cx="5239127" cy="369332"/>
          </a:xfrm>
          <a:prstGeom prst="rect">
            <a:avLst/>
          </a:prstGeom>
          <a:noFill/>
        </p:spPr>
        <p:txBody>
          <a:bodyPr wrap="none" rtlCol="0">
            <a:spAutoFit/>
          </a:bodyPr>
          <a:lstStyle/>
          <a:p>
            <a:r>
              <a:rPr lang="en-US" dirty="0"/>
              <a:t>Compute the gradient of the (linearized) cost function</a:t>
            </a:r>
          </a:p>
        </p:txBody>
      </p:sp>
      <p:sp>
        <p:nvSpPr>
          <p:cNvPr id="11" name="TextBox 10">
            <a:extLst>
              <a:ext uri="{FF2B5EF4-FFF2-40B4-BE49-F238E27FC236}">
                <a16:creationId xmlns:a16="http://schemas.microsoft.com/office/drawing/2014/main" id="{0679D20F-CC3E-C840-B545-EBDBEACB6758}"/>
              </a:ext>
            </a:extLst>
          </p:cNvPr>
          <p:cNvSpPr txBox="1"/>
          <p:nvPr/>
        </p:nvSpPr>
        <p:spPr>
          <a:xfrm>
            <a:off x="0" y="2853863"/>
            <a:ext cx="1857175" cy="369332"/>
          </a:xfrm>
          <a:prstGeom prst="rect">
            <a:avLst/>
          </a:prstGeom>
          <a:noFill/>
        </p:spPr>
        <p:txBody>
          <a:bodyPr wrap="none" rtlCol="0">
            <a:spAutoFit/>
          </a:bodyPr>
          <a:lstStyle/>
          <a:p>
            <a:r>
              <a:rPr lang="en-US" dirty="0"/>
              <a:t>Make initial guess</a:t>
            </a:r>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3FAC1393-E5D7-594F-B6AA-B97561D2A298}"/>
                  </a:ext>
                </a:extLst>
              </p:cNvPr>
              <p:cNvSpPr/>
              <p:nvPr/>
            </p:nvSpPr>
            <p:spPr>
              <a:xfrm>
                <a:off x="449395" y="3223195"/>
                <a:ext cx="920445" cy="3742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𝑥</m:t>
                      </m:r>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𝑏</m:t>
                          </m:r>
                        </m:sup>
                      </m:sSup>
                    </m:oMath>
                  </m:oMathPara>
                </a14:m>
                <a:endParaRPr lang="en-US" dirty="0"/>
              </a:p>
            </p:txBody>
          </p:sp>
        </mc:Choice>
        <mc:Fallback xmlns="">
          <p:sp>
            <p:nvSpPr>
              <p:cNvPr id="12" name="Rectangle 11">
                <a:extLst>
                  <a:ext uri="{FF2B5EF4-FFF2-40B4-BE49-F238E27FC236}">
                    <a16:creationId xmlns:a16="http://schemas.microsoft.com/office/drawing/2014/main" id="{3FAC1393-E5D7-594F-B6AA-B97561D2A298}"/>
                  </a:ext>
                </a:extLst>
              </p:cNvPr>
              <p:cNvSpPr>
                <a:spLocks noRot="1" noChangeAspect="1" noMove="1" noResize="1" noEditPoints="1" noAdjustHandles="1" noChangeArrowheads="1" noChangeShapeType="1" noTextEdit="1"/>
              </p:cNvSpPr>
              <p:nvPr/>
            </p:nvSpPr>
            <p:spPr>
              <a:xfrm>
                <a:off x="449395" y="3223195"/>
                <a:ext cx="920445" cy="374270"/>
              </a:xfrm>
              <a:prstGeom prst="rect">
                <a:avLst/>
              </a:prstGeom>
              <a:blipFill>
                <a:blip r:embed="rId4"/>
                <a:stretch>
                  <a:fillRect/>
                </a:stretch>
              </a:blipFill>
            </p:spPr>
            <p:txBody>
              <a:bodyPr/>
              <a:lstStyle/>
              <a:p>
                <a:r>
                  <a:rPr lang="en-US">
                    <a:noFill/>
                  </a:rPr>
                  <a:t> </a:t>
                </a:r>
              </a:p>
            </p:txBody>
          </p:sp>
        </mc:Fallback>
      </mc:AlternateContent>
      <p:sp>
        <p:nvSpPr>
          <p:cNvPr id="13" name="Rectangle 12">
            <a:extLst>
              <a:ext uri="{FF2B5EF4-FFF2-40B4-BE49-F238E27FC236}">
                <a16:creationId xmlns:a16="http://schemas.microsoft.com/office/drawing/2014/main" id="{525E4D6A-AC45-6F43-85E2-6D950918BFBB}"/>
              </a:ext>
            </a:extLst>
          </p:cNvPr>
          <p:cNvSpPr/>
          <p:nvPr/>
        </p:nvSpPr>
        <p:spPr>
          <a:xfrm>
            <a:off x="8252682" y="3233971"/>
            <a:ext cx="808246" cy="32229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Step 4</a:t>
            </a:r>
          </a:p>
        </p:txBody>
      </p:sp>
      <p:sp>
        <p:nvSpPr>
          <p:cNvPr id="14" name="TextBox 13">
            <a:extLst>
              <a:ext uri="{FF2B5EF4-FFF2-40B4-BE49-F238E27FC236}">
                <a16:creationId xmlns:a16="http://schemas.microsoft.com/office/drawing/2014/main" id="{80C9F49F-0197-7448-A437-EA5499250EE3}"/>
              </a:ext>
            </a:extLst>
          </p:cNvPr>
          <p:cNvSpPr txBox="1"/>
          <p:nvPr/>
        </p:nvSpPr>
        <p:spPr>
          <a:xfrm>
            <a:off x="7462343" y="3677522"/>
            <a:ext cx="2388924" cy="646331"/>
          </a:xfrm>
          <a:prstGeom prst="rect">
            <a:avLst/>
          </a:prstGeom>
          <a:noFill/>
        </p:spPr>
        <p:txBody>
          <a:bodyPr wrap="none" rtlCol="0">
            <a:spAutoFit/>
          </a:bodyPr>
          <a:lstStyle/>
          <a:p>
            <a:pPr algn="ctr"/>
            <a:r>
              <a:rPr lang="en-US" dirty="0"/>
              <a:t>Take a step in direction </a:t>
            </a:r>
          </a:p>
          <a:p>
            <a:pPr algn="ctr"/>
            <a:r>
              <a:rPr lang="en-US" dirty="0"/>
              <a:t>of the gradient</a:t>
            </a:r>
          </a:p>
        </p:txBody>
      </p:sp>
      <p:sp>
        <p:nvSpPr>
          <p:cNvPr id="15" name="Rectangle 14">
            <a:extLst>
              <a:ext uri="{FF2B5EF4-FFF2-40B4-BE49-F238E27FC236}">
                <a16:creationId xmlns:a16="http://schemas.microsoft.com/office/drawing/2014/main" id="{9AA8A74C-ADFF-394F-ACE7-7A6A1B570137}"/>
              </a:ext>
            </a:extLst>
          </p:cNvPr>
          <p:cNvSpPr/>
          <p:nvPr/>
        </p:nvSpPr>
        <p:spPr>
          <a:xfrm>
            <a:off x="10453533" y="2425034"/>
            <a:ext cx="808246" cy="32229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Step 5</a:t>
            </a:r>
          </a:p>
        </p:txBody>
      </p:sp>
      <p:sp>
        <p:nvSpPr>
          <p:cNvPr id="16" name="TextBox 15">
            <a:extLst>
              <a:ext uri="{FF2B5EF4-FFF2-40B4-BE49-F238E27FC236}">
                <a16:creationId xmlns:a16="http://schemas.microsoft.com/office/drawing/2014/main" id="{31F284D2-AD90-4948-8A03-30EDD6D25A1D}"/>
              </a:ext>
            </a:extLst>
          </p:cNvPr>
          <p:cNvSpPr txBox="1"/>
          <p:nvPr/>
        </p:nvSpPr>
        <p:spPr>
          <a:xfrm>
            <a:off x="9438012" y="2806827"/>
            <a:ext cx="2839288" cy="1477328"/>
          </a:xfrm>
          <a:prstGeom prst="rect">
            <a:avLst/>
          </a:prstGeom>
          <a:noFill/>
        </p:spPr>
        <p:txBody>
          <a:bodyPr wrap="square" rtlCol="0">
            <a:spAutoFit/>
          </a:bodyPr>
          <a:lstStyle/>
          <a:p>
            <a:pPr algn="ctr"/>
            <a:r>
              <a:rPr lang="en-US" dirty="0"/>
              <a:t>Repeat inner and outer loops until convergence</a:t>
            </a:r>
          </a:p>
          <a:p>
            <a:pPr algn="ctr"/>
            <a:r>
              <a:rPr lang="en-US" dirty="0"/>
              <a:t>(or, more realistically,</a:t>
            </a:r>
          </a:p>
          <a:p>
            <a:pPr algn="ctr"/>
            <a:r>
              <a:rPr lang="en-US" dirty="0"/>
              <a:t>until max iterations reached)</a:t>
            </a:r>
          </a:p>
        </p:txBody>
      </p:sp>
      <p:sp>
        <p:nvSpPr>
          <p:cNvPr id="17" name="TextBox 16">
            <a:extLst>
              <a:ext uri="{FF2B5EF4-FFF2-40B4-BE49-F238E27FC236}">
                <a16:creationId xmlns:a16="http://schemas.microsoft.com/office/drawing/2014/main" id="{F6A895E8-4EF2-474D-994A-CF8DEC045AB8}"/>
              </a:ext>
            </a:extLst>
          </p:cNvPr>
          <p:cNvSpPr txBox="1"/>
          <p:nvPr/>
        </p:nvSpPr>
        <p:spPr>
          <a:xfrm>
            <a:off x="4217633" y="5580366"/>
            <a:ext cx="3756734" cy="369332"/>
          </a:xfrm>
          <a:prstGeom prst="rect">
            <a:avLst/>
          </a:prstGeom>
          <a:noFill/>
        </p:spPr>
        <p:txBody>
          <a:bodyPr wrap="none" rtlCol="0">
            <a:spAutoFit/>
          </a:bodyPr>
          <a:lstStyle/>
          <a:p>
            <a:r>
              <a:rPr lang="en-US" dirty="0"/>
              <a:t>Same as 3D-Var, but with this gradient</a:t>
            </a:r>
          </a:p>
        </p:txBody>
      </p:sp>
      <p:sp>
        <p:nvSpPr>
          <p:cNvPr id="20" name="Rectangle 19">
            <a:extLst>
              <a:ext uri="{FF2B5EF4-FFF2-40B4-BE49-F238E27FC236}">
                <a16:creationId xmlns:a16="http://schemas.microsoft.com/office/drawing/2014/main" id="{CDD15168-6DF8-1E44-8B93-8DAC627530BE}"/>
              </a:ext>
            </a:extLst>
          </p:cNvPr>
          <p:cNvSpPr/>
          <p:nvPr/>
        </p:nvSpPr>
        <p:spPr>
          <a:xfrm>
            <a:off x="1841682" y="3299160"/>
            <a:ext cx="808246" cy="32229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Step 2</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0A2E0D37-1461-5248-B09D-1D418D255E48}"/>
                  </a:ext>
                </a:extLst>
              </p:cNvPr>
              <p:cNvSpPr txBox="1"/>
              <p:nvPr/>
            </p:nvSpPr>
            <p:spPr>
              <a:xfrm>
                <a:off x="838200" y="3665350"/>
                <a:ext cx="3244702" cy="923330"/>
              </a:xfrm>
              <a:prstGeom prst="rect">
                <a:avLst/>
              </a:prstGeom>
              <a:noFill/>
            </p:spPr>
            <p:txBody>
              <a:bodyPr wrap="square" rtlCol="0">
                <a:spAutoFit/>
              </a:bodyPr>
              <a:lstStyle/>
              <a:p>
                <a:r>
                  <a:rPr lang="en-US" dirty="0"/>
                  <a:t>Complete nonlinear forward operator </a:t>
                </a:r>
                <a14:m>
                  <m:oMath xmlns:m="http://schemas.openxmlformats.org/officeDocument/2006/math">
                    <m:r>
                      <a:rPr lang="en-US" b="0" i="1" smtClean="0">
                        <a:latin typeface="Cambria Math" panose="02040503050406030204" pitchFamily="18" charset="0"/>
                      </a:rPr>
                      <m:t>h</m:t>
                    </m:r>
                    <m:r>
                      <a:rPr lang="en-US" b="0" i="0" smtClean="0">
                        <a:latin typeface="Cambria Math" panose="02040503050406030204" pitchFamily="18" charset="0"/>
                      </a:rPr>
                      <m:t>.</m:t>
                    </m:r>
                  </m:oMath>
                </a14:m>
                <a:r>
                  <a:rPr lang="en-US" dirty="0"/>
                  <a:t> Compute Jacobian </a:t>
                </a:r>
                <a14:m>
                  <m:oMath xmlns:m="http://schemas.openxmlformats.org/officeDocument/2006/math">
                    <m:r>
                      <a:rPr lang="en-US" b="0" i="1" smtClean="0">
                        <a:latin typeface="Cambria Math" panose="02040503050406030204" pitchFamily="18" charset="0"/>
                      </a:rPr>
                      <m:t>𝐻</m:t>
                    </m:r>
                    <m:r>
                      <a:rPr lang="en-US" b="0" i="0" smtClean="0">
                        <a:latin typeface="Cambria Math" panose="02040503050406030204" pitchFamily="18" charset="0"/>
                      </a:rPr>
                      <m:t>. </m:t>
                    </m:r>
                  </m:oMath>
                </a14:m>
                <a:r>
                  <a:rPr lang="en-US" dirty="0"/>
                  <a:t>Compute </a:t>
                </a:r>
                <a14:m>
                  <m:oMath xmlns:m="http://schemas.openxmlformats.org/officeDocument/2006/math">
                    <m:r>
                      <a:rPr lang="en-US" b="0" i="1" smtClean="0">
                        <a:latin typeface="Cambria Math" panose="02040503050406030204" pitchFamily="18" charset="0"/>
                      </a:rPr>
                      <m:t>𝑜</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h</m:t>
                    </m:r>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𝑏</m:t>
                        </m:r>
                      </m:sup>
                    </m:sSup>
                    <m:r>
                      <a:rPr lang="en-US" b="0" i="1" smtClean="0">
                        <a:latin typeface="Cambria Math" panose="02040503050406030204" pitchFamily="18" charset="0"/>
                      </a:rPr>
                      <m:t>)</m:t>
                    </m:r>
                  </m:oMath>
                </a14:m>
                <a:endParaRPr lang="en-US" dirty="0"/>
              </a:p>
            </p:txBody>
          </p:sp>
        </mc:Choice>
        <mc:Fallback xmlns="">
          <p:sp>
            <p:nvSpPr>
              <p:cNvPr id="21" name="TextBox 20">
                <a:extLst>
                  <a:ext uri="{FF2B5EF4-FFF2-40B4-BE49-F238E27FC236}">
                    <a16:creationId xmlns:a16="http://schemas.microsoft.com/office/drawing/2014/main" id="{0A2E0D37-1461-5248-B09D-1D418D255E48}"/>
                  </a:ext>
                </a:extLst>
              </p:cNvPr>
              <p:cNvSpPr txBox="1">
                <a:spLocks noRot="1" noChangeAspect="1" noMove="1" noResize="1" noEditPoints="1" noAdjustHandles="1" noChangeArrowheads="1" noChangeShapeType="1" noTextEdit="1"/>
              </p:cNvSpPr>
              <p:nvPr/>
            </p:nvSpPr>
            <p:spPr>
              <a:xfrm>
                <a:off x="838200" y="3665350"/>
                <a:ext cx="3244702" cy="923330"/>
              </a:xfrm>
              <a:prstGeom prst="rect">
                <a:avLst/>
              </a:prstGeom>
              <a:blipFill>
                <a:blip r:embed="rId5"/>
                <a:stretch>
                  <a:fillRect l="-1953" t="-2703" b="-10811"/>
                </a:stretch>
              </a:blipFill>
            </p:spPr>
            <p:txBody>
              <a:bodyPr/>
              <a:lstStyle/>
              <a:p>
                <a:r>
                  <a:rPr lang="en-US">
                    <a:noFill/>
                  </a:rPr>
                  <a:t> </a:t>
                </a:r>
              </a:p>
            </p:txBody>
          </p:sp>
        </mc:Fallback>
      </mc:AlternateContent>
      <p:sp>
        <p:nvSpPr>
          <p:cNvPr id="22" name="Left-Right Arrow 21">
            <a:extLst>
              <a:ext uri="{FF2B5EF4-FFF2-40B4-BE49-F238E27FC236}">
                <a16:creationId xmlns:a16="http://schemas.microsoft.com/office/drawing/2014/main" id="{2CE109EF-F5A4-A645-9BDB-1656D636516F}"/>
              </a:ext>
            </a:extLst>
          </p:cNvPr>
          <p:cNvSpPr/>
          <p:nvPr/>
        </p:nvSpPr>
        <p:spPr>
          <a:xfrm>
            <a:off x="265814" y="4577059"/>
            <a:ext cx="3479430" cy="484632"/>
          </a:xfrm>
          <a:prstGeom prst="lef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Outer loop (</a:t>
            </a:r>
            <a:r>
              <a:rPr lang="en-US" b="1" dirty="0"/>
              <a:t>nonlinearities</a:t>
            </a:r>
            <a:r>
              <a:rPr lang="en-US" dirty="0"/>
              <a:t>)</a:t>
            </a:r>
          </a:p>
        </p:txBody>
      </p:sp>
      <p:sp>
        <p:nvSpPr>
          <p:cNvPr id="23" name="Left-Right Arrow 22">
            <a:extLst>
              <a:ext uri="{FF2B5EF4-FFF2-40B4-BE49-F238E27FC236}">
                <a16:creationId xmlns:a16="http://schemas.microsoft.com/office/drawing/2014/main" id="{BD3E6EF4-6296-3E47-AD59-15245972EA3C}"/>
              </a:ext>
            </a:extLst>
          </p:cNvPr>
          <p:cNvSpPr/>
          <p:nvPr/>
        </p:nvSpPr>
        <p:spPr>
          <a:xfrm>
            <a:off x="3867846" y="4569764"/>
            <a:ext cx="6040045" cy="484632"/>
          </a:xfrm>
          <a:prstGeom prst="lef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Inner loop (</a:t>
            </a:r>
            <a:r>
              <a:rPr lang="en-US" b="1" dirty="0"/>
              <a:t>linear optimization</a:t>
            </a:r>
            <a:r>
              <a:rPr lang="en-US" dirty="0"/>
              <a:t>)</a:t>
            </a: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16F45466-BA95-8541-8647-D3655F62E5B5}"/>
                  </a:ext>
                </a:extLst>
              </p:cNvPr>
              <p:cNvSpPr txBox="1"/>
              <p:nvPr/>
            </p:nvSpPr>
            <p:spPr>
              <a:xfrm>
                <a:off x="4786675" y="3370415"/>
                <a:ext cx="2059346" cy="374270"/>
              </a:xfrm>
              <a:prstGeom prst="rect">
                <a:avLst/>
              </a:prstGeom>
              <a:noFill/>
            </p:spPr>
            <p:txBody>
              <a:bodyPr wrap="none" rtlCol="0">
                <a:spAutoFit/>
              </a:bodyPr>
              <a:lstStyle/>
              <a:p>
                <a:r>
                  <a:rPr lang="en-US" dirty="0"/>
                  <a:t>where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𝑏</m:t>
                        </m:r>
                      </m:sup>
                    </m:sSup>
                  </m:oMath>
                </a14:m>
                <a:endParaRPr lang="en-US" dirty="0"/>
              </a:p>
            </p:txBody>
          </p:sp>
        </mc:Choice>
        <mc:Fallback xmlns="">
          <p:sp>
            <p:nvSpPr>
              <p:cNvPr id="24" name="TextBox 23">
                <a:extLst>
                  <a:ext uri="{FF2B5EF4-FFF2-40B4-BE49-F238E27FC236}">
                    <a16:creationId xmlns:a16="http://schemas.microsoft.com/office/drawing/2014/main" id="{16F45466-BA95-8541-8647-D3655F62E5B5}"/>
                  </a:ext>
                </a:extLst>
              </p:cNvPr>
              <p:cNvSpPr txBox="1">
                <a:spLocks noRot="1" noChangeAspect="1" noMove="1" noResize="1" noEditPoints="1" noAdjustHandles="1" noChangeArrowheads="1" noChangeShapeType="1" noTextEdit="1"/>
              </p:cNvSpPr>
              <p:nvPr/>
            </p:nvSpPr>
            <p:spPr>
              <a:xfrm>
                <a:off x="4786675" y="3370415"/>
                <a:ext cx="2059346" cy="374270"/>
              </a:xfrm>
              <a:prstGeom prst="rect">
                <a:avLst/>
              </a:prstGeom>
              <a:blipFill>
                <a:blip r:embed="rId6"/>
                <a:stretch>
                  <a:fillRect l="-2439" t="-6667" b="-26667"/>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19BFA188-D711-924A-A790-0B2B683DA452}"/>
              </a:ext>
            </a:extLst>
          </p:cNvPr>
          <p:cNvSpPr/>
          <p:nvPr/>
        </p:nvSpPr>
        <p:spPr>
          <a:xfrm>
            <a:off x="8684487" y="5081436"/>
            <a:ext cx="3558818" cy="923330"/>
          </a:xfrm>
          <a:prstGeom prst="rect">
            <a:avLst/>
          </a:prstGeom>
        </p:spPr>
        <p:txBody>
          <a:bodyPr wrap="square">
            <a:spAutoFit/>
          </a:bodyPr>
          <a:lstStyle/>
          <a:p>
            <a:pPr algn="ctr"/>
            <a:r>
              <a:rPr lang="en-US" dirty="0"/>
              <a:t>Iterative solver allows us to optimize general nonlinear systems (i.e., everything but methane)! </a:t>
            </a:r>
          </a:p>
        </p:txBody>
      </p:sp>
    </p:spTree>
    <p:extLst>
      <p:ext uri="{BB962C8B-B14F-4D97-AF65-F5344CB8AC3E}">
        <p14:creationId xmlns:p14="http://schemas.microsoft.com/office/powerpoint/2010/main" val="2659548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382AA-BAC0-4F4B-9D09-6D6AA9A92A87}"/>
              </a:ext>
            </a:extLst>
          </p:cNvPr>
          <p:cNvSpPr>
            <a:spLocks noGrp="1"/>
          </p:cNvSpPr>
          <p:nvPr>
            <p:ph type="title"/>
          </p:nvPr>
        </p:nvSpPr>
        <p:spPr/>
        <p:txBody>
          <a:bodyPr/>
          <a:lstStyle/>
          <a:p>
            <a:r>
              <a:rPr lang="en-US" dirty="0"/>
              <a:t>The background error is where the magic happens</a:t>
            </a:r>
          </a:p>
        </p:txBody>
      </p:sp>
      <p:sp>
        <p:nvSpPr>
          <p:cNvPr id="4" name="TextBox 3">
            <a:extLst>
              <a:ext uri="{FF2B5EF4-FFF2-40B4-BE49-F238E27FC236}">
                <a16:creationId xmlns:a16="http://schemas.microsoft.com/office/drawing/2014/main" id="{8DD9A33F-EBF0-9B4C-AF3F-B68C68D9590B}"/>
              </a:ext>
            </a:extLst>
          </p:cNvPr>
          <p:cNvSpPr txBox="1"/>
          <p:nvPr/>
        </p:nvSpPr>
        <p:spPr>
          <a:xfrm>
            <a:off x="6198949" y="6474417"/>
            <a:ext cx="5993051" cy="369332"/>
          </a:xfrm>
          <a:prstGeom prst="rect">
            <a:avLst/>
          </a:prstGeom>
          <a:noFill/>
        </p:spPr>
        <p:txBody>
          <a:bodyPr wrap="none" rtlCol="0">
            <a:spAutoFit/>
          </a:bodyPr>
          <a:lstStyle/>
          <a:p>
            <a:r>
              <a:rPr lang="en-US" dirty="0"/>
              <a:t>Example adapted from </a:t>
            </a:r>
            <a:r>
              <a:rPr lang="en-US" i="1" dirty="0"/>
              <a:t>Data Assimilation </a:t>
            </a:r>
            <a:r>
              <a:rPr lang="en-US" dirty="0"/>
              <a:t>by Asch et. al., </a:t>
            </a:r>
            <a:r>
              <a:rPr lang="en-US" dirty="0" err="1"/>
              <a:t>pg</a:t>
            </a:r>
            <a:r>
              <a:rPr lang="en-US" dirty="0"/>
              <a:t> 59.</a:t>
            </a:r>
          </a:p>
        </p:txBody>
      </p:sp>
      <p:sp>
        <p:nvSpPr>
          <p:cNvPr id="7" name="TextBox 6">
            <a:extLst>
              <a:ext uri="{FF2B5EF4-FFF2-40B4-BE49-F238E27FC236}">
                <a16:creationId xmlns:a16="http://schemas.microsoft.com/office/drawing/2014/main" id="{16245A05-93FE-9C40-AD0D-2610F185AFF5}"/>
              </a:ext>
            </a:extLst>
          </p:cNvPr>
          <p:cNvSpPr txBox="1"/>
          <p:nvPr/>
        </p:nvSpPr>
        <p:spPr>
          <a:xfrm>
            <a:off x="159489" y="1796902"/>
            <a:ext cx="4774018" cy="1200329"/>
          </a:xfrm>
          <a:prstGeom prst="rect">
            <a:avLst/>
          </a:prstGeom>
          <a:noFill/>
        </p:spPr>
        <p:txBody>
          <a:bodyPr wrap="square" rtlCol="0">
            <a:spAutoFit/>
          </a:bodyPr>
          <a:lstStyle/>
          <a:p>
            <a:r>
              <a:rPr lang="en-US" dirty="0"/>
              <a:t>Imagine we are running a box model of a well-mixed chamber, but </a:t>
            </a:r>
            <a:r>
              <a:rPr lang="en-US" b="1" dirty="0"/>
              <a:t>we observe only formaldehyde.</a:t>
            </a:r>
            <a:r>
              <a:rPr lang="en-US" dirty="0"/>
              <a:t> Our goal is to infer concentrations of other species, particularly ozone. </a:t>
            </a:r>
          </a:p>
        </p:txBody>
      </p:sp>
      <p:sp>
        <p:nvSpPr>
          <p:cNvPr id="8" name="Right Arrow 7">
            <a:extLst>
              <a:ext uri="{FF2B5EF4-FFF2-40B4-BE49-F238E27FC236}">
                <a16:creationId xmlns:a16="http://schemas.microsoft.com/office/drawing/2014/main" id="{16A98AEA-1E28-2241-B121-2397AD23CB2E}"/>
              </a:ext>
            </a:extLst>
          </p:cNvPr>
          <p:cNvSpPr/>
          <p:nvPr/>
        </p:nvSpPr>
        <p:spPr>
          <a:xfrm rot="19709204">
            <a:off x="4826674" y="1904025"/>
            <a:ext cx="1190846" cy="10302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9AF94EF-B42A-D942-AD4C-1D6CCDCAC5F0}"/>
                  </a:ext>
                </a:extLst>
              </p:cNvPr>
              <p:cNvSpPr txBox="1"/>
              <p:nvPr/>
            </p:nvSpPr>
            <p:spPr>
              <a:xfrm>
                <a:off x="6198949" y="1127051"/>
                <a:ext cx="5683735" cy="923330"/>
              </a:xfrm>
              <a:prstGeom prst="rect">
                <a:avLst/>
              </a:prstGeom>
              <a:noFill/>
            </p:spPr>
            <p:txBody>
              <a:bodyPr wrap="none" rtlCol="0">
                <a:spAutoFit/>
              </a:bodyPr>
              <a:lstStyle/>
              <a:p>
                <a:r>
                  <a:rPr lang="en-US" dirty="0"/>
                  <a:t>We compute out background concentrations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𝑏</m:t>
                        </m:r>
                      </m:sub>
                    </m:sSub>
                  </m:oMath>
                </a14:m>
                <a:r>
                  <a:rPr lang="en-US" dirty="0"/>
                  <a:t> and</a:t>
                </a:r>
              </a:p>
              <a:p>
                <a:r>
                  <a:rPr lang="en-US" dirty="0"/>
                  <a:t>estimate our background covariance </a:t>
                </a:r>
                <a14:m>
                  <m:oMath xmlns:m="http://schemas.openxmlformats.org/officeDocument/2006/math">
                    <m:r>
                      <a:rPr lang="en-US" b="0" i="1" smtClean="0">
                        <a:latin typeface="Cambria Math" panose="02040503050406030204" pitchFamily="18" charset="0"/>
                      </a:rPr>
                      <m:t>𝐵</m:t>
                    </m:r>
                  </m:oMath>
                </a14:m>
                <a:r>
                  <a:rPr lang="en-US" dirty="0"/>
                  <a:t> somehow, perhaps </a:t>
                </a:r>
              </a:p>
              <a:p>
                <a:r>
                  <a:rPr lang="en-US" dirty="0"/>
                  <a:t>by running KPP as a box model.</a:t>
                </a:r>
              </a:p>
            </p:txBody>
          </p:sp>
        </mc:Choice>
        <mc:Fallback xmlns="">
          <p:sp>
            <p:nvSpPr>
              <p:cNvPr id="9" name="TextBox 8">
                <a:extLst>
                  <a:ext uri="{FF2B5EF4-FFF2-40B4-BE49-F238E27FC236}">
                    <a16:creationId xmlns:a16="http://schemas.microsoft.com/office/drawing/2014/main" id="{A9AF94EF-B42A-D942-AD4C-1D6CCDCAC5F0}"/>
                  </a:ext>
                </a:extLst>
              </p:cNvPr>
              <p:cNvSpPr txBox="1">
                <a:spLocks noRot="1" noChangeAspect="1" noMove="1" noResize="1" noEditPoints="1" noAdjustHandles="1" noChangeArrowheads="1" noChangeShapeType="1" noTextEdit="1"/>
              </p:cNvSpPr>
              <p:nvPr/>
            </p:nvSpPr>
            <p:spPr>
              <a:xfrm>
                <a:off x="6198949" y="1127051"/>
                <a:ext cx="5683735" cy="923330"/>
              </a:xfrm>
              <a:prstGeom prst="rect">
                <a:avLst/>
              </a:prstGeom>
              <a:blipFill>
                <a:blip r:embed="rId2"/>
                <a:stretch>
                  <a:fillRect l="-1116" t="-2703" b="-9459"/>
                </a:stretch>
              </a:blipFill>
            </p:spPr>
            <p:txBody>
              <a:bodyPr/>
              <a:lstStyle/>
              <a:p>
                <a:r>
                  <a:rPr lang="en-US">
                    <a:noFill/>
                  </a:rPr>
                  <a:t> </a:t>
                </a:r>
              </a:p>
            </p:txBody>
          </p:sp>
        </mc:Fallback>
      </mc:AlternateContent>
      <p:pic>
        <p:nvPicPr>
          <p:cNvPr id="11268" name="Picture 4" descr="Image result for KPP chemistry">
            <a:extLst>
              <a:ext uri="{FF2B5EF4-FFF2-40B4-BE49-F238E27FC236}">
                <a16:creationId xmlns:a16="http://schemas.microsoft.com/office/drawing/2014/main" id="{1E038ACB-0662-2541-B72F-FA674BD202A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284" r="12319" b="62935"/>
          <a:stretch/>
        </p:blipFill>
        <p:spPr bwMode="auto">
          <a:xfrm>
            <a:off x="9218429" y="1675170"/>
            <a:ext cx="1786271" cy="1200329"/>
          </a:xfrm>
          <a:prstGeom prst="rect">
            <a:avLst/>
          </a:prstGeom>
          <a:noFill/>
          <a:extLst>
            <a:ext uri="{909E8E84-426E-40DD-AFC4-6F175D3DCCD1}">
              <a14:hiddenFill xmlns:a14="http://schemas.microsoft.com/office/drawing/2010/main">
                <a:solidFill>
                  <a:srgbClr val="FFFFFF"/>
                </a:solidFill>
              </a14:hiddenFill>
            </a:ext>
          </a:extLst>
        </p:spPr>
      </p:pic>
      <p:sp>
        <p:nvSpPr>
          <p:cNvPr id="12" name="Right Arrow 11">
            <a:extLst>
              <a:ext uri="{FF2B5EF4-FFF2-40B4-BE49-F238E27FC236}">
                <a16:creationId xmlns:a16="http://schemas.microsoft.com/office/drawing/2014/main" id="{0009A876-7DC8-4F46-8684-A436BAF676F7}"/>
              </a:ext>
            </a:extLst>
          </p:cNvPr>
          <p:cNvSpPr/>
          <p:nvPr/>
        </p:nvSpPr>
        <p:spPr>
          <a:xfrm rot="5400000">
            <a:off x="9712400" y="2375090"/>
            <a:ext cx="752418" cy="17862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56A4683B-1817-CB46-AE1C-F7E3525672E9}"/>
                  </a:ext>
                </a:extLst>
              </p:cNvPr>
              <p:cNvSpPr txBox="1"/>
              <p:nvPr/>
            </p:nvSpPr>
            <p:spPr>
              <a:xfrm>
                <a:off x="6735775" y="3699380"/>
                <a:ext cx="4500399" cy="646331"/>
              </a:xfrm>
              <a:prstGeom prst="rect">
                <a:avLst/>
              </a:prstGeom>
              <a:noFill/>
            </p:spPr>
            <p:txBody>
              <a:bodyPr wrap="none" rtlCol="0">
                <a:spAutoFit/>
              </a:bodyPr>
              <a:lstStyle/>
              <a:p>
                <a:r>
                  <a:rPr lang="en-US" dirty="0"/>
                  <a:t>The observation operator in this case is trivial:</a:t>
                </a: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𝐻</m:t>
                      </m:r>
                      <m:r>
                        <a:rPr lang="en-US" b="0" i="1" smtClean="0">
                          <a:latin typeface="Cambria Math" panose="02040503050406030204" pitchFamily="18" charset="0"/>
                        </a:rPr>
                        <m:t>= </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0,0,…, 0,1,0,…,0,0</m:t>
                          </m:r>
                        </m:e>
                      </m:d>
                    </m:oMath>
                  </m:oMathPara>
                </a14:m>
                <a:endParaRPr lang="en-US" dirty="0"/>
              </a:p>
            </p:txBody>
          </p:sp>
        </mc:Choice>
        <mc:Fallback xmlns="">
          <p:sp>
            <p:nvSpPr>
              <p:cNvPr id="14" name="TextBox 13">
                <a:extLst>
                  <a:ext uri="{FF2B5EF4-FFF2-40B4-BE49-F238E27FC236}">
                    <a16:creationId xmlns:a16="http://schemas.microsoft.com/office/drawing/2014/main" id="{56A4683B-1817-CB46-AE1C-F7E3525672E9}"/>
                  </a:ext>
                </a:extLst>
              </p:cNvPr>
              <p:cNvSpPr txBox="1">
                <a:spLocks noRot="1" noChangeAspect="1" noMove="1" noResize="1" noEditPoints="1" noAdjustHandles="1" noChangeArrowheads="1" noChangeShapeType="1" noTextEdit="1"/>
              </p:cNvSpPr>
              <p:nvPr/>
            </p:nvSpPr>
            <p:spPr>
              <a:xfrm>
                <a:off x="6735775" y="3699380"/>
                <a:ext cx="4500399" cy="646331"/>
              </a:xfrm>
              <a:prstGeom prst="rect">
                <a:avLst/>
              </a:prstGeom>
              <a:blipFill>
                <a:blip r:embed="rId5"/>
                <a:stretch>
                  <a:fillRect l="-1127" t="-5769" r="-282" b="-9615"/>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C428A367-383B-5540-8AC7-A72D1FB08763}"/>
              </a:ext>
            </a:extLst>
          </p:cNvPr>
          <p:cNvSpPr txBox="1"/>
          <p:nvPr/>
        </p:nvSpPr>
        <p:spPr>
          <a:xfrm>
            <a:off x="8769539" y="4540016"/>
            <a:ext cx="748923" cy="369332"/>
          </a:xfrm>
          <a:prstGeom prst="rect">
            <a:avLst/>
          </a:prstGeom>
          <a:noFill/>
        </p:spPr>
        <p:txBody>
          <a:bodyPr wrap="none" rtlCol="0">
            <a:spAutoFit/>
          </a:bodyPr>
          <a:lstStyle/>
          <a:p>
            <a:r>
              <a:rPr lang="en-US" b="1" dirty="0"/>
              <a:t>HCHO</a:t>
            </a:r>
          </a:p>
        </p:txBody>
      </p:sp>
      <p:sp>
        <p:nvSpPr>
          <p:cNvPr id="13" name="Up Arrow 12">
            <a:extLst>
              <a:ext uri="{FF2B5EF4-FFF2-40B4-BE49-F238E27FC236}">
                <a16:creationId xmlns:a16="http://schemas.microsoft.com/office/drawing/2014/main" id="{4951C587-E039-9B41-AF06-69F3561E8C35}"/>
              </a:ext>
            </a:extLst>
          </p:cNvPr>
          <p:cNvSpPr/>
          <p:nvPr/>
        </p:nvSpPr>
        <p:spPr>
          <a:xfrm>
            <a:off x="9144001" y="4289087"/>
            <a:ext cx="148856" cy="25092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DDA0FA78-18A3-B94C-8700-7EBDB6304940}"/>
                  </a:ext>
                </a:extLst>
              </p:cNvPr>
              <p:cNvSpPr txBox="1"/>
              <p:nvPr/>
            </p:nvSpPr>
            <p:spPr>
              <a:xfrm>
                <a:off x="4793332" y="5468393"/>
                <a:ext cx="4272645" cy="646331"/>
              </a:xfrm>
              <a:prstGeom prst="rect">
                <a:avLst/>
              </a:prstGeom>
              <a:noFill/>
            </p:spPr>
            <p:txBody>
              <a:bodyPr wrap="none" rtlCol="0">
                <a:spAutoFit/>
              </a:bodyPr>
              <a:lstStyle/>
              <a:p>
                <a:r>
                  <a:rPr lang="en-US" dirty="0"/>
                  <a:t>Our instrument has a known error of 1 ppb,</a:t>
                </a:r>
              </a:p>
              <a:p>
                <a:r>
                  <a:rPr lang="en-US" dirty="0"/>
                  <a:t>so we have </a:t>
                </a:r>
                <a14:m>
                  <m:oMath xmlns:m="http://schemas.openxmlformats.org/officeDocument/2006/math">
                    <m:r>
                      <a:rPr lang="en-US" b="0" i="1" smtClean="0">
                        <a:latin typeface="Cambria Math" panose="02040503050406030204" pitchFamily="18" charset="0"/>
                      </a:rPr>
                      <m:t>𝑅</m:t>
                    </m:r>
                    <m:r>
                      <a:rPr lang="en-US" b="0" i="1" smtClean="0">
                        <a:latin typeface="Cambria Math" panose="02040503050406030204" pitchFamily="18" charset="0"/>
                      </a:rPr>
                      <m:t>=1</m:t>
                    </m:r>
                  </m:oMath>
                </a14:m>
                <a:r>
                  <a:rPr lang="en-US" dirty="0"/>
                  <a:t> ppb.</a:t>
                </a:r>
              </a:p>
            </p:txBody>
          </p:sp>
        </mc:Choice>
        <mc:Fallback xmlns="">
          <p:sp>
            <p:nvSpPr>
              <p:cNvPr id="18" name="TextBox 17">
                <a:extLst>
                  <a:ext uri="{FF2B5EF4-FFF2-40B4-BE49-F238E27FC236}">
                    <a16:creationId xmlns:a16="http://schemas.microsoft.com/office/drawing/2014/main" id="{DDA0FA78-18A3-B94C-8700-7EBDB6304940}"/>
                  </a:ext>
                </a:extLst>
              </p:cNvPr>
              <p:cNvSpPr txBox="1">
                <a:spLocks noRot="1" noChangeAspect="1" noMove="1" noResize="1" noEditPoints="1" noAdjustHandles="1" noChangeArrowheads="1" noChangeShapeType="1" noTextEdit="1"/>
              </p:cNvSpPr>
              <p:nvPr/>
            </p:nvSpPr>
            <p:spPr>
              <a:xfrm>
                <a:off x="4793332" y="5468393"/>
                <a:ext cx="4272645" cy="646331"/>
              </a:xfrm>
              <a:prstGeom prst="rect">
                <a:avLst/>
              </a:prstGeom>
              <a:blipFill>
                <a:blip r:embed="rId6"/>
                <a:stretch>
                  <a:fillRect l="-1187" t="-3846" r="-297" b="-15385"/>
                </a:stretch>
              </a:blipFill>
            </p:spPr>
            <p:txBody>
              <a:bodyPr/>
              <a:lstStyle/>
              <a:p>
                <a:r>
                  <a:rPr lang="en-US">
                    <a:noFill/>
                  </a:rPr>
                  <a:t> </a:t>
                </a:r>
              </a:p>
            </p:txBody>
          </p:sp>
        </mc:Fallback>
      </mc:AlternateContent>
      <p:sp>
        <p:nvSpPr>
          <p:cNvPr id="20" name="Right Arrow 19">
            <a:extLst>
              <a:ext uri="{FF2B5EF4-FFF2-40B4-BE49-F238E27FC236}">
                <a16:creationId xmlns:a16="http://schemas.microsoft.com/office/drawing/2014/main" id="{AF7AA826-B1BC-1847-A2CA-74BC2C9A0AB0}"/>
              </a:ext>
            </a:extLst>
          </p:cNvPr>
          <p:cNvSpPr/>
          <p:nvPr/>
        </p:nvSpPr>
        <p:spPr>
          <a:xfrm rot="9000000">
            <a:off x="6440479" y="4407787"/>
            <a:ext cx="1190846" cy="10302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tom Simulation &amp; Smog Chamber Design And Manufacturing">
            <a:extLst>
              <a:ext uri="{FF2B5EF4-FFF2-40B4-BE49-F238E27FC236}">
                <a16:creationId xmlns:a16="http://schemas.microsoft.com/office/drawing/2014/main" id="{FF28BEC1-5DFA-0244-91F4-1F3AB8131E6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22670" y="3103445"/>
            <a:ext cx="2552510" cy="3403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4265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5112D-AC0F-3944-BFBC-BEBAFFF34AEE}"/>
              </a:ext>
            </a:extLst>
          </p:cNvPr>
          <p:cNvSpPr>
            <a:spLocks noGrp="1"/>
          </p:cNvSpPr>
          <p:nvPr>
            <p:ph type="title"/>
          </p:nvPr>
        </p:nvSpPr>
        <p:spPr/>
        <p:txBody>
          <a:bodyPr/>
          <a:lstStyle/>
          <a:p>
            <a:r>
              <a:rPr lang="en-US" dirty="0"/>
              <a:t>The background error is where the magic happens</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BA2DE47-37B0-284A-A89A-F53355D916B3}"/>
                  </a:ext>
                </a:extLst>
              </p:cNvPr>
              <p:cNvSpPr txBox="1"/>
              <p:nvPr/>
            </p:nvSpPr>
            <p:spPr>
              <a:xfrm>
                <a:off x="-452543" y="2877864"/>
                <a:ext cx="5477848" cy="41684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𝑥</m:t>
                              </m:r>
                            </m:e>
                            <m:sup>
                              <m:r>
                                <a:rPr lang="en-US" sz="2400" b="0" i="1" smtClean="0">
                                  <a:latin typeface="Cambria Math" panose="02040503050406030204" pitchFamily="18" charset="0"/>
                                </a:rPr>
                                <m:t>𝑏</m:t>
                              </m:r>
                            </m:sup>
                          </m:sSup>
                        </m:e>
                      </m:d>
                      <m:r>
                        <a:rPr lang="en-US" sz="2400" b="0" i="1" smtClean="0">
                          <a:latin typeface="Cambria Math" panose="02040503050406030204" pitchFamily="18" charset="0"/>
                        </a:rPr>
                        <m:t>=</m:t>
                      </m:r>
                      <m:sSup>
                        <m:sSupPr>
                          <m:ctrlPr>
                            <a:rPr lang="en-US" sz="2400" i="1" smtClean="0">
                              <a:solidFill>
                                <a:schemeClr val="tx1"/>
                              </a:solidFill>
                              <a:latin typeface="Cambria Math" panose="02040503050406030204" pitchFamily="18" charset="0"/>
                            </a:rPr>
                          </m:ctrlPr>
                        </m:sSupPr>
                        <m:e>
                          <m:r>
                            <a:rPr lang="en-US" sz="2400" b="0" i="1" smtClean="0">
                              <a:solidFill>
                                <a:schemeClr val="tx1"/>
                              </a:solidFill>
                              <a:latin typeface="Cambria Math" panose="02040503050406030204" pitchFamily="18" charset="0"/>
                            </a:rPr>
                            <m:t>𝐵𝐻</m:t>
                          </m:r>
                        </m:e>
                        <m:sup>
                          <m:r>
                            <a:rPr lang="en-US" sz="2400" b="0" i="1" smtClean="0">
                              <a:solidFill>
                                <a:schemeClr val="tx1"/>
                              </a:solidFill>
                              <a:latin typeface="Cambria Math" panose="02040503050406030204" pitchFamily="18" charset="0"/>
                            </a:rPr>
                            <m:t>𝑇</m:t>
                          </m:r>
                        </m:sup>
                      </m:sSup>
                      <m:sSup>
                        <m:sSupPr>
                          <m:ctrlPr>
                            <a:rPr lang="en-US" sz="2400" i="1">
                              <a:solidFill>
                                <a:schemeClr val="tx1"/>
                              </a:solidFill>
                              <a:latin typeface="Cambria Math" panose="02040503050406030204" pitchFamily="18" charset="0"/>
                            </a:rPr>
                          </m:ctrlPr>
                        </m:sSupPr>
                        <m:e>
                          <m:r>
                            <a:rPr lang="en-US" sz="2400" b="0" i="1" smtClean="0">
                              <a:solidFill>
                                <a:schemeClr val="tx1"/>
                              </a:solidFill>
                              <a:latin typeface="Cambria Math" panose="02040503050406030204" pitchFamily="18" charset="0"/>
                            </a:rPr>
                            <m:t>𝑅</m:t>
                          </m:r>
                        </m:e>
                        <m:sup>
                          <m:r>
                            <a:rPr lang="en-US" sz="2400" b="0" i="1">
                              <a:solidFill>
                                <a:schemeClr val="tx1"/>
                              </a:solidFill>
                              <a:latin typeface="Cambria Math" panose="02040503050406030204" pitchFamily="18" charset="0"/>
                            </a:rPr>
                            <m:t>−1</m:t>
                          </m:r>
                        </m:sup>
                      </m:sSup>
                      <m:d>
                        <m:dPr>
                          <m:ctrlPr>
                            <a:rPr lang="en-US" sz="2400" i="1">
                              <a:solidFill>
                                <a:schemeClr val="tx1"/>
                              </a:solidFill>
                              <a:latin typeface="Cambria Math" panose="02040503050406030204" pitchFamily="18" charset="0"/>
                            </a:rPr>
                          </m:ctrlPr>
                        </m:dPr>
                        <m:e>
                          <m:r>
                            <a:rPr lang="en-US" sz="2400" b="0" i="1" smtClean="0">
                              <a:solidFill>
                                <a:schemeClr val="tx1"/>
                              </a:solidFill>
                              <a:latin typeface="Cambria Math" panose="02040503050406030204" pitchFamily="18" charset="0"/>
                            </a:rPr>
                            <m:t>𝑦</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𝐻𝑥</m:t>
                          </m:r>
                        </m:e>
                      </m:d>
                    </m:oMath>
                  </m:oMathPara>
                </a14:m>
                <a:endParaRPr lang="en-US" sz="2400" dirty="0"/>
              </a:p>
            </p:txBody>
          </p:sp>
        </mc:Choice>
        <mc:Fallback xmlns="">
          <p:sp>
            <p:nvSpPr>
              <p:cNvPr id="4" name="TextBox 3">
                <a:extLst>
                  <a:ext uri="{FF2B5EF4-FFF2-40B4-BE49-F238E27FC236}">
                    <a16:creationId xmlns:a16="http://schemas.microsoft.com/office/drawing/2014/main" id="{ABA2DE47-37B0-284A-A89A-F53355D916B3}"/>
                  </a:ext>
                </a:extLst>
              </p:cNvPr>
              <p:cNvSpPr txBox="1">
                <a:spLocks noRot="1" noChangeAspect="1" noMove="1" noResize="1" noEditPoints="1" noAdjustHandles="1" noChangeArrowheads="1" noChangeShapeType="1" noTextEdit="1"/>
              </p:cNvSpPr>
              <p:nvPr/>
            </p:nvSpPr>
            <p:spPr>
              <a:xfrm>
                <a:off x="-452543" y="2877864"/>
                <a:ext cx="5477848" cy="416845"/>
              </a:xfrm>
              <a:prstGeom prst="rect">
                <a:avLst/>
              </a:prstGeom>
              <a:blipFill>
                <a:blip r:embed="rId2"/>
                <a:stretch>
                  <a:fillRect b="-14706"/>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8DAA5B60-1C12-6746-89ED-52FB6B445C6A}"/>
              </a:ext>
            </a:extLst>
          </p:cNvPr>
          <p:cNvSpPr txBox="1"/>
          <p:nvPr/>
        </p:nvSpPr>
        <p:spPr>
          <a:xfrm>
            <a:off x="83108" y="2508532"/>
            <a:ext cx="4797404" cy="369332"/>
          </a:xfrm>
          <a:prstGeom prst="rect">
            <a:avLst/>
          </a:prstGeom>
          <a:noFill/>
        </p:spPr>
        <p:txBody>
          <a:bodyPr wrap="none" rtlCol="0">
            <a:spAutoFit/>
          </a:bodyPr>
          <a:lstStyle/>
          <a:p>
            <a:r>
              <a:rPr lang="en-US" dirty="0"/>
              <a:t>Setting the 3D-Var gradient equal to zero gives us</a:t>
            </a:r>
          </a:p>
        </p:txBody>
      </p:sp>
      <p:sp>
        <p:nvSpPr>
          <p:cNvPr id="6" name="Right Arrow 5">
            <a:extLst>
              <a:ext uri="{FF2B5EF4-FFF2-40B4-BE49-F238E27FC236}">
                <a16:creationId xmlns:a16="http://schemas.microsoft.com/office/drawing/2014/main" id="{3B7461C8-FCF9-F842-8EFF-1698968FF996}"/>
              </a:ext>
            </a:extLst>
          </p:cNvPr>
          <p:cNvSpPr/>
          <p:nvPr/>
        </p:nvSpPr>
        <p:spPr>
          <a:xfrm rot="19709204">
            <a:off x="5059979" y="1798805"/>
            <a:ext cx="1190846" cy="10302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71682C3-FFEA-A74F-B3E7-DAA3F079F442}"/>
                  </a:ext>
                </a:extLst>
              </p:cNvPr>
              <p:cNvSpPr txBox="1"/>
              <p:nvPr/>
            </p:nvSpPr>
            <p:spPr>
              <a:xfrm>
                <a:off x="7172174" y="1275408"/>
                <a:ext cx="4038734" cy="1205266"/>
              </a:xfrm>
              <a:prstGeom prst="rect">
                <a:avLst/>
              </a:prstGeom>
              <a:noFill/>
            </p:spPr>
            <p:txBody>
              <a:bodyPr wrap="none" rtlCol="0">
                <a:spAutoFit/>
              </a:bodyPr>
              <a:lstStyle/>
              <a:p>
                <a:pPr algn="ctr"/>
                <a:r>
                  <a:rPr lang="en-US" dirty="0"/>
                  <a:t>Suppose we observe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=12</m:t>
                    </m:r>
                  </m:oMath>
                </a14:m>
                <a:r>
                  <a:rPr lang="en-US" dirty="0"/>
                  <a:t> ppb HCHO.</a:t>
                </a:r>
              </a:p>
              <a:p>
                <a:pPr algn="ctr"/>
                <a:endParaRPr lang="en-US" dirty="0"/>
              </a:p>
              <a:p>
                <a:pPr algn="ctr"/>
                <a:r>
                  <a:rPr lang="en-US" dirty="0"/>
                  <a:t>Then the increment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𝑏</m:t>
                        </m:r>
                      </m:sup>
                    </m:sSup>
                  </m:oMath>
                </a14:m>
                <a:r>
                  <a:rPr lang="en-US" dirty="0"/>
                  <a:t> is </a:t>
                </a:r>
              </a:p>
              <a:p>
                <a:pPr algn="ctr"/>
                <a:r>
                  <a:rPr lang="en-US" b="1" dirty="0"/>
                  <a:t>proportional to a column of </a:t>
                </a:r>
                <a14:m>
                  <m:oMath xmlns:m="http://schemas.openxmlformats.org/officeDocument/2006/math">
                    <m:r>
                      <a:rPr lang="en-US" b="1" i="1" smtClean="0">
                        <a:latin typeface="Cambria Math" panose="02040503050406030204" pitchFamily="18" charset="0"/>
                      </a:rPr>
                      <m:t>𝑩</m:t>
                    </m:r>
                    <m:r>
                      <a:rPr lang="en-US" b="1" i="1" smtClean="0">
                        <a:latin typeface="Cambria Math" panose="02040503050406030204" pitchFamily="18" charset="0"/>
                      </a:rPr>
                      <m:t>.</m:t>
                    </m:r>
                  </m:oMath>
                </a14:m>
                <a:endParaRPr lang="en-US" b="1" dirty="0"/>
              </a:p>
            </p:txBody>
          </p:sp>
        </mc:Choice>
        <mc:Fallback xmlns="">
          <p:sp>
            <p:nvSpPr>
              <p:cNvPr id="7" name="TextBox 6">
                <a:extLst>
                  <a:ext uri="{FF2B5EF4-FFF2-40B4-BE49-F238E27FC236}">
                    <a16:creationId xmlns:a16="http://schemas.microsoft.com/office/drawing/2014/main" id="{771682C3-FFEA-A74F-B3E7-DAA3F079F442}"/>
                  </a:ext>
                </a:extLst>
              </p:cNvPr>
              <p:cNvSpPr txBox="1">
                <a:spLocks noRot="1" noChangeAspect="1" noMove="1" noResize="1" noEditPoints="1" noAdjustHandles="1" noChangeArrowheads="1" noChangeShapeType="1" noTextEdit="1"/>
              </p:cNvSpPr>
              <p:nvPr/>
            </p:nvSpPr>
            <p:spPr>
              <a:xfrm>
                <a:off x="7172174" y="1275408"/>
                <a:ext cx="4038734" cy="1205266"/>
              </a:xfrm>
              <a:prstGeom prst="rect">
                <a:avLst/>
              </a:prstGeom>
              <a:blipFill>
                <a:blip r:embed="rId3"/>
                <a:stretch>
                  <a:fillRect t="-2083" b="-72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4E84975-6FC9-A543-A25E-41EC985FFE86}"/>
                  </a:ext>
                </a:extLst>
              </p:cNvPr>
              <p:cNvSpPr txBox="1"/>
              <p:nvPr/>
            </p:nvSpPr>
            <p:spPr>
              <a:xfrm>
                <a:off x="0" y="3440223"/>
                <a:ext cx="5192447" cy="2308324"/>
              </a:xfrm>
              <a:prstGeom prst="rect">
                <a:avLst/>
              </a:prstGeom>
              <a:noFill/>
            </p:spPr>
            <p:txBody>
              <a:bodyPr wrap="none" rtlCol="0">
                <a:spAutoFit/>
              </a:bodyPr>
              <a:lstStyle/>
              <a:p>
                <a:pPr algn="ctr"/>
                <a:r>
                  <a:rPr lang="en-US" dirty="0"/>
                  <a:t>Here </a:t>
                </a:r>
                <a14:m>
                  <m:oMath xmlns:m="http://schemas.openxmlformats.org/officeDocument/2006/math">
                    <m:r>
                      <a:rPr lang="en-US" i="1">
                        <a:latin typeface="Cambria Math" panose="02040503050406030204" pitchFamily="18" charset="0"/>
                      </a:rPr>
                      <m:t>𝐻𝑥</m:t>
                    </m:r>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m:rPr>
                            <m:sty m:val="p"/>
                          </m:rPr>
                          <a:rPr lang="en-US" b="0" i="0" smtClean="0">
                            <a:latin typeface="Cambria Math" panose="02040503050406030204" pitchFamily="18" charset="0"/>
                          </a:rPr>
                          <m:t>HCHO</m:t>
                        </m:r>
                      </m:sub>
                    </m:sSub>
                  </m:oMath>
                </a14:m>
                <a:r>
                  <a:rPr lang="en-US" dirty="0"/>
                  <a:t>, or the </a:t>
                </a:r>
                <a:r>
                  <a:rPr lang="en-US" b="1" dirty="0"/>
                  <a:t>HCHO concentrations after</a:t>
                </a:r>
              </a:p>
              <a:p>
                <a:pPr algn="ctr"/>
                <a:r>
                  <a:rPr lang="en-US" b="1" dirty="0"/>
                  <a:t>assimilation</a:t>
                </a:r>
                <a:r>
                  <a:rPr lang="en-US" dirty="0"/>
                  <a:t>.</a:t>
                </a:r>
              </a:p>
              <a:p>
                <a:pPr algn="ctr"/>
                <a:endParaRPr lang="en-US" dirty="0"/>
              </a:p>
              <a:p>
                <a:pPr algn="ctr"/>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𝐵𝐻</m:t>
                        </m:r>
                      </m:e>
                      <m:sup>
                        <m:r>
                          <a:rPr lang="en-US" i="1">
                            <a:latin typeface="Cambria Math" panose="02040503050406030204" pitchFamily="18" charset="0"/>
                          </a:rPr>
                          <m:t>𝑇</m:t>
                        </m:r>
                      </m:sup>
                    </m:sSup>
                  </m:oMath>
                </a14:m>
                <a:r>
                  <a:rPr lang="en-US" dirty="0"/>
                  <a:t> will just be a </a:t>
                </a:r>
                <a:r>
                  <a:rPr lang="en-US" b="1" dirty="0"/>
                  <a:t>column of </a:t>
                </a:r>
                <a14:m>
                  <m:oMath xmlns:m="http://schemas.openxmlformats.org/officeDocument/2006/math">
                    <m:r>
                      <a:rPr lang="en-US" b="1" i="1">
                        <a:latin typeface="Cambria Math" panose="02040503050406030204" pitchFamily="18" charset="0"/>
                      </a:rPr>
                      <m:t>𝑩</m:t>
                    </m:r>
                  </m:oMath>
                </a14:m>
                <a:r>
                  <a:rPr lang="en-US" b="1" dirty="0"/>
                  <a:t> </a:t>
                </a:r>
                <a:r>
                  <a:rPr lang="en-US" dirty="0"/>
                  <a:t>reflecting</a:t>
                </a:r>
              </a:p>
              <a:p>
                <a:pPr algn="ctr"/>
                <a:r>
                  <a:rPr lang="en-US" dirty="0"/>
                  <a:t>HCHO’s covariance with other species in the model.</a:t>
                </a:r>
              </a:p>
              <a:p>
                <a:pPr algn="ctr"/>
                <a:endParaRPr lang="en-US" dirty="0"/>
              </a:p>
              <a:p>
                <a:pPr algn="ct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𝑅</m:t>
                        </m:r>
                      </m:e>
                      <m:sup>
                        <m:r>
                          <a:rPr lang="en-US" i="1">
                            <a:latin typeface="Cambria Math" panose="02040503050406030204" pitchFamily="18" charset="0"/>
                          </a:rPr>
                          <m:t>−1</m:t>
                        </m:r>
                      </m:sup>
                    </m:sSup>
                    <m:r>
                      <a:rPr lang="en-US" b="0" i="0" smtClean="0">
                        <a:latin typeface="Cambria Math" panose="02040503050406030204" pitchFamily="18" charset="0"/>
                      </a:rPr>
                      <m:t>=0.1</m:t>
                    </m:r>
                  </m:oMath>
                </a14:m>
                <a:r>
                  <a:rPr lang="en-US" dirty="0"/>
                  <a:t> in this scalar case.</a:t>
                </a:r>
              </a:p>
              <a:p>
                <a:pPr algn="ctr"/>
                <a:endParaRPr lang="en-US" dirty="0"/>
              </a:p>
            </p:txBody>
          </p:sp>
        </mc:Choice>
        <mc:Fallback xmlns="">
          <p:sp>
            <p:nvSpPr>
              <p:cNvPr id="8" name="TextBox 7">
                <a:extLst>
                  <a:ext uri="{FF2B5EF4-FFF2-40B4-BE49-F238E27FC236}">
                    <a16:creationId xmlns:a16="http://schemas.microsoft.com/office/drawing/2014/main" id="{A4E84975-6FC9-A543-A25E-41EC985FFE86}"/>
                  </a:ext>
                </a:extLst>
              </p:cNvPr>
              <p:cNvSpPr txBox="1">
                <a:spLocks noRot="1" noChangeAspect="1" noMove="1" noResize="1" noEditPoints="1" noAdjustHandles="1" noChangeArrowheads="1" noChangeShapeType="1" noTextEdit="1"/>
              </p:cNvSpPr>
              <p:nvPr/>
            </p:nvSpPr>
            <p:spPr>
              <a:xfrm>
                <a:off x="0" y="3440223"/>
                <a:ext cx="5192447" cy="2308324"/>
              </a:xfrm>
              <a:prstGeom prst="rect">
                <a:avLst/>
              </a:prstGeom>
              <a:blipFill>
                <a:blip r:embed="rId4"/>
                <a:stretch>
                  <a:fillRect l="-489" t="-1093" r="-4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52188FE-4376-7B4E-A1DF-868C5EA5EC7F}"/>
                  </a:ext>
                </a:extLst>
              </p:cNvPr>
              <p:cNvSpPr txBox="1"/>
              <p:nvPr/>
            </p:nvSpPr>
            <p:spPr>
              <a:xfrm>
                <a:off x="6285499" y="2702447"/>
                <a:ext cx="5477848" cy="117384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𝑥</m:t>
                              </m:r>
                            </m:e>
                            <m:sup>
                              <m:r>
                                <a:rPr lang="en-US" sz="2400" b="0" i="1" smtClean="0">
                                  <a:latin typeface="Cambria Math" panose="02040503050406030204" pitchFamily="18" charset="0"/>
                                </a:rPr>
                                <m:t>𝑏</m:t>
                              </m:r>
                            </m:sup>
                          </m:sSup>
                        </m:e>
                      </m:d>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12 </m:t>
                          </m:r>
                          <m:r>
                            <m:rPr>
                              <m:sty m:val="p"/>
                            </m:rPr>
                            <a:rPr lang="en-US" sz="2400" b="0" i="0" smtClean="0">
                              <a:latin typeface="Cambria Math" panose="02040503050406030204" pitchFamily="18" charset="0"/>
                            </a:rPr>
                            <m:t>ppb</m:t>
                          </m:r>
                          <m:r>
                            <a:rPr lang="en-US" sz="2400" b="0" i="0" smtClean="0">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m:rPr>
                                  <m:sty m:val="p"/>
                                </m:rPr>
                                <a:rPr lang="en-US" sz="2400">
                                  <a:latin typeface="Cambria Math" panose="02040503050406030204" pitchFamily="18" charset="0"/>
                                </a:rPr>
                                <m:t>HCHO</m:t>
                              </m:r>
                            </m:sub>
                          </m:sSub>
                        </m:num>
                        <m:den>
                          <m:r>
                            <a:rPr lang="en-US" sz="2400" b="0" i="1" smtClean="0">
                              <a:latin typeface="Cambria Math" panose="02040503050406030204" pitchFamily="18" charset="0"/>
                            </a:rPr>
                            <m:t>0.1 </m:t>
                          </m:r>
                          <m:r>
                            <m:rPr>
                              <m:sty m:val="p"/>
                            </m:rPr>
                            <a:rPr lang="en-US" sz="2400" b="0" i="0" smtClean="0">
                              <a:latin typeface="Cambria Math" panose="02040503050406030204" pitchFamily="18" charset="0"/>
                            </a:rPr>
                            <m:t>ppb</m:t>
                          </m:r>
                        </m:den>
                      </m:f>
                      <m:d>
                        <m:dPr>
                          <m:begChr m:val="["/>
                          <m:endChr m:val="]"/>
                          <m:ctrlPr>
                            <a:rPr lang="en-US" sz="2400" b="0" i="1" smtClean="0">
                              <a:latin typeface="Cambria Math" panose="02040503050406030204" pitchFamily="18" charset="0"/>
                            </a:rPr>
                          </m:ctrlPr>
                        </m:dPr>
                        <m:e>
                          <m:m>
                            <m:mPr>
                              <m:mcs>
                                <m:mc>
                                  <m:mcPr>
                                    <m:count m:val="1"/>
                                    <m:mcJc m:val="center"/>
                                  </m:mcPr>
                                </m:mc>
                              </m:mcs>
                              <m:ctrlPr>
                                <a:rPr lang="en-US" sz="2400" b="0" i="1" smtClean="0">
                                  <a:latin typeface="Cambria Math" panose="02040503050406030204" pitchFamily="18" charset="0"/>
                                </a:rPr>
                              </m:ctrlPr>
                            </m:mPr>
                            <m:m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𝐵</m:t>
                                    </m:r>
                                  </m:e>
                                  <m:sub>
                                    <m:r>
                                      <a:rPr lang="en-US" sz="2400" b="0" i="1" smtClean="0">
                                        <a:latin typeface="Cambria Math" panose="02040503050406030204" pitchFamily="18" charset="0"/>
                                      </a:rPr>
                                      <m:t>1,</m:t>
                                    </m:r>
                                    <m:r>
                                      <m:rPr>
                                        <m:sty m:val="p"/>
                                      </m:rPr>
                                      <a:rPr lang="en-US" sz="2400" b="0" i="0" smtClean="0">
                                        <a:latin typeface="Cambria Math" panose="02040503050406030204" pitchFamily="18" charset="0"/>
                                      </a:rPr>
                                      <m:t>HCHO</m:t>
                                    </m:r>
                                  </m:sub>
                                </m:sSub>
                              </m:e>
                            </m:mr>
                            <m:mr>
                              <m:e>
                                <m:r>
                                  <a:rPr lang="en-US" sz="2400" b="0" i="1" smtClean="0">
                                    <a:latin typeface="Cambria Math" panose="02040503050406030204" pitchFamily="18" charset="0"/>
                                    <a:ea typeface="Cambria Math" panose="02040503050406030204" pitchFamily="18" charset="0"/>
                                  </a:rPr>
                                  <m:t>⋮</m:t>
                                </m:r>
                              </m:e>
                            </m:mr>
                            <m:mr>
                              <m:e>
                                <m:sSub>
                                  <m:sSubPr>
                                    <m:ctrlPr>
                                      <a:rPr lang="en-US" sz="2400" i="1">
                                        <a:latin typeface="Cambria Math" panose="02040503050406030204" pitchFamily="18" charset="0"/>
                                      </a:rPr>
                                    </m:ctrlPr>
                                  </m:sSubPr>
                                  <m:e>
                                    <m:r>
                                      <a:rPr lang="en-US" sz="2400" i="1">
                                        <a:latin typeface="Cambria Math" panose="02040503050406030204" pitchFamily="18" charset="0"/>
                                      </a:rPr>
                                      <m:t>𝐵</m:t>
                                    </m:r>
                                  </m:e>
                                  <m:sub>
                                    <m:r>
                                      <a:rPr lang="en-US" sz="2400" b="0" i="1" smtClean="0">
                                        <a:latin typeface="Cambria Math" panose="02040503050406030204" pitchFamily="18" charset="0"/>
                                      </a:rPr>
                                      <m:t>𝑛</m:t>
                                    </m:r>
                                    <m:r>
                                      <a:rPr lang="en-US" sz="2400" i="1">
                                        <a:latin typeface="Cambria Math" panose="02040503050406030204" pitchFamily="18" charset="0"/>
                                      </a:rPr>
                                      <m:t>,</m:t>
                                    </m:r>
                                    <m:r>
                                      <m:rPr>
                                        <m:sty m:val="p"/>
                                      </m:rPr>
                                      <a:rPr lang="en-US" sz="2400">
                                        <a:latin typeface="Cambria Math" panose="02040503050406030204" pitchFamily="18" charset="0"/>
                                      </a:rPr>
                                      <m:t>HCHO</m:t>
                                    </m:r>
                                  </m:sub>
                                </m:sSub>
                              </m:e>
                            </m:mr>
                          </m:m>
                        </m:e>
                      </m:d>
                    </m:oMath>
                  </m:oMathPara>
                </a14:m>
                <a:endParaRPr lang="en-US" sz="2400" dirty="0"/>
              </a:p>
            </p:txBody>
          </p:sp>
        </mc:Choice>
        <mc:Fallback xmlns="">
          <p:sp>
            <p:nvSpPr>
              <p:cNvPr id="9" name="TextBox 8">
                <a:extLst>
                  <a:ext uri="{FF2B5EF4-FFF2-40B4-BE49-F238E27FC236}">
                    <a16:creationId xmlns:a16="http://schemas.microsoft.com/office/drawing/2014/main" id="{152188FE-4376-7B4E-A1DF-868C5EA5EC7F}"/>
                  </a:ext>
                </a:extLst>
              </p:cNvPr>
              <p:cNvSpPr txBox="1">
                <a:spLocks noRot="1" noChangeAspect="1" noMove="1" noResize="1" noEditPoints="1" noAdjustHandles="1" noChangeArrowheads="1" noChangeShapeType="1" noTextEdit="1"/>
              </p:cNvSpPr>
              <p:nvPr/>
            </p:nvSpPr>
            <p:spPr>
              <a:xfrm>
                <a:off x="6285499" y="2702447"/>
                <a:ext cx="5477848" cy="1173847"/>
              </a:xfrm>
              <a:prstGeom prst="rect">
                <a:avLst/>
              </a:prstGeom>
              <a:blipFill>
                <a:blip r:embed="rId5"/>
                <a:stretch>
                  <a:fillRect/>
                </a:stretch>
              </a:blipFill>
            </p:spPr>
            <p:txBody>
              <a:bodyPr/>
              <a:lstStyle/>
              <a:p>
                <a:r>
                  <a:rPr lang="en-US">
                    <a:noFill/>
                  </a:rPr>
                  <a:t> </a:t>
                </a:r>
              </a:p>
            </p:txBody>
          </p:sp>
        </mc:Fallback>
      </mc:AlternateContent>
      <p:sp>
        <p:nvSpPr>
          <p:cNvPr id="10" name="Left-Right Arrow 9">
            <a:extLst>
              <a:ext uri="{FF2B5EF4-FFF2-40B4-BE49-F238E27FC236}">
                <a16:creationId xmlns:a16="http://schemas.microsoft.com/office/drawing/2014/main" id="{0005DFBA-B818-704A-817D-F682EDCE4E51}"/>
              </a:ext>
            </a:extLst>
          </p:cNvPr>
          <p:cNvSpPr/>
          <p:nvPr/>
        </p:nvSpPr>
        <p:spPr>
          <a:xfrm>
            <a:off x="6392158" y="3902064"/>
            <a:ext cx="1274250" cy="648586"/>
          </a:xfrm>
          <a:prstGeom prst="lef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Vector</a:t>
            </a:r>
          </a:p>
        </p:txBody>
      </p:sp>
      <p:sp>
        <p:nvSpPr>
          <p:cNvPr id="11" name="Left-Right Arrow 10">
            <a:extLst>
              <a:ext uri="{FF2B5EF4-FFF2-40B4-BE49-F238E27FC236}">
                <a16:creationId xmlns:a16="http://schemas.microsoft.com/office/drawing/2014/main" id="{D6EF9DBE-9D7F-1B41-A1DE-94A878F56458}"/>
              </a:ext>
            </a:extLst>
          </p:cNvPr>
          <p:cNvSpPr/>
          <p:nvPr/>
        </p:nvSpPr>
        <p:spPr>
          <a:xfrm>
            <a:off x="10263520" y="3900944"/>
            <a:ext cx="1274250" cy="648586"/>
          </a:xfrm>
          <a:prstGeom prst="lef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Vector</a:t>
            </a:r>
          </a:p>
        </p:txBody>
      </p:sp>
      <p:sp>
        <p:nvSpPr>
          <p:cNvPr id="12" name="Left-Right Arrow 11">
            <a:extLst>
              <a:ext uri="{FF2B5EF4-FFF2-40B4-BE49-F238E27FC236}">
                <a16:creationId xmlns:a16="http://schemas.microsoft.com/office/drawing/2014/main" id="{3537F83D-566B-E940-9ED4-4D914BDC9425}"/>
              </a:ext>
            </a:extLst>
          </p:cNvPr>
          <p:cNvSpPr/>
          <p:nvPr/>
        </p:nvSpPr>
        <p:spPr>
          <a:xfrm>
            <a:off x="7971800" y="3900944"/>
            <a:ext cx="2105246" cy="648586"/>
          </a:xfrm>
          <a:prstGeom prst="lef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Scalar</a:t>
            </a:r>
          </a:p>
        </p:txBody>
      </p:sp>
      <p:sp>
        <p:nvSpPr>
          <p:cNvPr id="13" name="Rectangle 12">
            <a:extLst>
              <a:ext uri="{FF2B5EF4-FFF2-40B4-BE49-F238E27FC236}">
                <a16:creationId xmlns:a16="http://schemas.microsoft.com/office/drawing/2014/main" id="{9D15C0BF-C2A2-6E4A-98CF-7ADB5CCB5A7F}"/>
              </a:ext>
            </a:extLst>
          </p:cNvPr>
          <p:cNvSpPr/>
          <p:nvPr/>
        </p:nvSpPr>
        <p:spPr>
          <a:xfrm>
            <a:off x="5401340" y="4774019"/>
            <a:ext cx="6136430" cy="13503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Absolutely critical idea</a:t>
            </a:r>
            <a:r>
              <a:rPr lang="en-US" dirty="0"/>
              <a:t>: background covariance matrix provides the link between the parts of the system that we </a:t>
            </a:r>
            <a:r>
              <a:rPr lang="en-US" b="1" i="1" dirty="0"/>
              <a:t>observe</a:t>
            </a:r>
            <a:r>
              <a:rPr lang="en-US" dirty="0"/>
              <a:t> and the parts of the system that we </a:t>
            </a:r>
            <a:r>
              <a:rPr lang="en-US" b="1" i="1" dirty="0"/>
              <a:t>cannot see</a:t>
            </a:r>
            <a:r>
              <a:rPr lang="en-US" dirty="0"/>
              <a:t>.</a:t>
            </a:r>
          </a:p>
        </p:txBody>
      </p:sp>
      <p:sp>
        <p:nvSpPr>
          <p:cNvPr id="14" name="TextBox 13">
            <a:extLst>
              <a:ext uri="{FF2B5EF4-FFF2-40B4-BE49-F238E27FC236}">
                <a16:creationId xmlns:a16="http://schemas.microsoft.com/office/drawing/2014/main" id="{EA3C7261-AD06-8B47-840A-54F1C9FD3A35}"/>
              </a:ext>
            </a:extLst>
          </p:cNvPr>
          <p:cNvSpPr txBox="1"/>
          <p:nvPr/>
        </p:nvSpPr>
        <p:spPr>
          <a:xfrm>
            <a:off x="6198949" y="6474417"/>
            <a:ext cx="5993051" cy="369332"/>
          </a:xfrm>
          <a:prstGeom prst="rect">
            <a:avLst/>
          </a:prstGeom>
          <a:noFill/>
        </p:spPr>
        <p:txBody>
          <a:bodyPr wrap="none" rtlCol="0">
            <a:spAutoFit/>
          </a:bodyPr>
          <a:lstStyle/>
          <a:p>
            <a:r>
              <a:rPr lang="en-US" dirty="0"/>
              <a:t>Example adapted from </a:t>
            </a:r>
            <a:r>
              <a:rPr lang="en-US" i="1" dirty="0"/>
              <a:t>Data Assimilation </a:t>
            </a:r>
            <a:r>
              <a:rPr lang="en-US" dirty="0"/>
              <a:t>by Asch et. al., </a:t>
            </a:r>
            <a:r>
              <a:rPr lang="en-US" dirty="0" err="1"/>
              <a:t>pg</a:t>
            </a:r>
            <a:r>
              <a:rPr lang="en-US" dirty="0"/>
              <a:t> 59.</a:t>
            </a:r>
          </a:p>
        </p:txBody>
      </p:sp>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B29AFEDA-851C-3944-9545-E6BC9540DF3E}"/>
                  </a:ext>
                </a:extLst>
              </p:cNvPr>
              <p:cNvSpPr/>
              <p:nvPr/>
            </p:nvSpPr>
            <p:spPr>
              <a:xfrm>
                <a:off x="228600" y="5748547"/>
                <a:ext cx="4796705" cy="9808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 good estimate of </a:t>
                </a:r>
                <a14:m>
                  <m:oMath xmlns:m="http://schemas.openxmlformats.org/officeDocument/2006/math">
                    <m:r>
                      <a:rPr lang="en-US" i="1">
                        <a:latin typeface="Cambria Math" panose="02040503050406030204" pitchFamily="18" charset="0"/>
                      </a:rPr>
                      <m:t>𝐵</m:t>
                    </m:r>
                  </m:oMath>
                </a14:m>
                <a:r>
                  <a:rPr lang="en-US" dirty="0"/>
                  <a:t> is the perhaps </a:t>
                </a:r>
                <a:r>
                  <a:rPr lang="en-US" b="1" i="1" dirty="0"/>
                  <a:t>the most important part </a:t>
                </a:r>
                <a:r>
                  <a:rPr lang="en-US" dirty="0"/>
                  <a:t>of data assimilation.  Think of it as a kind of </a:t>
                </a:r>
                <a:r>
                  <a:rPr lang="en-US" b="1" i="1" dirty="0"/>
                  <a:t>linearization</a:t>
                </a:r>
                <a:r>
                  <a:rPr lang="en-US" dirty="0"/>
                  <a:t> of the system.</a:t>
                </a:r>
              </a:p>
            </p:txBody>
          </p:sp>
        </mc:Choice>
        <mc:Fallback xmlns="">
          <p:sp>
            <p:nvSpPr>
              <p:cNvPr id="16" name="Rectangle 15">
                <a:extLst>
                  <a:ext uri="{FF2B5EF4-FFF2-40B4-BE49-F238E27FC236}">
                    <a16:creationId xmlns:a16="http://schemas.microsoft.com/office/drawing/2014/main" id="{B29AFEDA-851C-3944-9545-E6BC9540DF3E}"/>
                  </a:ext>
                </a:extLst>
              </p:cNvPr>
              <p:cNvSpPr>
                <a:spLocks noRot="1" noChangeAspect="1" noMove="1" noResize="1" noEditPoints="1" noAdjustHandles="1" noChangeArrowheads="1" noChangeShapeType="1" noTextEdit="1"/>
              </p:cNvSpPr>
              <p:nvPr/>
            </p:nvSpPr>
            <p:spPr>
              <a:xfrm>
                <a:off x="228600" y="5748547"/>
                <a:ext cx="4796705" cy="980866"/>
              </a:xfrm>
              <a:prstGeom prst="rect">
                <a:avLst/>
              </a:prstGeom>
              <a:blipFill>
                <a:blip r:embed="rId6"/>
                <a:stretch>
                  <a:fillRect b="-6329"/>
                </a:stretch>
              </a:blipFill>
            </p:spPr>
            <p:txBody>
              <a:bodyPr/>
              <a:lstStyle/>
              <a:p>
                <a:r>
                  <a:rPr lang="en-US">
                    <a:noFill/>
                  </a:rPr>
                  <a:t> </a:t>
                </a:r>
              </a:p>
            </p:txBody>
          </p:sp>
        </mc:Fallback>
      </mc:AlternateContent>
    </p:spTree>
    <p:extLst>
      <p:ext uri="{BB962C8B-B14F-4D97-AF65-F5344CB8AC3E}">
        <p14:creationId xmlns:p14="http://schemas.microsoft.com/office/powerpoint/2010/main" val="21638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F7BB5-C9F8-1A4C-8805-9F134F7264B9}"/>
              </a:ext>
            </a:extLst>
          </p:cNvPr>
          <p:cNvSpPr>
            <a:spLocks noGrp="1"/>
          </p:cNvSpPr>
          <p:nvPr>
            <p:ph type="title"/>
          </p:nvPr>
        </p:nvSpPr>
        <p:spPr/>
        <p:txBody>
          <a:bodyPr/>
          <a:lstStyle/>
          <a:p>
            <a:r>
              <a:rPr lang="en-US" dirty="0"/>
              <a:t>GSI 3D-Var background matrix computation</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80D50BF-818F-CB43-9FE6-646FD4435A79}"/>
                  </a:ext>
                </a:extLst>
              </p:cNvPr>
              <p:cNvSpPr txBox="1"/>
              <p:nvPr/>
            </p:nvSpPr>
            <p:spPr>
              <a:xfrm>
                <a:off x="300038" y="1690688"/>
                <a:ext cx="5686419" cy="5327549"/>
              </a:xfrm>
              <a:prstGeom prst="rect">
                <a:avLst/>
              </a:prstGeom>
              <a:noFill/>
            </p:spPr>
            <p:txBody>
              <a:bodyPr wrap="square" rtlCol="0">
                <a:spAutoFit/>
              </a:bodyPr>
              <a:lstStyle/>
              <a:p>
                <a:r>
                  <a:rPr lang="en-US" dirty="0"/>
                  <a:t>Previous generation 3D-Var system, the Spectral Statistical Interpolation (SSI) system, applied background update in a spectral space where the background matrix </a:t>
                </a:r>
                <a:r>
                  <a:rPr lang="en-US" i="1" dirty="0"/>
                  <a:t>B </a:t>
                </a:r>
                <a:r>
                  <a:rPr lang="en-US" dirty="0"/>
                  <a:t>was diagonal</a:t>
                </a:r>
                <a:r>
                  <a:rPr lang="en-US" i="1" dirty="0"/>
                  <a:t>. </a:t>
                </a:r>
                <a:r>
                  <a:rPr lang="en-US" dirty="0"/>
                  <a:t>But this led to an issue: once we transform back to physical space, our errors are forced to be geographically homogeneous and isotropic [Wu et. al., 2002].</a:t>
                </a:r>
              </a:p>
              <a:p>
                <a:endParaRPr lang="en-US" dirty="0"/>
              </a:p>
              <a:p>
                <a:r>
                  <a:rPr lang="en-US" dirty="0"/>
                  <a:t>The current </a:t>
                </a:r>
                <a:r>
                  <a:rPr lang="en-US" dirty="0" err="1"/>
                  <a:t>Gridpoint</a:t>
                </a:r>
                <a:r>
                  <a:rPr lang="en-US" dirty="0"/>
                  <a:t> Statistical Interpolation (GSI) system is in physical space. Estimate is based on National Meteorological Center (NMC) method:</a:t>
                </a: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2</m:t>
                          </m:r>
                        </m:den>
                      </m:f>
                      <m:d>
                        <m:dPr>
                          <m:begChr m:val="⟨"/>
                          <m:endChr m:val="⟩"/>
                          <m:ctrlPr>
                            <a:rPr lang="en-US" b="0" i="1" smtClean="0">
                              <a:latin typeface="Cambria Math" panose="02040503050406030204" pitchFamily="18" charset="0"/>
                              <a:ea typeface="Cambria Math" panose="02040503050406030204" pitchFamily="18" charset="0"/>
                            </a:rPr>
                          </m:ctrlPr>
                        </m:dPr>
                        <m:e>
                          <m:d>
                            <m:dPr>
                              <m:ctrlPr>
                                <a:rPr lang="en-US" b="0" i="1" smtClean="0">
                                  <a:latin typeface="Cambria Math" panose="02040503050406030204" pitchFamily="18" charset="0"/>
                                  <a:ea typeface="Cambria Math" panose="02040503050406030204" pitchFamily="18" charset="0"/>
                                </a:rPr>
                              </m:ctrlPr>
                            </m:dPr>
                            <m:e>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𝑥</m:t>
                                  </m:r>
                                </m:e>
                                <m:sup>
                                  <m:r>
                                    <a:rPr lang="en-US" b="0" i="1" smtClean="0">
                                      <a:latin typeface="Cambria Math" panose="02040503050406030204" pitchFamily="18" charset="0"/>
                                      <a:ea typeface="Cambria Math" panose="02040503050406030204" pitchFamily="18" charset="0"/>
                                    </a:rPr>
                                    <m:t>48</m:t>
                                  </m:r>
                                  <m:r>
                                    <a:rPr lang="en-US" b="0" i="1" smtClean="0">
                                      <a:latin typeface="Cambria Math" panose="02040503050406030204" pitchFamily="18" charset="0"/>
                                      <a:ea typeface="Cambria Math" panose="02040503050406030204" pitchFamily="18" charset="0"/>
                                    </a:rPr>
                                    <m:t>h</m:t>
                                  </m:r>
                                </m:sup>
                              </m:sSup>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𝑥</m:t>
                                  </m:r>
                                </m:e>
                                <m:sup>
                                  <m:r>
                                    <a:rPr lang="en-US" b="0" i="1" smtClean="0">
                                      <a:latin typeface="Cambria Math" panose="02040503050406030204" pitchFamily="18" charset="0"/>
                                      <a:ea typeface="Cambria Math" panose="02040503050406030204" pitchFamily="18" charset="0"/>
                                    </a:rPr>
                                    <m:t>24</m:t>
                                  </m:r>
                                  <m:r>
                                    <a:rPr lang="en-US" b="0" i="1" smtClean="0">
                                      <a:latin typeface="Cambria Math" panose="02040503050406030204" pitchFamily="18" charset="0"/>
                                      <a:ea typeface="Cambria Math" panose="02040503050406030204" pitchFamily="18" charset="0"/>
                                    </a:rPr>
                                    <m:t>h</m:t>
                                  </m:r>
                                </m:sup>
                              </m:sSup>
                            </m:e>
                          </m:d>
                          <m:sSup>
                            <m:sSupPr>
                              <m:ctrlPr>
                                <a:rPr lang="en-US" b="0" i="1" smtClean="0">
                                  <a:latin typeface="Cambria Math" panose="02040503050406030204" pitchFamily="18" charset="0"/>
                                  <a:ea typeface="Cambria Math" panose="02040503050406030204" pitchFamily="18" charset="0"/>
                                </a:rPr>
                              </m:ctrlPr>
                            </m:sSupPr>
                            <m:e>
                              <m:d>
                                <m:dPr>
                                  <m:ctrlPr>
                                    <a:rPr lang="en-US" b="0" i="1" smtClean="0">
                                      <a:latin typeface="Cambria Math" panose="02040503050406030204" pitchFamily="18" charset="0"/>
                                      <a:ea typeface="Cambria Math" panose="02040503050406030204" pitchFamily="18" charset="0"/>
                                    </a:rPr>
                                  </m:ctrlPr>
                                </m:dPr>
                                <m:e>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𝑥</m:t>
                                      </m:r>
                                    </m:e>
                                    <m:sup>
                                      <m:r>
                                        <a:rPr lang="en-US" b="0" i="1" smtClean="0">
                                          <a:latin typeface="Cambria Math" panose="02040503050406030204" pitchFamily="18" charset="0"/>
                                          <a:ea typeface="Cambria Math" panose="02040503050406030204" pitchFamily="18" charset="0"/>
                                        </a:rPr>
                                        <m:t>48</m:t>
                                      </m:r>
                                      <m:r>
                                        <a:rPr lang="en-US" b="0" i="1" smtClean="0">
                                          <a:latin typeface="Cambria Math" panose="02040503050406030204" pitchFamily="18" charset="0"/>
                                          <a:ea typeface="Cambria Math" panose="02040503050406030204" pitchFamily="18" charset="0"/>
                                        </a:rPr>
                                        <m:t>h</m:t>
                                      </m:r>
                                    </m:sup>
                                  </m:sSup>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𝑥</m:t>
                                      </m:r>
                                    </m:e>
                                    <m:sup>
                                      <m:r>
                                        <a:rPr lang="en-US" b="0" i="1" smtClean="0">
                                          <a:latin typeface="Cambria Math" panose="02040503050406030204" pitchFamily="18" charset="0"/>
                                          <a:ea typeface="Cambria Math" panose="02040503050406030204" pitchFamily="18" charset="0"/>
                                        </a:rPr>
                                        <m:t>24</m:t>
                                      </m:r>
                                      <m:r>
                                        <a:rPr lang="en-US" b="0" i="1" smtClean="0">
                                          <a:latin typeface="Cambria Math" panose="02040503050406030204" pitchFamily="18" charset="0"/>
                                          <a:ea typeface="Cambria Math" panose="02040503050406030204" pitchFamily="18" charset="0"/>
                                        </a:rPr>
                                        <m:t>h</m:t>
                                      </m:r>
                                    </m:sup>
                                  </m:sSup>
                                </m:e>
                              </m:d>
                            </m:e>
                            <m:sup>
                              <m:r>
                                <a:rPr lang="en-US" b="0" i="1" smtClean="0">
                                  <a:latin typeface="Cambria Math" panose="02040503050406030204" pitchFamily="18" charset="0"/>
                                  <a:ea typeface="Cambria Math" panose="02040503050406030204" pitchFamily="18" charset="0"/>
                                </a:rPr>
                                <m:t>𝑇</m:t>
                              </m:r>
                            </m:sup>
                          </m:sSup>
                        </m:e>
                      </m:d>
                    </m:oMath>
                  </m:oMathPara>
                </a14:m>
                <a:endParaRPr lang="en-US" dirty="0"/>
              </a:p>
              <a:p>
                <a14:m>
                  <m:oMath xmlns:m="http://schemas.openxmlformats.org/officeDocument/2006/math">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𝑥</m:t>
                        </m:r>
                      </m:e>
                      <m:sup>
                        <m:r>
                          <a:rPr lang="en-US" b="0" i="1" smtClean="0">
                            <a:latin typeface="Cambria Math" panose="02040503050406030204" pitchFamily="18" charset="0"/>
                            <a:ea typeface="Cambria Math" panose="02040503050406030204" pitchFamily="18" charset="0"/>
                          </a:rPr>
                          <m:t>48</m:t>
                        </m:r>
                        <m:r>
                          <a:rPr lang="en-US" b="0" i="1" smtClean="0">
                            <a:latin typeface="Cambria Math" panose="02040503050406030204" pitchFamily="18" charset="0"/>
                            <a:ea typeface="Cambria Math" panose="02040503050406030204" pitchFamily="18" charset="0"/>
                          </a:rPr>
                          <m:t>h</m:t>
                        </m:r>
                      </m:sup>
                    </m:sSup>
                  </m:oMath>
                </a14:m>
                <a:r>
                  <a:rPr lang="en-US" dirty="0"/>
                  <a:t> and </a:t>
                </a:r>
                <a14:m>
                  <m:oMath xmlns:m="http://schemas.openxmlformats.org/officeDocument/2006/math">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𝑥</m:t>
                        </m:r>
                      </m:e>
                      <m:sup>
                        <m:r>
                          <a:rPr lang="en-US" b="0" i="1" smtClean="0">
                            <a:latin typeface="Cambria Math" panose="02040503050406030204" pitchFamily="18" charset="0"/>
                            <a:ea typeface="Cambria Math" panose="02040503050406030204" pitchFamily="18" charset="0"/>
                          </a:rPr>
                          <m:t>24</m:t>
                        </m:r>
                        <m:r>
                          <a:rPr lang="en-US" b="0" i="1" smtClean="0">
                            <a:latin typeface="Cambria Math" panose="02040503050406030204" pitchFamily="18" charset="0"/>
                            <a:ea typeface="Cambria Math" panose="02040503050406030204" pitchFamily="18" charset="0"/>
                          </a:rPr>
                          <m:t>h</m:t>
                        </m:r>
                      </m:sup>
                    </m:sSup>
                  </m:oMath>
                </a14:m>
                <a:r>
                  <a:rPr lang="en-US" dirty="0"/>
                  <a:t> are lagged forecast pairs (24 and 48 </a:t>
                </a:r>
                <a:r>
                  <a:rPr lang="en-US" dirty="0" err="1"/>
                  <a:t>hr</a:t>
                </a:r>
                <a:r>
                  <a:rPr lang="en-US" dirty="0"/>
                  <a:t> forecasts valid at same time) sampled through a long period of time.  Stream function and velocity potential must be calculated using a Poisson eqn. solver [2018 NOAA DA Training at CIRA]</a:t>
                </a:r>
              </a:p>
              <a:p>
                <a:endParaRPr lang="en-US" dirty="0"/>
              </a:p>
            </p:txBody>
          </p:sp>
        </mc:Choice>
        <mc:Fallback xmlns="">
          <p:sp>
            <p:nvSpPr>
              <p:cNvPr id="5" name="TextBox 4">
                <a:extLst>
                  <a:ext uri="{FF2B5EF4-FFF2-40B4-BE49-F238E27FC236}">
                    <a16:creationId xmlns:a16="http://schemas.microsoft.com/office/drawing/2014/main" id="{C80D50BF-818F-CB43-9FE6-646FD4435A79}"/>
                  </a:ext>
                </a:extLst>
              </p:cNvPr>
              <p:cNvSpPr txBox="1">
                <a:spLocks noRot="1" noChangeAspect="1" noMove="1" noResize="1" noEditPoints="1" noAdjustHandles="1" noChangeArrowheads="1" noChangeShapeType="1" noTextEdit="1"/>
              </p:cNvSpPr>
              <p:nvPr/>
            </p:nvSpPr>
            <p:spPr>
              <a:xfrm>
                <a:off x="300038" y="1690688"/>
                <a:ext cx="5686419" cy="5327549"/>
              </a:xfrm>
              <a:prstGeom prst="rect">
                <a:avLst/>
              </a:prstGeom>
              <a:blipFill>
                <a:blip r:embed="rId2"/>
                <a:stretch>
                  <a:fillRect l="-891" t="-238" r="-1559"/>
                </a:stretch>
              </a:blipFill>
            </p:spPr>
            <p:txBody>
              <a:bodyPr/>
              <a:lstStyle/>
              <a:p>
                <a:r>
                  <a:rPr lang="en-US">
                    <a:noFill/>
                  </a:rPr>
                  <a:t> </a:t>
                </a:r>
              </a:p>
            </p:txBody>
          </p:sp>
        </mc:Fallback>
      </mc:AlternateContent>
      <p:cxnSp>
        <p:nvCxnSpPr>
          <p:cNvPr id="7" name="Straight Connector 6">
            <a:extLst>
              <a:ext uri="{FF2B5EF4-FFF2-40B4-BE49-F238E27FC236}">
                <a16:creationId xmlns:a16="http://schemas.microsoft.com/office/drawing/2014/main" id="{2EFFDC69-F8EA-034A-A7D5-EEEE4D682BC2}"/>
              </a:ext>
            </a:extLst>
          </p:cNvPr>
          <p:cNvCxnSpPr>
            <a:cxnSpLocks/>
          </p:cNvCxnSpPr>
          <p:nvPr/>
        </p:nvCxnSpPr>
        <p:spPr>
          <a:xfrm>
            <a:off x="6096000" y="1519235"/>
            <a:ext cx="0" cy="49244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B646C41-11E0-3448-B122-C35C8F69D32D}"/>
              </a:ext>
            </a:extLst>
          </p:cNvPr>
          <p:cNvSpPr txBox="1"/>
          <p:nvPr/>
        </p:nvSpPr>
        <p:spPr>
          <a:xfrm>
            <a:off x="6415092" y="1519235"/>
            <a:ext cx="5476870" cy="5355312"/>
          </a:xfrm>
          <a:prstGeom prst="rect">
            <a:avLst/>
          </a:prstGeom>
          <a:noFill/>
        </p:spPr>
        <p:txBody>
          <a:bodyPr wrap="square" rtlCol="0">
            <a:spAutoFit/>
          </a:bodyPr>
          <a:lstStyle/>
          <a:p>
            <a:r>
              <a:rPr lang="en-US" dirty="0"/>
              <a:t>From here, in GSI, we compute regression coefficient between stream function and (1) velocity potential, (2) temperature, and (3) surface pressure. These coefficients help build up unbalanced fields from which length scales are computed, layered Gaussian filters are applied to create anisotropy and heterogeneity, and </a:t>
            </a:r>
            <a:r>
              <a:rPr lang="en-US" i="1" dirty="0"/>
              <a:t>B </a:t>
            </a:r>
            <a:r>
              <a:rPr lang="en-US" dirty="0"/>
              <a:t>is constructed.</a:t>
            </a:r>
          </a:p>
          <a:p>
            <a:endParaRPr lang="en-US" dirty="0"/>
          </a:p>
          <a:p>
            <a:r>
              <a:rPr lang="en-US" b="1" i="1" dirty="0"/>
              <a:t>I am skeptical this will work very well for chemical data assimilation</a:t>
            </a:r>
            <a:r>
              <a:rPr lang="en-US" dirty="0"/>
              <a:t>. The 48 </a:t>
            </a:r>
            <a:r>
              <a:rPr lang="en-US" dirty="0" err="1"/>
              <a:t>hr</a:t>
            </a:r>
            <a:r>
              <a:rPr lang="en-US" dirty="0"/>
              <a:t> and 24 </a:t>
            </a:r>
            <a:r>
              <a:rPr lang="en-US" dirty="0" err="1"/>
              <a:t>hr</a:t>
            </a:r>
            <a:r>
              <a:rPr lang="en-US" dirty="0"/>
              <a:t> chemistry forecasts valid at same time should be essentially identical </a:t>
            </a:r>
            <a:r>
              <a:rPr lang="en-US" i="1" dirty="0"/>
              <a:t>because chemistry is deterministic</a:t>
            </a:r>
            <a:r>
              <a:rPr lang="en-US" dirty="0"/>
              <a:t>. This isn’t a good way of estimating the inherent variability of a non-chaotic system! In fact, GEOS does have an existing ad hoc method for estimating ozone background error independent of meteorological variables: horizontally invariant, it is set at 4% of global mean ozone at each level with some prescribed length scales [GEOS 5 manual]. </a:t>
            </a:r>
            <a:r>
              <a:rPr lang="en-US" b="1" dirty="0"/>
              <a:t>That isn’t good enough for proper CDA</a:t>
            </a:r>
            <a:r>
              <a:rPr lang="en-US" dirty="0"/>
              <a:t>.</a:t>
            </a:r>
          </a:p>
        </p:txBody>
      </p:sp>
    </p:spTree>
    <p:extLst>
      <p:ext uri="{BB962C8B-B14F-4D97-AF65-F5344CB8AC3E}">
        <p14:creationId xmlns:p14="http://schemas.microsoft.com/office/powerpoint/2010/main" val="26114739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F7BB5-C9F8-1A4C-8805-9F134F7264B9}"/>
              </a:ext>
            </a:extLst>
          </p:cNvPr>
          <p:cNvSpPr>
            <a:spLocks noGrp="1"/>
          </p:cNvSpPr>
          <p:nvPr>
            <p:ph type="title"/>
          </p:nvPr>
        </p:nvSpPr>
        <p:spPr/>
        <p:txBody>
          <a:bodyPr/>
          <a:lstStyle/>
          <a:p>
            <a:r>
              <a:rPr lang="en-US" dirty="0"/>
              <a:t>Including emissions in GOES-CF, first thoughts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E5D78F-5630-A64C-B8A0-D40CCEDE515D}"/>
                  </a:ext>
                </a:extLst>
              </p:cNvPr>
              <p:cNvSpPr>
                <a:spLocks noGrp="1"/>
              </p:cNvSpPr>
              <p:nvPr>
                <p:ph idx="1"/>
              </p:nvPr>
            </p:nvSpPr>
            <p:spPr>
              <a:xfrm>
                <a:off x="838200" y="1825625"/>
                <a:ext cx="10515600" cy="4667250"/>
              </a:xfrm>
            </p:spPr>
            <p:txBody>
              <a:bodyPr>
                <a:normAutofit fontScale="92500" lnSpcReduction="20000"/>
              </a:bodyPr>
              <a:lstStyle/>
              <a:p>
                <a:r>
                  <a:rPr lang="en-US" dirty="0"/>
                  <a:t>A good estimate of </a:t>
                </a:r>
                <a14:m>
                  <m:oMath xmlns:m="http://schemas.openxmlformats.org/officeDocument/2006/math">
                    <m:r>
                      <a:rPr lang="en-US" i="1">
                        <a:latin typeface="Cambria Math" panose="02040503050406030204" pitchFamily="18" charset="0"/>
                      </a:rPr>
                      <m:t>𝐵</m:t>
                    </m:r>
                  </m:oMath>
                </a14:m>
                <a:r>
                  <a:rPr lang="en-US" dirty="0"/>
                  <a:t> is the perhaps </a:t>
                </a:r>
                <a:r>
                  <a:rPr lang="en-US" b="1" i="1" dirty="0"/>
                  <a:t>the most important part </a:t>
                </a:r>
                <a:r>
                  <a:rPr lang="en-US" dirty="0"/>
                  <a:t>of data assimilation.  GSI is highly tuned to weather phenomena, but many of the assumptions (chaos, ad hoc methods of computing covariances for each variable) fail in the deterministic, high-dimensional world of chemistry. </a:t>
                </a:r>
              </a:p>
              <a:p>
                <a:pPr lvl="1"/>
                <a:r>
                  <a:rPr lang="en-US" dirty="0"/>
                  <a:t>We also might be able to exploit the deterministic nature of chemistry to reduce computational requirements. In meteorological data assimilation much of the “information content” from estimations of </a:t>
                </a:r>
                <a14:m>
                  <m:oMath xmlns:m="http://schemas.openxmlformats.org/officeDocument/2006/math">
                    <m:r>
                      <a:rPr lang="en-US" i="1" smtClean="0">
                        <a:latin typeface="Cambria Math" panose="02040503050406030204" pitchFamily="18" charset="0"/>
                      </a:rPr>
                      <m:t>𝐵</m:t>
                    </m:r>
                  </m:oMath>
                </a14:m>
                <a:r>
                  <a:rPr lang="en-US" dirty="0"/>
                  <a:t> go into controlling the Lyapunov exponents, or degree of chaos of the system [</a:t>
                </a:r>
                <a:r>
                  <a:rPr lang="en-US" dirty="0" err="1"/>
                  <a:t>Trevisan</a:t>
                </a:r>
                <a:r>
                  <a:rPr lang="en-US" dirty="0"/>
                  <a:t> and </a:t>
                </a:r>
                <a:r>
                  <a:rPr lang="en-US" dirty="0" err="1"/>
                  <a:t>Palatella</a:t>
                </a:r>
                <a:r>
                  <a:rPr lang="en-US" dirty="0"/>
                  <a:t>, 2011]. Intuitively, at least, we don’t have to worry about controlling chaos and could use the information elsewhere, or reduce computations.</a:t>
                </a:r>
              </a:p>
              <a:p>
                <a:r>
                  <a:rPr lang="en-US" dirty="0"/>
                  <a:t>I’ll go into more details later, but there is a way to combine Miyazaki’s ensemble method for linking emissions with concentrations empirically, using a Monte Carlo approach, with the existing GSI code. This is a part of a cutting edge new field in DA, emerging in the past 10 years: </a:t>
                </a:r>
                <a:r>
                  <a:rPr lang="en-US" b="1" dirty="0"/>
                  <a:t>hybrid methods</a:t>
                </a:r>
                <a:r>
                  <a:rPr lang="en-US" dirty="0"/>
                  <a:t>. </a:t>
                </a:r>
              </a:p>
              <a:p>
                <a:r>
                  <a:rPr lang="en-US" dirty="0"/>
                  <a:t>But first: we need to introduce these ensemble methods.</a:t>
                </a:r>
              </a:p>
            </p:txBody>
          </p:sp>
        </mc:Choice>
        <mc:Fallback xmlns="">
          <p:sp>
            <p:nvSpPr>
              <p:cNvPr id="3" name="Content Placeholder 2">
                <a:extLst>
                  <a:ext uri="{FF2B5EF4-FFF2-40B4-BE49-F238E27FC236}">
                    <a16:creationId xmlns:a16="http://schemas.microsoft.com/office/drawing/2014/main" id="{E1E5D78F-5630-A64C-B8A0-D40CCEDE515D}"/>
                  </a:ext>
                </a:extLst>
              </p:cNvPr>
              <p:cNvSpPr>
                <a:spLocks noGrp="1" noRot="1" noChangeAspect="1" noMove="1" noResize="1" noEditPoints="1" noAdjustHandles="1" noChangeArrowheads="1" noChangeShapeType="1" noTextEdit="1"/>
              </p:cNvSpPr>
              <p:nvPr>
                <p:ph idx="1"/>
              </p:nvPr>
            </p:nvSpPr>
            <p:spPr>
              <a:xfrm>
                <a:off x="838200" y="1825625"/>
                <a:ext cx="10515600" cy="4667250"/>
              </a:xfrm>
              <a:blipFill>
                <a:blip r:embed="rId2"/>
                <a:stretch>
                  <a:fillRect l="-965" t="-3252" r="-1206" b="-1897"/>
                </a:stretch>
              </a:blipFill>
            </p:spPr>
            <p:txBody>
              <a:bodyPr/>
              <a:lstStyle/>
              <a:p>
                <a:r>
                  <a:rPr lang="en-US">
                    <a:noFill/>
                  </a:rPr>
                  <a:t> </a:t>
                </a:r>
              </a:p>
            </p:txBody>
          </p:sp>
        </mc:Fallback>
      </mc:AlternateContent>
    </p:spTree>
    <p:extLst>
      <p:ext uri="{BB962C8B-B14F-4D97-AF65-F5344CB8AC3E}">
        <p14:creationId xmlns:p14="http://schemas.microsoft.com/office/powerpoint/2010/main" val="10122677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Arrow Connector 25">
            <a:extLst>
              <a:ext uri="{FF2B5EF4-FFF2-40B4-BE49-F238E27FC236}">
                <a16:creationId xmlns:a16="http://schemas.microsoft.com/office/drawing/2014/main" id="{D877909C-B0E1-8343-BF24-C1743F006C44}"/>
              </a:ext>
            </a:extLst>
          </p:cNvPr>
          <p:cNvCxnSpPr>
            <a:cxnSpLocks/>
          </p:cNvCxnSpPr>
          <p:nvPr/>
        </p:nvCxnSpPr>
        <p:spPr>
          <a:xfrm>
            <a:off x="1796904" y="3375836"/>
            <a:ext cx="0" cy="940009"/>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2FBF7F9-FF9C-C545-96B3-22BF85D1030C}"/>
              </a:ext>
            </a:extLst>
          </p:cNvPr>
          <p:cNvSpPr>
            <a:spLocks noGrp="1"/>
          </p:cNvSpPr>
          <p:nvPr>
            <p:ph type="title"/>
          </p:nvPr>
        </p:nvSpPr>
        <p:spPr>
          <a:xfrm>
            <a:off x="838200" y="136165"/>
            <a:ext cx="10515600" cy="1325563"/>
          </a:xfrm>
        </p:spPr>
        <p:txBody>
          <a:bodyPr/>
          <a:lstStyle/>
          <a:p>
            <a:r>
              <a:rPr lang="en-US" dirty="0"/>
              <a:t>Kalman Filter: a natural way to preserve error information and sensitivities over time.</a:t>
            </a:r>
          </a:p>
        </p:txBody>
      </p:sp>
      <p:cxnSp>
        <p:nvCxnSpPr>
          <p:cNvPr id="13" name="Straight Arrow Connector 12">
            <a:extLst>
              <a:ext uri="{FF2B5EF4-FFF2-40B4-BE49-F238E27FC236}">
                <a16:creationId xmlns:a16="http://schemas.microsoft.com/office/drawing/2014/main" id="{8CD4BDF2-855A-464E-BE5C-7CD0286E7C33}"/>
              </a:ext>
            </a:extLst>
          </p:cNvPr>
          <p:cNvCxnSpPr/>
          <p:nvPr/>
        </p:nvCxnSpPr>
        <p:spPr>
          <a:xfrm flipV="1">
            <a:off x="1010093" y="1775637"/>
            <a:ext cx="0" cy="391278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AEDC02E-03CF-FB4C-87AD-F19E0C9D1017}"/>
              </a:ext>
            </a:extLst>
          </p:cNvPr>
          <p:cNvCxnSpPr>
            <a:cxnSpLocks/>
          </p:cNvCxnSpPr>
          <p:nvPr/>
        </p:nvCxnSpPr>
        <p:spPr>
          <a:xfrm flipV="1">
            <a:off x="988827" y="5688419"/>
            <a:ext cx="5085907"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urved Connector 17">
            <a:extLst>
              <a:ext uri="{FF2B5EF4-FFF2-40B4-BE49-F238E27FC236}">
                <a16:creationId xmlns:a16="http://schemas.microsoft.com/office/drawing/2014/main" id="{3D9415FB-FDAB-9546-AF17-8366E264F9DD}"/>
              </a:ext>
            </a:extLst>
          </p:cNvPr>
          <p:cNvCxnSpPr/>
          <p:nvPr/>
        </p:nvCxnSpPr>
        <p:spPr>
          <a:xfrm flipV="1">
            <a:off x="1382233" y="2307265"/>
            <a:ext cx="4614530" cy="2690037"/>
          </a:xfrm>
          <a:prstGeom prst="curvedConnector3">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CA368B14-445C-CC4A-9773-4EE743329E64}"/>
              </a:ext>
            </a:extLst>
          </p:cNvPr>
          <p:cNvSpPr txBox="1"/>
          <p:nvPr/>
        </p:nvSpPr>
        <p:spPr>
          <a:xfrm rot="16200000">
            <a:off x="-129375" y="3467617"/>
            <a:ext cx="1519006" cy="369332"/>
          </a:xfrm>
          <a:prstGeom prst="rect">
            <a:avLst/>
          </a:prstGeom>
          <a:noFill/>
        </p:spPr>
        <p:txBody>
          <a:bodyPr wrap="none" rtlCol="0">
            <a:spAutoFit/>
          </a:bodyPr>
          <a:lstStyle/>
          <a:p>
            <a:r>
              <a:rPr lang="en-US" dirty="0"/>
              <a:t>Concentration</a:t>
            </a:r>
          </a:p>
        </p:txBody>
      </p:sp>
      <p:sp>
        <p:nvSpPr>
          <p:cNvPr id="21" name="TextBox 20">
            <a:extLst>
              <a:ext uri="{FF2B5EF4-FFF2-40B4-BE49-F238E27FC236}">
                <a16:creationId xmlns:a16="http://schemas.microsoft.com/office/drawing/2014/main" id="{3864B58A-3AD5-C341-A384-01DBA2ED53AE}"/>
              </a:ext>
            </a:extLst>
          </p:cNvPr>
          <p:cNvSpPr txBox="1"/>
          <p:nvPr/>
        </p:nvSpPr>
        <p:spPr>
          <a:xfrm>
            <a:off x="1010093" y="4614180"/>
            <a:ext cx="1274708" cy="369332"/>
          </a:xfrm>
          <a:prstGeom prst="rect">
            <a:avLst/>
          </a:prstGeom>
          <a:noFill/>
        </p:spPr>
        <p:txBody>
          <a:bodyPr wrap="none" rtlCol="0">
            <a:spAutoFit/>
          </a:bodyPr>
          <a:lstStyle/>
          <a:p>
            <a:r>
              <a:rPr lang="en-US" dirty="0"/>
              <a:t>Base model</a:t>
            </a:r>
          </a:p>
        </p:txBody>
      </p:sp>
      <p:sp>
        <p:nvSpPr>
          <p:cNvPr id="22" name="5-Point Star 21">
            <a:extLst>
              <a:ext uri="{FF2B5EF4-FFF2-40B4-BE49-F238E27FC236}">
                <a16:creationId xmlns:a16="http://schemas.microsoft.com/office/drawing/2014/main" id="{D0D533CA-7735-DF44-A999-68D2FE6C9B42}"/>
              </a:ext>
            </a:extLst>
          </p:cNvPr>
          <p:cNvSpPr/>
          <p:nvPr/>
        </p:nvSpPr>
        <p:spPr>
          <a:xfrm>
            <a:off x="1669316" y="3732028"/>
            <a:ext cx="255177" cy="239712"/>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a:extLst>
              <a:ext uri="{FF2B5EF4-FFF2-40B4-BE49-F238E27FC236}">
                <a16:creationId xmlns:a16="http://schemas.microsoft.com/office/drawing/2014/main" id="{DA7634CC-AD91-D84B-BD05-72E6213FA34F}"/>
              </a:ext>
            </a:extLst>
          </p:cNvPr>
          <p:cNvCxnSpPr>
            <a:cxnSpLocks/>
          </p:cNvCxnSpPr>
          <p:nvPr/>
        </p:nvCxnSpPr>
        <p:spPr>
          <a:xfrm>
            <a:off x="3219524" y="3061324"/>
            <a:ext cx="0" cy="940009"/>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9" name="5-Point Star 28">
            <a:extLst>
              <a:ext uri="{FF2B5EF4-FFF2-40B4-BE49-F238E27FC236}">
                <a16:creationId xmlns:a16="http://schemas.microsoft.com/office/drawing/2014/main" id="{D86C78E8-12BF-C64B-9952-2F4BE4886B21}"/>
              </a:ext>
            </a:extLst>
          </p:cNvPr>
          <p:cNvSpPr/>
          <p:nvPr/>
        </p:nvSpPr>
        <p:spPr>
          <a:xfrm>
            <a:off x="3091936" y="3417516"/>
            <a:ext cx="255177" cy="239712"/>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Arrow Connector 29">
            <a:extLst>
              <a:ext uri="{FF2B5EF4-FFF2-40B4-BE49-F238E27FC236}">
                <a16:creationId xmlns:a16="http://schemas.microsoft.com/office/drawing/2014/main" id="{FC5D48D2-3346-D547-AD11-BB2CDA87AAAA}"/>
              </a:ext>
            </a:extLst>
          </p:cNvPr>
          <p:cNvCxnSpPr>
            <a:cxnSpLocks/>
          </p:cNvCxnSpPr>
          <p:nvPr/>
        </p:nvCxnSpPr>
        <p:spPr>
          <a:xfrm>
            <a:off x="4411939" y="2416732"/>
            <a:ext cx="0" cy="940009"/>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1" name="5-Point Star 30">
            <a:extLst>
              <a:ext uri="{FF2B5EF4-FFF2-40B4-BE49-F238E27FC236}">
                <a16:creationId xmlns:a16="http://schemas.microsoft.com/office/drawing/2014/main" id="{95A0932C-D227-A543-82F9-AF7AA86C6742}"/>
              </a:ext>
            </a:extLst>
          </p:cNvPr>
          <p:cNvSpPr/>
          <p:nvPr/>
        </p:nvSpPr>
        <p:spPr>
          <a:xfrm>
            <a:off x="4284351" y="2772924"/>
            <a:ext cx="255177" cy="239712"/>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Arrow Connector 31">
            <a:extLst>
              <a:ext uri="{FF2B5EF4-FFF2-40B4-BE49-F238E27FC236}">
                <a16:creationId xmlns:a16="http://schemas.microsoft.com/office/drawing/2014/main" id="{19AAD3C3-5C76-F64F-AB55-1EDF50E4A21F}"/>
              </a:ext>
            </a:extLst>
          </p:cNvPr>
          <p:cNvCxnSpPr>
            <a:cxnSpLocks/>
          </p:cNvCxnSpPr>
          <p:nvPr/>
        </p:nvCxnSpPr>
        <p:spPr>
          <a:xfrm>
            <a:off x="5700044" y="2060540"/>
            <a:ext cx="0" cy="940009"/>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3" name="5-Point Star 32">
            <a:extLst>
              <a:ext uri="{FF2B5EF4-FFF2-40B4-BE49-F238E27FC236}">
                <a16:creationId xmlns:a16="http://schemas.microsoft.com/office/drawing/2014/main" id="{41D80A78-445B-DD4E-B520-8079FB4048D4}"/>
              </a:ext>
            </a:extLst>
          </p:cNvPr>
          <p:cNvSpPr/>
          <p:nvPr/>
        </p:nvSpPr>
        <p:spPr>
          <a:xfrm>
            <a:off x="5572456" y="2416732"/>
            <a:ext cx="255177" cy="239712"/>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47CE71AE-6D87-774E-AA7D-EA409CF0E27D}"/>
              </a:ext>
            </a:extLst>
          </p:cNvPr>
          <p:cNvSpPr txBox="1"/>
          <p:nvPr/>
        </p:nvSpPr>
        <p:spPr>
          <a:xfrm>
            <a:off x="1287139" y="3077501"/>
            <a:ext cx="1417632" cy="369332"/>
          </a:xfrm>
          <a:prstGeom prst="rect">
            <a:avLst/>
          </a:prstGeom>
          <a:noFill/>
        </p:spPr>
        <p:txBody>
          <a:bodyPr wrap="none" rtlCol="0">
            <a:spAutoFit/>
          </a:bodyPr>
          <a:lstStyle/>
          <a:p>
            <a:r>
              <a:rPr lang="en-US" dirty="0"/>
              <a:t>Observations</a:t>
            </a:r>
          </a:p>
        </p:txBody>
      </p:sp>
      <p:cxnSp>
        <p:nvCxnSpPr>
          <p:cNvPr id="37" name="Curved Connector 36">
            <a:extLst>
              <a:ext uri="{FF2B5EF4-FFF2-40B4-BE49-F238E27FC236}">
                <a16:creationId xmlns:a16="http://schemas.microsoft.com/office/drawing/2014/main" id="{4E6E0EAA-E31E-D543-AFB8-FC5E3FE6E6DE}"/>
              </a:ext>
            </a:extLst>
          </p:cNvPr>
          <p:cNvCxnSpPr/>
          <p:nvPr/>
        </p:nvCxnSpPr>
        <p:spPr>
          <a:xfrm flipV="1">
            <a:off x="1348193" y="1917148"/>
            <a:ext cx="4614530" cy="2690037"/>
          </a:xfrm>
          <a:prstGeom prst="curvedConnector3">
            <a:avLst/>
          </a:prstGeom>
          <a:ln w="28575">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8" name="Curved Connector 37">
            <a:extLst>
              <a:ext uri="{FF2B5EF4-FFF2-40B4-BE49-F238E27FC236}">
                <a16:creationId xmlns:a16="http://schemas.microsoft.com/office/drawing/2014/main" id="{2C775D79-DBDF-1049-BF6F-76ED3A4FA496}"/>
              </a:ext>
            </a:extLst>
          </p:cNvPr>
          <p:cNvCxnSpPr/>
          <p:nvPr/>
        </p:nvCxnSpPr>
        <p:spPr>
          <a:xfrm flipV="1">
            <a:off x="1382233" y="2760656"/>
            <a:ext cx="4614530" cy="2690037"/>
          </a:xfrm>
          <a:prstGeom prst="curvedConnector3">
            <a:avLst/>
          </a:prstGeom>
          <a:ln w="28575">
            <a:prstDash val="sysDot"/>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34C58D4C-4D24-0C47-A58E-C1682AECE86A}"/>
              </a:ext>
            </a:extLst>
          </p:cNvPr>
          <p:cNvSpPr txBox="1"/>
          <p:nvPr/>
        </p:nvSpPr>
        <p:spPr>
          <a:xfrm>
            <a:off x="2770929" y="5064181"/>
            <a:ext cx="1152367" cy="369332"/>
          </a:xfrm>
          <a:prstGeom prst="rect">
            <a:avLst/>
          </a:prstGeom>
          <a:noFill/>
        </p:spPr>
        <p:txBody>
          <a:bodyPr wrap="none" rtlCol="0">
            <a:spAutoFit/>
          </a:bodyPr>
          <a:lstStyle/>
          <a:p>
            <a:r>
              <a:rPr lang="en-US" dirty="0"/>
              <a:t>Base error</a:t>
            </a:r>
          </a:p>
        </p:txBody>
      </p:sp>
      <p:cxnSp>
        <p:nvCxnSpPr>
          <p:cNvPr id="40" name="Straight Arrow Connector 39">
            <a:extLst>
              <a:ext uri="{FF2B5EF4-FFF2-40B4-BE49-F238E27FC236}">
                <a16:creationId xmlns:a16="http://schemas.microsoft.com/office/drawing/2014/main" id="{D95EB1BC-4677-1148-BDBA-26D79F8AD983}"/>
              </a:ext>
            </a:extLst>
          </p:cNvPr>
          <p:cNvCxnSpPr>
            <a:cxnSpLocks/>
          </p:cNvCxnSpPr>
          <p:nvPr/>
        </p:nvCxnSpPr>
        <p:spPr>
          <a:xfrm>
            <a:off x="7467728" y="3328238"/>
            <a:ext cx="0" cy="940009"/>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606D829B-D6FB-E84F-A18A-8D9B5E020892}"/>
              </a:ext>
            </a:extLst>
          </p:cNvPr>
          <p:cNvCxnSpPr/>
          <p:nvPr/>
        </p:nvCxnSpPr>
        <p:spPr>
          <a:xfrm flipV="1">
            <a:off x="6680917" y="1728039"/>
            <a:ext cx="0" cy="391278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D446C2AB-D084-1F47-850A-F9902F724154}"/>
              </a:ext>
            </a:extLst>
          </p:cNvPr>
          <p:cNvCxnSpPr>
            <a:cxnSpLocks/>
          </p:cNvCxnSpPr>
          <p:nvPr/>
        </p:nvCxnSpPr>
        <p:spPr>
          <a:xfrm flipV="1">
            <a:off x="6659651" y="5640821"/>
            <a:ext cx="5085907"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5-Point Star 46">
            <a:extLst>
              <a:ext uri="{FF2B5EF4-FFF2-40B4-BE49-F238E27FC236}">
                <a16:creationId xmlns:a16="http://schemas.microsoft.com/office/drawing/2014/main" id="{BB890670-308A-E047-AE2C-268226C34D44}"/>
              </a:ext>
            </a:extLst>
          </p:cNvPr>
          <p:cNvSpPr/>
          <p:nvPr/>
        </p:nvSpPr>
        <p:spPr>
          <a:xfrm>
            <a:off x="7340140" y="3684430"/>
            <a:ext cx="255177" cy="239712"/>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Arrow Connector 47">
            <a:extLst>
              <a:ext uri="{FF2B5EF4-FFF2-40B4-BE49-F238E27FC236}">
                <a16:creationId xmlns:a16="http://schemas.microsoft.com/office/drawing/2014/main" id="{B7E776A4-03B9-8D44-94F2-CB7A91AB9391}"/>
              </a:ext>
            </a:extLst>
          </p:cNvPr>
          <p:cNvCxnSpPr>
            <a:cxnSpLocks/>
          </p:cNvCxnSpPr>
          <p:nvPr/>
        </p:nvCxnSpPr>
        <p:spPr>
          <a:xfrm>
            <a:off x="8890348" y="3013726"/>
            <a:ext cx="0" cy="940009"/>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9" name="5-Point Star 48">
            <a:extLst>
              <a:ext uri="{FF2B5EF4-FFF2-40B4-BE49-F238E27FC236}">
                <a16:creationId xmlns:a16="http://schemas.microsoft.com/office/drawing/2014/main" id="{9542C7A1-B468-B64B-91FA-68BF944E3D9F}"/>
              </a:ext>
            </a:extLst>
          </p:cNvPr>
          <p:cNvSpPr/>
          <p:nvPr/>
        </p:nvSpPr>
        <p:spPr>
          <a:xfrm>
            <a:off x="8762760" y="3369918"/>
            <a:ext cx="255177" cy="239712"/>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Arrow Connector 49">
            <a:extLst>
              <a:ext uri="{FF2B5EF4-FFF2-40B4-BE49-F238E27FC236}">
                <a16:creationId xmlns:a16="http://schemas.microsoft.com/office/drawing/2014/main" id="{8793FFC6-6E34-514E-90F0-214652799245}"/>
              </a:ext>
            </a:extLst>
          </p:cNvPr>
          <p:cNvCxnSpPr>
            <a:cxnSpLocks/>
          </p:cNvCxnSpPr>
          <p:nvPr/>
        </p:nvCxnSpPr>
        <p:spPr>
          <a:xfrm>
            <a:off x="10082763" y="2369134"/>
            <a:ext cx="0" cy="940009"/>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1" name="5-Point Star 50">
            <a:extLst>
              <a:ext uri="{FF2B5EF4-FFF2-40B4-BE49-F238E27FC236}">
                <a16:creationId xmlns:a16="http://schemas.microsoft.com/office/drawing/2014/main" id="{19CE5C27-31B9-BA4B-915D-CABAC9EA6107}"/>
              </a:ext>
            </a:extLst>
          </p:cNvPr>
          <p:cNvSpPr/>
          <p:nvPr/>
        </p:nvSpPr>
        <p:spPr>
          <a:xfrm>
            <a:off x="9955175" y="2725326"/>
            <a:ext cx="255177" cy="239712"/>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Arrow Connector 51">
            <a:extLst>
              <a:ext uri="{FF2B5EF4-FFF2-40B4-BE49-F238E27FC236}">
                <a16:creationId xmlns:a16="http://schemas.microsoft.com/office/drawing/2014/main" id="{544C3D82-D453-C54B-80BD-E47883CC9132}"/>
              </a:ext>
            </a:extLst>
          </p:cNvPr>
          <p:cNvCxnSpPr>
            <a:cxnSpLocks/>
          </p:cNvCxnSpPr>
          <p:nvPr/>
        </p:nvCxnSpPr>
        <p:spPr>
          <a:xfrm>
            <a:off x="11370868" y="2012942"/>
            <a:ext cx="0" cy="940009"/>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3" name="5-Point Star 52">
            <a:extLst>
              <a:ext uri="{FF2B5EF4-FFF2-40B4-BE49-F238E27FC236}">
                <a16:creationId xmlns:a16="http://schemas.microsoft.com/office/drawing/2014/main" id="{11FDABC4-FA5C-2349-A50E-0C16EB103306}"/>
              </a:ext>
            </a:extLst>
          </p:cNvPr>
          <p:cNvSpPr/>
          <p:nvPr/>
        </p:nvSpPr>
        <p:spPr>
          <a:xfrm>
            <a:off x="11243280" y="2369134"/>
            <a:ext cx="255177" cy="239712"/>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Arrow Connector 60">
            <a:extLst>
              <a:ext uri="{FF2B5EF4-FFF2-40B4-BE49-F238E27FC236}">
                <a16:creationId xmlns:a16="http://schemas.microsoft.com/office/drawing/2014/main" id="{9D574D2C-B535-AA49-A621-F1DFA097EFAA}"/>
              </a:ext>
            </a:extLst>
          </p:cNvPr>
          <p:cNvCxnSpPr>
            <a:cxnSpLocks/>
          </p:cNvCxnSpPr>
          <p:nvPr/>
        </p:nvCxnSpPr>
        <p:spPr>
          <a:xfrm flipV="1">
            <a:off x="6957963" y="4983512"/>
            <a:ext cx="484840" cy="3307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94812C1B-940C-2045-B554-AFADB73C5019}"/>
              </a:ext>
            </a:extLst>
          </p:cNvPr>
          <p:cNvCxnSpPr>
            <a:cxnSpLocks/>
          </p:cNvCxnSpPr>
          <p:nvPr/>
        </p:nvCxnSpPr>
        <p:spPr>
          <a:xfrm flipV="1">
            <a:off x="7464080" y="4023472"/>
            <a:ext cx="1426268" cy="43336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11A69B2E-903B-B44F-9CA9-695140EB6899}"/>
              </a:ext>
            </a:extLst>
          </p:cNvPr>
          <p:cNvCxnSpPr>
            <a:cxnSpLocks/>
          </p:cNvCxnSpPr>
          <p:nvPr/>
        </p:nvCxnSpPr>
        <p:spPr>
          <a:xfrm flipV="1">
            <a:off x="8886700" y="3022474"/>
            <a:ext cx="1196063" cy="70710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01F62991-D8F1-D642-8CFD-1FD066BA4E11}"/>
              </a:ext>
            </a:extLst>
          </p:cNvPr>
          <p:cNvCxnSpPr>
            <a:cxnSpLocks/>
            <a:stCxn id="51" idx="4"/>
            <a:endCxn id="53" idx="1"/>
          </p:cNvCxnSpPr>
          <p:nvPr/>
        </p:nvCxnSpPr>
        <p:spPr>
          <a:xfrm flipV="1">
            <a:off x="10210352" y="2460696"/>
            <a:ext cx="1032928" cy="35619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190BED83-A201-F948-A302-DB883DB2CADF}"/>
              </a:ext>
            </a:extLst>
          </p:cNvPr>
          <p:cNvCxnSpPr>
            <a:cxnSpLocks/>
          </p:cNvCxnSpPr>
          <p:nvPr/>
        </p:nvCxnSpPr>
        <p:spPr>
          <a:xfrm flipV="1">
            <a:off x="6957963" y="4668666"/>
            <a:ext cx="484840" cy="33072"/>
          </a:xfrm>
          <a:prstGeom prst="straightConnector1">
            <a:avLst/>
          </a:prstGeom>
          <a:ln w="28575">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D6CF9666-55DF-344A-8056-A39F6F437600}"/>
              </a:ext>
            </a:extLst>
          </p:cNvPr>
          <p:cNvCxnSpPr>
            <a:cxnSpLocks/>
          </p:cNvCxnSpPr>
          <p:nvPr/>
        </p:nvCxnSpPr>
        <p:spPr>
          <a:xfrm flipV="1">
            <a:off x="6957963" y="5280180"/>
            <a:ext cx="484840" cy="33072"/>
          </a:xfrm>
          <a:prstGeom prst="straightConnector1">
            <a:avLst/>
          </a:prstGeom>
          <a:ln w="28575">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771F66C0-1A78-1B4A-B8E7-52BB1230C22B}"/>
              </a:ext>
            </a:extLst>
          </p:cNvPr>
          <p:cNvCxnSpPr>
            <a:cxnSpLocks/>
          </p:cNvCxnSpPr>
          <p:nvPr/>
        </p:nvCxnSpPr>
        <p:spPr>
          <a:xfrm flipV="1">
            <a:off x="7442803" y="3643310"/>
            <a:ext cx="1426268" cy="433363"/>
          </a:xfrm>
          <a:prstGeom prst="straightConnector1">
            <a:avLst/>
          </a:prstGeom>
          <a:ln w="28575">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FE726C4D-E30B-C941-9E77-0B7F18E05FC0}"/>
              </a:ext>
            </a:extLst>
          </p:cNvPr>
          <p:cNvCxnSpPr>
            <a:cxnSpLocks/>
          </p:cNvCxnSpPr>
          <p:nvPr/>
        </p:nvCxnSpPr>
        <p:spPr>
          <a:xfrm flipV="1">
            <a:off x="7485357" y="4411786"/>
            <a:ext cx="1426268" cy="433363"/>
          </a:xfrm>
          <a:prstGeom prst="straightConnector1">
            <a:avLst/>
          </a:prstGeom>
          <a:ln w="28575">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10AFAB59-2E4D-AE45-AEF3-A0090963BB04}"/>
              </a:ext>
            </a:extLst>
          </p:cNvPr>
          <p:cNvCxnSpPr>
            <a:cxnSpLocks/>
          </p:cNvCxnSpPr>
          <p:nvPr/>
        </p:nvCxnSpPr>
        <p:spPr>
          <a:xfrm flipV="1">
            <a:off x="8879353" y="2728584"/>
            <a:ext cx="1196063" cy="707108"/>
          </a:xfrm>
          <a:prstGeom prst="straightConnector1">
            <a:avLst/>
          </a:prstGeom>
          <a:ln w="28575">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642C0D71-AFDD-2245-A421-57C61CD7E0F3}"/>
              </a:ext>
            </a:extLst>
          </p:cNvPr>
          <p:cNvCxnSpPr>
            <a:cxnSpLocks/>
          </p:cNvCxnSpPr>
          <p:nvPr/>
        </p:nvCxnSpPr>
        <p:spPr>
          <a:xfrm flipV="1">
            <a:off x="8911625" y="3312907"/>
            <a:ext cx="1196063" cy="707108"/>
          </a:xfrm>
          <a:prstGeom prst="straightConnector1">
            <a:avLst/>
          </a:prstGeom>
          <a:ln w="28575">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EA4565FA-B29E-D748-AAC7-AAC7400B4F22}"/>
              </a:ext>
            </a:extLst>
          </p:cNvPr>
          <p:cNvCxnSpPr>
            <a:cxnSpLocks/>
          </p:cNvCxnSpPr>
          <p:nvPr/>
        </p:nvCxnSpPr>
        <p:spPr>
          <a:xfrm flipV="1">
            <a:off x="10188681" y="2260740"/>
            <a:ext cx="1032928" cy="356192"/>
          </a:xfrm>
          <a:prstGeom prst="straightConnector1">
            <a:avLst/>
          </a:prstGeom>
          <a:ln w="28575">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90B34C30-53E4-C446-A2EB-0D887EF61F6D}"/>
              </a:ext>
            </a:extLst>
          </p:cNvPr>
          <p:cNvCxnSpPr>
            <a:cxnSpLocks/>
          </p:cNvCxnSpPr>
          <p:nvPr/>
        </p:nvCxnSpPr>
        <p:spPr>
          <a:xfrm flipV="1">
            <a:off x="10210352" y="2688332"/>
            <a:ext cx="1032928" cy="356192"/>
          </a:xfrm>
          <a:prstGeom prst="straightConnector1">
            <a:avLst/>
          </a:prstGeom>
          <a:ln w="28575">
            <a:prstDash val="sysDot"/>
            <a:tailEnd type="triangle"/>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0E52DD6C-D633-D845-A984-6B53CB324B8D}"/>
              </a:ext>
            </a:extLst>
          </p:cNvPr>
          <p:cNvSpPr txBox="1"/>
          <p:nvPr/>
        </p:nvSpPr>
        <p:spPr>
          <a:xfrm>
            <a:off x="1348193" y="1851142"/>
            <a:ext cx="2798395" cy="461665"/>
          </a:xfrm>
          <a:prstGeom prst="rect">
            <a:avLst/>
          </a:prstGeom>
          <a:noFill/>
        </p:spPr>
        <p:txBody>
          <a:bodyPr wrap="none" rtlCol="0">
            <a:spAutoFit/>
          </a:bodyPr>
          <a:lstStyle/>
          <a:p>
            <a:r>
              <a:rPr lang="en-US" sz="2400" b="1" dirty="0"/>
              <a:t>No data assimilation</a:t>
            </a:r>
          </a:p>
        </p:txBody>
      </p:sp>
      <p:sp>
        <p:nvSpPr>
          <p:cNvPr id="81" name="TextBox 80">
            <a:extLst>
              <a:ext uri="{FF2B5EF4-FFF2-40B4-BE49-F238E27FC236}">
                <a16:creationId xmlns:a16="http://schemas.microsoft.com/office/drawing/2014/main" id="{D8F7BD93-5D28-1845-90DD-833022029D7C}"/>
              </a:ext>
            </a:extLst>
          </p:cNvPr>
          <p:cNvSpPr txBox="1"/>
          <p:nvPr/>
        </p:nvSpPr>
        <p:spPr>
          <a:xfrm>
            <a:off x="6888862" y="1845600"/>
            <a:ext cx="1829668" cy="461665"/>
          </a:xfrm>
          <a:prstGeom prst="rect">
            <a:avLst/>
          </a:prstGeom>
          <a:noFill/>
        </p:spPr>
        <p:txBody>
          <a:bodyPr wrap="none" rtlCol="0">
            <a:spAutoFit/>
          </a:bodyPr>
          <a:lstStyle/>
          <a:p>
            <a:r>
              <a:rPr lang="en-US" sz="2400" b="1" dirty="0"/>
              <a:t>Kalman filter</a:t>
            </a:r>
          </a:p>
        </p:txBody>
      </p:sp>
      <p:sp>
        <p:nvSpPr>
          <p:cNvPr id="82" name="TextBox 81">
            <a:extLst>
              <a:ext uri="{FF2B5EF4-FFF2-40B4-BE49-F238E27FC236}">
                <a16:creationId xmlns:a16="http://schemas.microsoft.com/office/drawing/2014/main" id="{41F07923-F2F1-F240-9D32-8FDFC4611E6F}"/>
              </a:ext>
            </a:extLst>
          </p:cNvPr>
          <p:cNvSpPr txBox="1"/>
          <p:nvPr/>
        </p:nvSpPr>
        <p:spPr>
          <a:xfrm>
            <a:off x="8853457" y="4657593"/>
            <a:ext cx="3377399" cy="923330"/>
          </a:xfrm>
          <a:prstGeom prst="rect">
            <a:avLst/>
          </a:prstGeom>
          <a:noFill/>
        </p:spPr>
        <p:txBody>
          <a:bodyPr wrap="none" rtlCol="0">
            <a:spAutoFit/>
          </a:bodyPr>
          <a:lstStyle/>
          <a:p>
            <a:r>
              <a:rPr lang="en-US" b="1" dirty="0"/>
              <a:t>Updates with every observation,</a:t>
            </a:r>
          </a:p>
          <a:p>
            <a:r>
              <a:rPr lang="en-US" b="1" dirty="0"/>
              <a:t>not at after a fixed period of time</a:t>
            </a:r>
          </a:p>
          <a:p>
            <a:r>
              <a:rPr lang="en-US" b="1" dirty="0"/>
              <a:t>as in 3D-Var and 4D-Var.</a:t>
            </a:r>
          </a:p>
        </p:txBody>
      </p:sp>
      <p:sp>
        <p:nvSpPr>
          <p:cNvPr id="3" name="Rectangle 2">
            <a:extLst>
              <a:ext uri="{FF2B5EF4-FFF2-40B4-BE49-F238E27FC236}">
                <a16:creationId xmlns:a16="http://schemas.microsoft.com/office/drawing/2014/main" id="{73088130-4425-094F-88CF-BC09164CED40}"/>
              </a:ext>
            </a:extLst>
          </p:cNvPr>
          <p:cNvSpPr/>
          <p:nvPr/>
        </p:nvSpPr>
        <p:spPr>
          <a:xfrm>
            <a:off x="1348193" y="6114930"/>
            <a:ext cx="10204802" cy="646331"/>
          </a:xfrm>
          <a:prstGeom prst="rect">
            <a:avLst/>
          </a:prstGeom>
        </p:spPr>
        <p:txBody>
          <a:bodyPr wrap="square">
            <a:spAutoFit/>
          </a:bodyPr>
          <a:lstStyle/>
          <a:p>
            <a:pPr algn="ctr"/>
            <a:r>
              <a:rPr lang="en-US" dirty="0"/>
              <a:t>Idea: we accumulate information about the system </a:t>
            </a:r>
            <a:r>
              <a:rPr lang="en-US" b="1" dirty="0"/>
              <a:t>over time </a:t>
            </a:r>
            <a:r>
              <a:rPr lang="en-US" dirty="0"/>
              <a:t>by iteratively updating the state and error, unlike the variational methods which minimize a cost function “in one go” over a fixed time period.</a:t>
            </a:r>
          </a:p>
        </p:txBody>
      </p:sp>
    </p:spTree>
    <p:extLst>
      <p:ext uri="{BB962C8B-B14F-4D97-AF65-F5344CB8AC3E}">
        <p14:creationId xmlns:p14="http://schemas.microsoft.com/office/powerpoint/2010/main" val="1068627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BF7F9-FF9C-C545-96B3-22BF85D1030C}"/>
              </a:ext>
            </a:extLst>
          </p:cNvPr>
          <p:cNvSpPr>
            <a:spLocks noGrp="1"/>
          </p:cNvSpPr>
          <p:nvPr>
            <p:ph type="title"/>
          </p:nvPr>
        </p:nvSpPr>
        <p:spPr>
          <a:xfrm>
            <a:off x="838200" y="136165"/>
            <a:ext cx="10515600" cy="1325563"/>
          </a:xfrm>
        </p:spPr>
        <p:txBody>
          <a:bodyPr/>
          <a:lstStyle/>
          <a:p>
            <a:r>
              <a:rPr lang="en-US" dirty="0"/>
              <a:t>Kalman filter algorithm</a:t>
            </a:r>
          </a:p>
        </p:txBody>
      </p:sp>
      <p:sp>
        <p:nvSpPr>
          <p:cNvPr id="4" name="Rectangle 3">
            <a:extLst>
              <a:ext uri="{FF2B5EF4-FFF2-40B4-BE49-F238E27FC236}">
                <a16:creationId xmlns:a16="http://schemas.microsoft.com/office/drawing/2014/main" id="{263ED560-2E6A-7240-8016-F34A2EFB29E7}"/>
              </a:ext>
            </a:extLst>
          </p:cNvPr>
          <p:cNvSpPr/>
          <p:nvPr/>
        </p:nvSpPr>
        <p:spPr>
          <a:xfrm>
            <a:off x="4163594" y="1529540"/>
            <a:ext cx="1713224" cy="32229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Step 1: Forecast</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F634582-57DE-AB41-AB46-F949D6BE150F}"/>
                  </a:ext>
                </a:extLst>
              </p:cNvPr>
              <p:cNvSpPr txBox="1"/>
              <p:nvPr/>
            </p:nvSpPr>
            <p:spPr>
              <a:xfrm>
                <a:off x="349321" y="2013735"/>
                <a:ext cx="2574359" cy="646331"/>
              </a:xfrm>
              <a:prstGeom prst="rect">
                <a:avLst/>
              </a:prstGeom>
              <a:noFill/>
            </p:spPr>
            <p:txBody>
              <a:bodyPr wrap="none" rtlCol="0">
                <a:spAutoFit/>
              </a:bodyPr>
              <a:lstStyle/>
              <a:p>
                <a:r>
                  <a:rPr lang="en-US" dirty="0"/>
                  <a:t>Set initial conditions </a:t>
                </a:r>
                <a14:m>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0</m:t>
                        </m:r>
                      </m:sub>
                      <m:sup>
                        <m:r>
                          <a:rPr lang="en-US" b="0" i="1" smtClean="0">
                            <a:latin typeface="Cambria Math" panose="02040503050406030204" pitchFamily="18" charset="0"/>
                          </a:rPr>
                          <m:t>𝑎</m:t>
                        </m:r>
                      </m:sup>
                    </m:sSubSup>
                  </m:oMath>
                </a14:m>
                <a:r>
                  <a:rPr lang="en-US" dirty="0"/>
                  <a:t>,</a:t>
                </a:r>
              </a:p>
              <a:p>
                <a:r>
                  <a:rPr lang="en-US" dirty="0"/>
                  <a:t>and covariance matrix </a:t>
                </a:r>
                <a14:m>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𝑃</m:t>
                        </m:r>
                      </m:e>
                      <m:sub>
                        <m:r>
                          <a:rPr lang="en-US" b="0" i="1" smtClean="0">
                            <a:latin typeface="Cambria Math" panose="02040503050406030204" pitchFamily="18" charset="0"/>
                          </a:rPr>
                          <m:t>0</m:t>
                        </m:r>
                      </m:sub>
                      <m:sup>
                        <m:r>
                          <a:rPr lang="en-US" b="0" i="1" smtClean="0">
                            <a:latin typeface="Cambria Math" panose="02040503050406030204" pitchFamily="18" charset="0"/>
                          </a:rPr>
                          <m:t>𝑎</m:t>
                        </m:r>
                      </m:sup>
                    </m:sSubSup>
                  </m:oMath>
                </a14:m>
                <a:endParaRPr lang="en-US" dirty="0"/>
              </a:p>
            </p:txBody>
          </p:sp>
        </mc:Choice>
        <mc:Fallback xmlns="">
          <p:sp>
            <p:nvSpPr>
              <p:cNvPr id="5" name="TextBox 4">
                <a:extLst>
                  <a:ext uri="{FF2B5EF4-FFF2-40B4-BE49-F238E27FC236}">
                    <a16:creationId xmlns:a16="http://schemas.microsoft.com/office/drawing/2014/main" id="{8F634582-57DE-AB41-AB46-F949D6BE150F}"/>
                  </a:ext>
                </a:extLst>
              </p:cNvPr>
              <p:cNvSpPr txBox="1">
                <a:spLocks noRot="1" noChangeAspect="1" noMove="1" noResize="1" noEditPoints="1" noAdjustHandles="1" noChangeArrowheads="1" noChangeShapeType="1" noTextEdit="1"/>
              </p:cNvSpPr>
              <p:nvPr/>
            </p:nvSpPr>
            <p:spPr>
              <a:xfrm>
                <a:off x="349321" y="2013735"/>
                <a:ext cx="2574359" cy="646331"/>
              </a:xfrm>
              <a:prstGeom prst="rect">
                <a:avLst/>
              </a:prstGeom>
              <a:blipFill>
                <a:blip r:embed="rId2"/>
                <a:stretch>
                  <a:fillRect l="-1961" t="-3846" b="-153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B1C7C76-2014-E34D-863F-3ABB5D4DB0E2}"/>
                  </a:ext>
                </a:extLst>
              </p:cNvPr>
              <p:cNvSpPr txBox="1"/>
              <p:nvPr/>
            </p:nvSpPr>
            <p:spPr>
              <a:xfrm>
                <a:off x="4226206" y="1925352"/>
                <a:ext cx="1587999" cy="3400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𝑘</m:t>
                              </m:r>
                              <m:r>
                                <a:rPr lang="en-US" b="0" i="1" smtClean="0">
                                  <a:latin typeface="Cambria Math" panose="02040503050406030204" pitchFamily="18" charset="0"/>
                                </a:rPr>
                                <m:t>+1</m:t>
                              </m:r>
                            </m:sub>
                            <m:sup>
                              <m:r>
                                <a:rPr lang="en-US" b="0" i="1" smtClean="0">
                                  <a:latin typeface="Cambria Math" panose="02040503050406030204" pitchFamily="18" charset="0"/>
                                </a:rPr>
                                <m:t>𝑓</m:t>
                              </m:r>
                            </m:sup>
                          </m:sSubSup>
                          <m:r>
                            <a:rPr lang="en-US" b="0" i="1" smtClean="0">
                              <a:latin typeface="Cambria Math" panose="02040503050406030204" pitchFamily="18" charset="0"/>
                            </a:rPr>
                            <m:t>=</m:t>
                          </m:r>
                          <m:r>
                            <a:rPr lang="en-US" b="0" i="1" smtClean="0">
                              <a:latin typeface="Cambria Math" panose="02040503050406030204" pitchFamily="18" charset="0"/>
                            </a:rPr>
                            <m:t>𝑀</m:t>
                          </m:r>
                        </m:e>
                        <m:sub>
                          <m:r>
                            <a:rPr lang="en-US" b="0" i="1" smtClean="0">
                              <a:latin typeface="Cambria Math" panose="02040503050406030204" pitchFamily="18" charset="0"/>
                            </a:rPr>
                            <m:t>𝑘</m:t>
                          </m:r>
                          <m:r>
                            <a:rPr lang="en-US" b="0" i="1" smtClean="0">
                              <a:latin typeface="Cambria Math" panose="02040503050406030204" pitchFamily="18" charset="0"/>
                            </a:rPr>
                            <m:t>+1</m:t>
                          </m:r>
                        </m:sub>
                      </m:sSub>
                      <m:sSubSup>
                        <m:sSubSupPr>
                          <m:ctrlPr>
                            <a:rPr lang="en-US" i="1" smtClean="0">
                              <a:latin typeface="Cambria Math" panose="02040503050406030204" pitchFamily="18" charset="0"/>
                            </a:rPr>
                          </m:ctrlPr>
                        </m:sSubSupPr>
                        <m:e>
                          <m:r>
                            <a:rPr lang="en-US" i="1">
                              <a:latin typeface="Cambria Math" panose="02040503050406030204" pitchFamily="18" charset="0"/>
                            </a:rPr>
                            <m:t>𝑥</m:t>
                          </m:r>
                        </m:e>
                        <m:sub>
                          <m:r>
                            <a:rPr lang="en-US" b="0" i="1" smtClean="0">
                              <a:latin typeface="Cambria Math" panose="02040503050406030204" pitchFamily="18" charset="0"/>
                            </a:rPr>
                            <m:t>𝑘</m:t>
                          </m:r>
                        </m:sub>
                        <m:sup>
                          <m:r>
                            <a:rPr lang="en-US" i="1">
                              <a:latin typeface="Cambria Math" panose="02040503050406030204" pitchFamily="18" charset="0"/>
                            </a:rPr>
                            <m:t>𝑎</m:t>
                          </m:r>
                        </m:sup>
                      </m:sSubSup>
                    </m:oMath>
                  </m:oMathPara>
                </a14:m>
                <a:endParaRPr lang="en-US" dirty="0"/>
              </a:p>
            </p:txBody>
          </p:sp>
        </mc:Choice>
        <mc:Fallback xmlns="">
          <p:sp>
            <p:nvSpPr>
              <p:cNvPr id="7" name="TextBox 6">
                <a:extLst>
                  <a:ext uri="{FF2B5EF4-FFF2-40B4-BE49-F238E27FC236}">
                    <a16:creationId xmlns:a16="http://schemas.microsoft.com/office/drawing/2014/main" id="{5B1C7C76-2014-E34D-863F-3ABB5D4DB0E2}"/>
                  </a:ext>
                </a:extLst>
              </p:cNvPr>
              <p:cNvSpPr txBox="1">
                <a:spLocks noRot="1" noChangeAspect="1" noMove="1" noResize="1" noEditPoints="1" noAdjustHandles="1" noChangeArrowheads="1" noChangeShapeType="1" noTextEdit="1"/>
              </p:cNvSpPr>
              <p:nvPr/>
            </p:nvSpPr>
            <p:spPr>
              <a:xfrm>
                <a:off x="4226206" y="1925352"/>
                <a:ext cx="1587999" cy="340093"/>
              </a:xfrm>
              <a:prstGeom prst="rect">
                <a:avLst/>
              </a:prstGeom>
              <a:blipFill>
                <a:blip r:embed="rId3"/>
                <a:stretch>
                  <a:fillRect l="-1587" b="-17857"/>
                </a:stretch>
              </a:blipFill>
            </p:spPr>
            <p:txBody>
              <a:bodyPr/>
              <a:lstStyle/>
              <a:p>
                <a:r>
                  <a:rPr lang="en-US">
                    <a:noFill/>
                  </a:rPr>
                  <a:t> </a:t>
                </a:r>
              </a:p>
            </p:txBody>
          </p:sp>
        </mc:Fallback>
      </mc:AlternateContent>
      <p:sp>
        <p:nvSpPr>
          <p:cNvPr id="8" name="Rectangle 7">
            <a:extLst>
              <a:ext uri="{FF2B5EF4-FFF2-40B4-BE49-F238E27FC236}">
                <a16:creationId xmlns:a16="http://schemas.microsoft.com/office/drawing/2014/main" id="{6B8E00FB-6536-6F46-830B-90685D78F111}"/>
              </a:ext>
            </a:extLst>
          </p:cNvPr>
          <p:cNvSpPr/>
          <p:nvPr/>
        </p:nvSpPr>
        <p:spPr>
          <a:xfrm>
            <a:off x="758600" y="1555815"/>
            <a:ext cx="1713224" cy="32229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Step 0: Initialize</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95B089E-2A5B-6144-937D-A2EA3B70F1F2}"/>
                  </a:ext>
                </a:extLst>
              </p:cNvPr>
              <p:cNvSpPr txBox="1"/>
              <p:nvPr/>
            </p:nvSpPr>
            <p:spPr>
              <a:xfrm>
                <a:off x="3591415" y="2339741"/>
                <a:ext cx="2857577" cy="3400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𝑃</m:t>
                              </m:r>
                            </m:e>
                            <m:sub>
                              <m:r>
                                <a:rPr lang="en-US" b="0" i="1" smtClean="0">
                                  <a:latin typeface="Cambria Math" panose="02040503050406030204" pitchFamily="18" charset="0"/>
                                </a:rPr>
                                <m:t>𝑘</m:t>
                              </m:r>
                              <m:r>
                                <a:rPr lang="en-US" b="0" i="1" smtClean="0">
                                  <a:latin typeface="Cambria Math" panose="02040503050406030204" pitchFamily="18" charset="0"/>
                                </a:rPr>
                                <m:t>+1</m:t>
                              </m:r>
                            </m:sub>
                            <m:sup>
                              <m:r>
                                <a:rPr lang="en-US" b="0" i="1" smtClean="0">
                                  <a:latin typeface="Cambria Math" panose="02040503050406030204" pitchFamily="18" charset="0"/>
                                </a:rPr>
                                <m:t>𝑓</m:t>
                              </m:r>
                            </m:sup>
                          </m:sSubSup>
                          <m:r>
                            <a:rPr lang="en-US" b="0" i="1" smtClean="0">
                              <a:latin typeface="Cambria Math" panose="02040503050406030204" pitchFamily="18" charset="0"/>
                            </a:rPr>
                            <m:t>=</m:t>
                          </m:r>
                          <m:r>
                            <a:rPr lang="en-US" b="0" i="1" smtClean="0">
                              <a:latin typeface="Cambria Math" panose="02040503050406030204" pitchFamily="18" charset="0"/>
                            </a:rPr>
                            <m:t>𝑀</m:t>
                          </m:r>
                        </m:e>
                        <m:sub>
                          <m:r>
                            <a:rPr lang="en-US" b="0" i="1" smtClean="0">
                              <a:latin typeface="Cambria Math" panose="02040503050406030204" pitchFamily="18" charset="0"/>
                            </a:rPr>
                            <m:t>𝑘</m:t>
                          </m:r>
                          <m:r>
                            <a:rPr lang="en-US" b="0" i="1" smtClean="0">
                              <a:latin typeface="Cambria Math" panose="02040503050406030204" pitchFamily="18" charset="0"/>
                            </a:rPr>
                            <m:t>+1</m:t>
                          </m:r>
                        </m:sub>
                      </m:sSub>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𝑃</m:t>
                          </m:r>
                        </m:e>
                        <m:sub>
                          <m:r>
                            <a:rPr lang="en-US" b="0" i="1" smtClean="0">
                              <a:latin typeface="Cambria Math" panose="02040503050406030204" pitchFamily="18" charset="0"/>
                            </a:rPr>
                            <m:t>𝑘</m:t>
                          </m:r>
                        </m:sub>
                        <m:sup>
                          <m:r>
                            <a:rPr lang="en-US" i="1">
                              <a:latin typeface="Cambria Math" panose="02040503050406030204" pitchFamily="18" charset="0"/>
                            </a:rPr>
                            <m:t>𝑎</m:t>
                          </m:r>
                        </m:sup>
                      </m:sSubSup>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𝑀</m:t>
                          </m:r>
                        </m:e>
                        <m:sub>
                          <m:r>
                            <a:rPr lang="en-US" b="0" i="1" smtClean="0">
                              <a:latin typeface="Cambria Math" panose="02040503050406030204" pitchFamily="18" charset="0"/>
                            </a:rPr>
                            <m:t>𝑘</m:t>
                          </m:r>
                          <m:r>
                            <a:rPr lang="en-US" b="0" i="1" smtClean="0">
                              <a:latin typeface="Cambria Math" panose="02040503050406030204" pitchFamily="18" charset="0"/>
                            </a:rPr>
                            <m:t>+1</m:t>
                          </m:r>
                        </m:sub>
                        <m:sup>
                          <m:r>
                            <a:rPr lang="en-US" b="0" i="1" smtClean="0">
                              <a:latin typeface="Cambria Math" panose="02040503050406030204" pitchFamily="18" charset="0"/>
                            </a:rPr>
                            <m:t>𝑇</m:t>
                          </m:r>
                        </m:sup>
                      </m:sSub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𝑘</m:t>
                          </m:r>
                          <m:r>
                            <a:rPr lang="en-US" b="0" i="1" smtClean="0">
                              <a:latin typeface="Cambria Math" panose="02040503050406030204" pitchFamily="18" charset="0"/>
                            </a:rPr>
                            <m:t>+1</m:t>
                          </m:r>
                        </m:sub>
                      </m:sSub>
                    </m:oMath>
                  </m:oMathPara>
                </a14:m>
                <a:endParaRPr lang="en-US" dirty="0"/>
              </a:p>
            </p:txBody>
          </p:sp>
        </mc:Choice>
        <mc:Fallback xmlns="">
          <p:sp>
            <p:nvSpPr>
              <p:cNvPr id="10" name="TextBox 9">
                <a:extLst>
                  <a:ext uri="{FF2B5EF4-FFF2-40B4-BE49-F238E27FC236}">
                    <a16:creationId xmlns:a16="http://schemas.microsoft.com/office/drawing/2014/main" id="{595B089E-2A5B-6144-937D-A2EA3B70F1F2}"/>
                  </a:ext>
                </a:extLst>
              </p:cNvPr>
              <p:cNvSpPr txBox="1">
                <a:spLocks noRot="1" noChangeAspect="1" noMove="1" noResize="1" noEditPoints="1" noAdjustHandles="1" noChangeArrowheads="1" noChangeShapeType="1" noTextEdit="1"/>
              </p:cNvSpPr>
              <p:nvPr/>
            </p:nvSpPr>
            <p:spPr>
              <a:xfrm>
                <a:off x="3591415" y="2339741"/>
                <a:ext cx="2857577" cy="340093"/>
              </a:xfrm>
              <a:prstGeom prst="rect">
                <a:avLst/>
              </a:prstGeom>
              <a:blipFill>
                <a:blip r:embed="rId4"/>
                <a:stretch>
                  <a:fillRect l="-1327" t="-3571" r="-442" b="-17857"/>
                </a:stretch>
              </a:blipFill>
            </p:spPr>
            <p:txBody>
              <a:bodyPr/>
              <a:lstStyle/>
              <a:p>
                <a:r>
                  <a:rPr lang="en-US">
                    <a:noFill/>
                  </a:rPr>
                  <a:t> </a:t>
                </a:r>
              </a:p>
            </p:txBody>
          </p:sp>
        </mc:Fallback>
      </mc:AlternateContent>
      <p:sp>
        <p:nvSpPr>
          <p:cNvPr id="3" name="Up Arrow 2">
            <a:extLst>
              <a:ext uri="{FF2B5EF4-FFF2-40B4-BE49-F238E27FC236}">
                <a16:creationId xmlns:a16="http://schemas.microsoft.com/office/drawing/2014/main" id="{12878621-B88D-864C-8D8D-3B3E013F86EA}"/>
              </a:ext>
            </a:extLst>
          </p:cNvPr>
          <p:cNvSpPr/>
          <p:nvPr/>
        </p:nvSpPr>
        <p:spPr>
          <a:xfrm>
            <a:off x="6096000" y="2679834"/>
            <a:ext cx="166577" cy="42487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6B91B29-11AD-F540-85EB-6252C3FC058A}"/>
              </a:ext>
            </a:extLst>
          </p:cNvPr>
          <p:cNvSpPr txBox="1"/>
          <p:nvPr/>
        </p:nvSpPr>
        <p:spPr>
          <a:xfrm>
            <a:off x="4989122" y="3104707"/>
            <a:ext cx="2380332" cy="369332"/>
          </a:xfrm>
          <a:prstGeom prst="rect">
            <a:avLst/>
          </a:prstGeom>
          <a:noFill/>
        </p:spPr>
        <p:txBody>
          <a:bodyPr wrap="none" rtlCol="0">
            <a:spAutoFit/>
          </a:bodyPr>
          <a:lstStyle/>
          <a:p>
            <a:r>
              <a:rPr lang="en-US" dirty="0"/>
              <a:t>Model error covariance</a:t>
            </a:r>
          </a:p>
        </p:txBody>
      </p:sp>
      <p:sp>
        <p:nvSpPr>
          <p:cNvPr id="11" name="Up Arrow 10">
            <a:extLst>
              <a:ext uri="{FF2B5EF4-FFF2-40B4-BE49-F238E27FC236}">
                <a16:creationId xmlns:a16="http://schemas.microsoft.com/office/drawing/2014/main" id="{4911C84C-506A-024D-860A-54B64811CFB0}"/>
              </a:ext>
            </a:extLst>
          </p:cNvPr>
          <p:cNvSpPr/>
          <p:nvPr/>
        </p:nvSpPr>
        <p:spPr>
          <a:xfrm>
            <a:off x="4405389" y="2679833"/>
            <a:ext cx="166577" cy="87801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256F9EB-9A29-B946-9EEC-E34A3D363D4C}"/>
              </a:ext>
            </a:extLst>
          </p:cNvPr>
          <p:cNvSpPr txBox="1"/>
          <p:nvPr/>
        </p:nvSpPr>
        <p:spPr>
          <a:xfrm>
            <a:off x="3604500" y="3518124"/>
            <a:ext cx="2002921" cy="369332"/>
          </a:xfrm>
          <a:prstGeom prst="rect">
            <a:avLst/>
          </a:prstGeom>
          <a:noFill/>
        </p:spPr>
        <p:txBody>
          <a:bodyPr wrap="none" rtlCol="0">
            <a:spAutoFit/>
          </a:bodyPr>
          <a:lstStyle/>
          <a:p>
            <a:r>
              <a:rPr lang="en-US" dirty="0"/>
              <a:t>Model linearization</a:t>
            </a:r>
          </a:p>
        </p:txBody>
      </p:sp>
      <p:sp>
        <p:nvSpPr>
          <p:cNvPr id="13" name="Rectangle 12">
            <a:extLst>
              <a:ext uri="{FF2B5EF4-FFF2-40B4-BE49-F238E27FC236}">
                <a16:creationId xmlns:a16="http://schemas.microsoft.com/office/drawing/2014/main" id="{86A70364-250C-E64A-A91B-C546E6F0234C}"/>
              </a:ext>
            </a:extLst>
          </p:cNvPr>
          <p:cNvSpPr/>
          <p:nvPr/>
        </p:nvSpPr>
        <p:spPr>
          <a:xfrm>
            <a:off x="8734144" y="1533002"/>
            <a:ext cx="2056423" cy="32229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Step 2: Assimilation</a:t>
            </a:r>
          </a:p>
        </p:txBody>
      </p:sp>
      <p:sp>
        <p:nvSpPr>
          <p:cNvPr id="14" name="TextBox 13">
            <a:extLst>
              <a:ext uri="{FF2B5EF4-FFF2-40B4-BE49-F238E27FC236}">
                <a16:creationId xmlns:a16="http://schemas.microsoft.com/office/drawing/2014/main" id="{DFB96367-2009-1B41-B504-7B2DA1A69586}"/>
              </a:ext>
            </a:extLst>
          </p:cNvPr>
          <p:cNvSpPr txBox="1"/>
          <p:nvPr/>
        </p:nvSpPr>
        <p:spPr>
          <a:xfrm>
            <a:off x="7356581" y="1909726"/>
            <a:ext cx="4811574" cy="369332"/>
          </a:xfrm>
          <a:prstGeom prst="rect">
            <a:avLst/>
          </a:prstGeom>
          <a:noFill/>
        </p:spPr>
        <p:txBody>
          <a:bodyPr wrap="none" rtlCol="0">
            <a:spAutoFit/>
          </a:bodyPr>
          <a:lstStyle/>
          <a:p>
            <a:pPr algn="ctr"/>
            <a:r>
              <a:rPr lang="en-US" dirty="0"/>
              <a:t>If observation not available, continue forecasting.</a:t>
            </a:r>
          </a:p>
        </p:txBody>
      </p:sp>
      <p:sp>
        <p:nvSpPr>
          <p:cNvPr id="15" name="TextBox 14">
            <a:extLst>
              <a:ext uri="{FF2B5EF4-FFF2-40B4-BE49-F238E27FC236}">
                <a16:creationId xmlns:a16="http://schemas.microsoft.com/office/drawing/2014/main" id="{CAF9EEC4-A235-9F4E-97E2-B26103EB8BE4}"/>
              </a:ext>
            </a:extLst>
          </p:cNvPr>
          <p:cNvSpPr txBox="1"/>
          <p:nvPr/>
        </p:nvSpPr>
        <p:spPr>
          <a:xfrm>
            <a:off x="8058593" y="2184734"/>
            <a:ext cx="3407536" cy="369332"/>
          </a:xfrm>
          <a:prstGeom prst="rect">
            <a:avLst/>
          </a:prstGeom>
          <a:noFill/>
        </p:spPr>
        <p:txBody>
          <a:bodyPr wrap="none" rtlCol="0">
            <a:spAutoFit/>
          </a:bodyPr>
          <a:lstStyle/>
          <a:p>
            <a:pPr algn="ctr"/>
            <a:r>
              <a:rPr lang="en-US" dirty="0"/>
              <a:t>If observation exists, assimilate it!</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0CBF6EC5-F01D-8049-AAA6-5072040291EC}"/>
                  </a:ext>
                </a:extLst>
              </p:cNvPr>
              <p:cNvSpPr txBox="1"/>
              <p:nvPr/>
            </p:nvSpPr>
            <p:spPr>
              <a:xfrm>
                <a:off x="7859086" y="2495167"/>
                <a:ext cx="3827843" cy="709425"/>
              </a:xfrm>
              <a:prstGeom prst="rect">
                <a:avLst/>
              </a:prstGeom>
              <a:noFill/>
            </p:spPr>
            <p:txBody>
              <a:bodyPr wrap="none" rtlCol="0">
                <a:spAutoFit/>
              </a:bodyPr>
              <a:lstStyle/>
              <a:p>
                <a:pPr algn="ctr"/>
                <a:r>
                  <a:rPr lang="en-US" dirty="0"/>
                  <a:t>Calculate “Kalman gain”: </a:t>
                </a:r>
                <a:endParaRPr lang="en-US" i="1" dirty="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𝑘</m:t>
                          </m:r>
                          <m:r>
                            <a:rPr lang="en-US" b="0" i="1" smtClean="0">
                              <a:latin typeface="Cambria Math" panose="02040503050406030204" pitchFamily="18" charset="0"/>
                            </a:rPr>
                            <m:t>+1</m:t>
                          </m:r>
                        </m:sub>
                      </m:sSub>
                      <m:r>
                        <a:rPr lang="en-US" b="0" i="1"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𝑃</m:t>
                          </m:r>
                        </m:e>
                        <m:sub>
                          <m:r>
                            <a:rPr lang="en-US" i="1">
                              <a:latin typeface="Cambria Math" panose="02040503050406030204" pitchFamily="18" charset="0"/>
                            </a:rPr>
                            <m:t>𝑘</m:t>
                          </m:r>
                          <m:r>
                            <a:rPr lang="en-US" i="1">
                              <a:latin typeface="Cambria Math" panose="02040503050406030204" pitchFamily="18" charset="0"/>
                            </a:rPr>
                            <m:t>+1</m:t>
                          </m:r>
                        </m:sub>
                        <m:sup>
                          <m:r>
                            <a:rPr lang="en-US" i="1">
                              <a:latin typeface="Cambria Math" panose="02040503050406030204" pitchFamily="18" charset="0"/>
                            </a:rPr>
                            <m:t>𝑓</m:t>
                          </m:r>
                        </m:sup>
                      </m:sSubSup>
                      <m:sSup>
                        <m:sSupPr>
                          <m:ctrlPr>
                            <a:rPr lang="en-US" i="1" smtClean="0">
                              <a:latin typeface="Cambria Math" panose="02040503050406030204" pitchFamily="18" charset="0"/>
                            </a:rPr>
                          </m:ctrlPr>
                        </m:sSupPr>
                        <m:e>
                          <m:r>
                            <a:rPr lang="en-US" b="0" i="1" smtClean="0">
                              <a:latin typeface="Cambria Math" panose="02040503050406030204" pitchFamily="18" charset="0"/>
                            </a:rPr>
                            <m:t>𝐻</m:t>
                          </m:r>
                        </m:e>
                        <m:sup>
                          <m:r>
                            <a:rPr lang="en-US" b="0" i="1" smtClean="0">
                              <a:latin typeface="Cambria Math" panose="02040503050406030204" pitchFamily="18" charset="0"/>
                            </a:rPr>
                            <m:t>𝑇</m:t>
                          </m:r>
                        </m:sup>
                      </m:sSup>
                      <m:sSup>
                        <m:sSupPr>
                          <m:ctrlPr>
                            <a:rPr lang="en-US" i="1" smtClean="0">
                              <a:latin typeface="Cambria Math" panose="02040503050406030204" pitchFamily="18" charset="0"/>
                            </a:rPr>
                          </m:ctrlPr>
                        </m:sSupPr>
                        <m:e>
                          <m:r>
                            <a:rPr lang="en-US" i="1">
                              <a:latin typeface="Cambria Math" panose="02040503050406030204" pitchFamily="18" charset="0"/>
                            </a:rPr>
                            <m:t>(</m:t>
                          </m:r>
                          <m:r>
                            <a:rPr lang="en-US" i="1">
                              <a:latin typeface="Cambria Math" panose="02040503050406030204" pitchFamily="18" charset="0"/>
                            </a:rPr>
                            <m:t>𝐻</m:t>
                          </m:r>
                          <m:sSubSup>
                            <m:sSubSupPr>
                              <m:ctrlPr>
                                <a:rPr lang="en-US" i="1">
                                  <a:latin typeface="Cambria Math" panose="02040503050406030204" pitchFamily="18" charset="0"/>
                                </a:rPr>
                              </m:ctrlPr>
                            </m:sSubSupPr>
                            <m:e>
                              <m:r>
                                <a:rPr lang="en-US" i="1">
                                  <a:latin typeface="Cambria Math" panose="02040503050406030204" pitchFamily="18" charset="0"/>
                                </a:rPr>
                                <m:t>𝑃</m:t>
                              </m:r>
                            </m:e>
                            <m:sub>
                              <m:r>
                                <a:rPr lang="en-US" i="1">
                                  <a:latin typeface="Cambria Math" panose="02040503050406030204" pitchFamily="18" charset="0"/>
                                </a:rPr>
                                <m:t>𝑘</m:t>
                              </m:r>
                              <m:r>
                                <a:rPr lang="en-US" i="1">
                                  <a:latin typeface="Cambria Math" panose="02040503050406030204" pitchFamily="18" charset="0"/>
                                </a:rPr>
                                <m:t>+1</m:t>
                              </m:r>
                            </m:sub>
                            <m:sup>
                              <m:r>
                                <a:rPr lang="en-US" i="1">
                                  <a:latin typeface="Cambria Math" panose="02040503050406030204" pitchFamily="18" charset="0"/>
                                </a:rPr>
                                <m:t>𝑓</m:t>
                              </m:r>
                            </m:sup>
                          </m:sSubSup>
                          <m:sSup>
                            <m:sSupPr>
                              <m:ctrlPr>
                                <a:rPr lang="en-US" i="1">
                                  <a:latin typeface="Cambria Math" panose="02040503050406030204" pitchFamily="18" charset="0"/>
                                </a:rPr>
                              </m:ctrlPr>
                            </m:sSupPr>
                            <m:e>
                              <m:r>
                                <a:rPr lang="en-US" i="1">
                                  <a:latin typeface="Cambria Math" panose="02040503050406030204" pitchFamily="18" charset="0"/>
                                </a:rPr>
                                <m:t>𝐻</m:t>
                              </m:r>
                            </m:e>
                            <m:sup>
                              <m:r>
                                <a:rPr lang="en-US" i="1">
                                  <a:latin typeface="Cambria Math" panose="02040503050406030204" pitchFamily="18" charset="0"/>
                                </a:rPr>
                                <m:t>𝑇</m:t>
                              </m:r>
                            </m:sup>
                          </m:s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𝑘</m:t>
                              </m:r>
                              <m:r>
                                <a:rPr lang="en-US" i="1">
                                  <a:latin typeface="Cambria Math" panose="02040503050406030204" pitchFamily="18" charset="0"/>
                                </a:rPr>
                                <m:t>+1</m:t>
                              </m:r>
                            </m:sub>
                          </m:sSub>
                          <m:r>
                            <a:rPr lang="en-US" i="1">
                              <a:latin typeface="Cambria Math" panose="02040503050406030204" pitchFamily="18" charset="0"/>
                            </a:rPr>
                            <m:t>)</m:t>
                          </m:r>
                        </m:e>
                        <m:sup>
                          <m:r>
                            <a:rPr lang="en-US" b="0" i="1" smtClean="0">
                              <a:latin typeface="Cambria Math" panose="02040503050406030204" pitchFamily="18" charset="0"/>
                            </a:rPr>
                            <m:t>−1</m:t>
                          </m:r>
                        </m:sup>
                      </m:sSup>
                    </m:oMath>
                  </m:oMathPara>
                </a14:m>
                <a:endParaRPr lang="en-US" dirty="0"/>
              </a:p>
            </p:txBody>
          </p:sp>
        </mc:Choice>
        <mc:Fallback xmlns="">
          <p:sp>
            <p:nvSpPr>
              <p:cNvPr id="16" name="TextBox 15">
                <a:extLst>
                  <a:ext uri="{FF2B5EF4-FFF2-40B4-BE49-F238E27FC236}">
                    <a16:creationId xmlns:a16="http://schemas.microsoft.com/office/drawing/2014/main" id="{0CBF6EC5-F01D-8049-AAA6-5072040291EC}"/>
                  </a:ext>
                </a:extLst>
              </p:cNvPr>
              <p:cNvSpPr txBox="1">
                <a:spLocks noRot="1" noChangeAspect="1" noMove="1" noResize="1" noEditPoints="1" noAdjustHandles="1" noChangeArrowheads="1" noChangeShapeType="1" noTextEdit="1"/>
              </p:cNvSpPr>
              <p:nvPr/>
            </p:nvSpPr>
            <p:spPr>
              <a:xfrm>
                <a:off x="7859086" y="2495167"/>
                <a:ext cx="3827843" cy="709425"/>
              </a:xfrm>
              <a:prstGeom prst="rect">
                <a:avLst/>
              </a:prstGeom>
              <a:blipFill>
                <a:blip r:embed="rId5"/>
                <a:stretch>
                  <a:fillRect t="-3509" b="-35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7BC8755E-7CFA-6747-8009-1450BDC49638}"/>
                  </a:ext>
                </a:extLst>
              </p:cNvPr>
              <p:cNvSpPr txBox="1"/>
              <p:nvPr/>
            </p:nvSpPr>
            <p:spPr>
              <a:xfrm>
                <a:off x="7887459" y="3229490"/>
                <a:ext cx="3771097" cy="709425"/>
              </a:xfrm>
              <a:prstGeom prst="rect">
                <a:avLst/>
              </a:prstGeom>
              <a:noFill/>
            </p:spPr>
            <p:txBody>
              <a:bodyPr wrap="none" rtlCol="0">
                <a:spAutoFit/>
              </a:bodyPr>
              <a:lstStyle/>
              <a:p>
                <a:pPr algn="ctr"/>
                <a:r>
                  <a:rPr lang="en-US" dirty="0"/>
                  <a:t>Update the state vector:</a:t>
                </a:r>
                <a:endParaRPr lang="en-US" i="1" dirty="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𝑥</m:t>
                          </m:r>
                        </m:e>
                        <m:sub>
                          <m:r>
                            <a:rPr lang="en-US" i="1">
                              <a:latin typeface="Cambria Math" panose="02040503050406030204" pitchFamily="18" charset="0"/>
                            </a:rPr>
                            <m:t>𝑘</m:t>
                          </m:r>
                          <m:r>
                            <a:rPr lang="en-US" i="1">
                              <a:latin typeface="Cambria Math" panose="02040503050406030204" pitchFamily="18" charset="0"/>
                            </a:rPr>
                            <m:t>+1</m:t>
                          </m:r>
                        </m:sub>
                        <m:sup>
                          <m:r>
                            <a:rPr lang="en-US" b="0" i="1" smtClean="0">
                              <a:latin typeface="Cambria Math" panose="02040503050406030204" pitchFamily="18" charset="0"/>
                            </a:rPr>
                            <m:t>𝑎</m:t>
                          </m:r>
                        </m:sup>
                      </m:sSubSup>
                      <m:r>
                        <a:rPr lang="en-US" b="0" i="1"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𝑥</m:t>
                          </m:r>
                        </m:e>
                        <m:sub>
                          <m:r>
                            <a:rPr lang="en-US" i="1">
                              <a:latin typeface="Cambria Math" panose="02040503050406030204" pitchFamily="18" charset="0"/>
                            </a:rPr>
                            <m:t>𝑘</m:t>
                          </m:r>
                          <m:r>
                            <a:rPr lang="en-US" i="1">
                              <a:latin typeface="Cambria Math" panose="02040503050406030204" pitchFamily="18" charset="0"/>
                            </a:rPr>
                            <m:t>+1</m:t>
                          </m:r>
                        </m:sub>
                        <m:sup>
                          <m:r>
                            <a:rPr lang="en-US" i="1">
                              <a:latin typeface="Cambria Math" panose="02040503050406030204" pitchFamily="18" charset="0"/>
                            </a:rPr>
                            <m:t>𝑓</m:t>
                          </m:r>
                        </m:sup>
                      </m:sSubSup>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𝐾</m:t>
                          </m:r>
                        </m:e>
                        <m:sub>
                          <m:r>
                            <a:rPr lang="en-US" i="1">
                              <a:latin typeface="Cambria Math" panose="02040503050406030204" pitchFamily="18" charset="0"/>
                            </a:rPr>
                            <m:t>𝑘</m:t>
                          </m:r>
                          <m:r>
                            <a:rPr lang="en-US" i="1">
                              <a:latin typeface="Cambria Math" panose="02040503050406030204" pitchFamily="18" charset="0"/>
                            </a:rPr>
                            <m:t>+1</m:t>
                          </m:r>
                        </m:sub>
                      </m:sSub>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𝑘</m:t>
                          </m:r>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𝐻</m:t>
                      </m:r>
                      <m:sSubSup>
                        <m:sSubSupPr>
                          <m:ctrlPr>
                            <a:rPr lang="en-US" i="1">
                              <a:latin typeface="Cambria Math" panose="02040503050406030204" pitchFamily="18" charset="0"/>
                            </a:rPr>
                          </m:ctrlPr>
                        </m:sSubSupPr>
                        <m:e>
                          <m:r>
                            <a:rPr lang="en-US" i="1">
                              <a:latin typeface="Cambria Math" panose="02040503050406030204" pitchFamily="18" charset="0"/>
                            </a:rPr>
                            <m:t>𝑥</m:t>
                          </m:r>
                        </m:e>
                        <m:sub>
                          <m:r>
                            <a:rPr lang="en-US" i="1">
                              <a:latin typeface="Cambria Math" panose="02040503050406030204" pitchFamily="18" charset="0"/>
                            </a:rPr>
                            <m:t>𝑘</m:t>
                          </m:r>
                          <m:r>
                            <a:rPr lang="en-US" i="1">
                              <a:latin typeface="Cambria Math" panose="02040503050406030204" pitchFamily="18" charset="0"/>
                            </a:rPr>
                            <m:t>+1</m:t>
                          </m:r>
                        </m:sub>
                        <m:sup>
                          <m:r>
                            <a:rPr lang="en-US" i="1">
                              <a:latin typeface="Cambria Math" panose="02040503050406030204" pitchFamily="18" charset="0"/>
                            </a:rPr>
                            <m:t>𝑓</m:t>
                          </m:r>
                        </m:sup>
                      </m:sSubSup>
                      <m:r>
                        <a:rPr lang="en-US" b="0" i="0" smtClean="0">
                          <a:latin typeface="Cambria Math" panose="02040503050406030204" pitchFamily="18" charset="0"/>
                        </a:rPr>
                        <m:t>)</m:t>
                      </m:r>
                    </m:oMath>
                  </m:oMathPara>
                </a14:m>
                <a:endParaRPr lang="en-US" dirty="0"/>
              </a:p>
            </p:txBody>
          </p:sp>
        </mc:Choice>
        <mc:Fallback xmlns="">
          <p:sp>
            <p:nvSpPr>
              <p:cNvPr id="17" name="TextBox 16">
                <a:extLst>
                  <a:ext uri="{FF2B5EF4-FFF2-40B4-BE49-F238E27FC236}">
                    <a16:creationId xmlns:a16="http://schemas.microsoft.com/office/drawing/2014/main" id="{7BC8755E-7CFA-6747-8009-1450BDC49638}"/>
                  </a:ext>
                </a:extLst>
              </p:cNvPr>
              <p:cNvSpPr txBox="1">
                <a:spLocks noRot="1" noChangeAspect="1" noMove="1" noResize="1" noEditPoints="1" noAdjustHandles="1" noChangeArrowheads="1" noChangeShapeType="1" noTextEdit="1"/>
              </p:cNvSpPr>
              <p:nvPr/>
            </p:nvSpPr>
            <p:spPr>
              <a:xfrm>
                <a:off x="7887459" y="3229490"/>
                <a:ext cx="3771097" cy="709425"/>
              </a:xfrm>
              <a:prstGeom prst="rect">
                <a:avLst/>
              </a:prstGeom>
              <a:blipFill>
                <a:blip r:embed="rId6"/>
                <a:stretch>
                  <a:fillRect t="-3509" b="-35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CC8AE553-FB07-234B-82DF-9423BDB7928B}"/>
                  </a:ext>
                </a:extLst>
              </p:cNvPr>
              <p:cNvSpPr txBox="1"/>
              <p:nvPr/>
            </p:nvSpPr>
            <p:spPr>
              <a:xfrm>
                <a:off x="8292121" y="4008027"/>
                <a:ext cx="3018519" cy="709425"/>
              </a:xfrm>
              <a:prstGeom prst="rect">
                <a:avLst/>
              </a:prstGeom>
              <a:noFill/>
            </p:spPr>
            <p:txBody>
              <a:bodyPr wrap="none" rtlCol="0">
                <a:spAutoFit/>
              </a:bodyPr>
              <a:lstStyle/>
              <a:p>
                <a:pPr algn="ctr"/>
                <a:r>
                  <a:rPr lang="en-US" dirty="0"/>
                  <a:t>Update the covariance matrix:</a:t>
                </a:r>
                <a:endParaRPr lang="en-US" i="1" dirty="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b="0" i="1" smtClean="0">
                              <a:latin typeface="Cambria Math" panose="02040503050406030204" pitchFamily="18" charset="0"/>
                            </a:rPr>
                            <m:t>𝑃</m:t>
                          </m:r>
                        </m:e>
                        <m:sub>
                          <m:r>
                            <a:rPr lang="en-US" i="1">
                              <a:latin typeface="Cambria Math" panose="02040503050406030204" pitchFamily="18" charset="0"/>
                            </a:rPr>
                            <m:t>𝑘</m:t>
                          </m:r>
                          <m:r>
                            <a:rPr lang="en-US" i="1">
                              <a:latin typeface="Cambria Math" panose="02040503050406030204" pitchFamily="18" charset="0"/>
                            </a:rPr>
                            <m:t>+1</m:t>
                          </m:r>
                        </m:sub>
                        <m:sup>
                          <m:r>
                            <a:rPr lang="en-US" b="0" i="1" smtClean="0">
                              <a:latin typeface="Cambria Math" panose="02040503050406030204" pitchFamily="18" charset="0"/>
                            </a:rPr>
                            <m:t>𝑎</m:t>
                          </m:r>
                        </m:sup>
                      </m:sSubSup>
                      <m:r>
                        <a:rPr lang="en-US" b="0" i="1" smtClean="0">
                          <a:latin typeface="Cambria Math" panose="02040503050406030204" pitchFamily="18" charset="0"/>
                        </a:rPr>
                        <m:t>=(</m:t>
                      </m:r>
                      <m:r>
                        <a:rPr lang="en-US" i="1" smtClean="0">
                          <a:latin typeface="Cambria Math" panose="02040503050406030204" pitchFamily="18" charset="0"/>
                        </a:rPr>
                        <m:t>𝐼</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𝐾</m:t>
                          </m:r>
                        </m:e>
                        <m:sub>
                          <m:r>
                            <a:rPr lang="en-US" i="1">
                              <a:latin typeface="Cambria Math" panose="02040503050406030204" pitchFamily="18" charset="0"/>
                            </a:rPr>
                            <m:t>𝑘</m:t>
                          </m:r>
                          <m:r>
                            <a:rPr lang="en-US" i="1">
                              <a:latin typeface="Cambria Math" panose="02040503050406030204" pitchFamily="18" charset="0"/>
                            </a:rPr>
                            <m:t>+1</m:t>
                          </m:r>
                        </m:sub>
                      </m:sSub>
                      <m:r>
                        <a:rPr lang="en-US" b="0" i="1" smtClean="0">
                          <a:latin typeface="Cambria Math" panose="02040503050406030204" pitchFamily="18" charset="0"/>
                        </a:rPr>
                        <m:t>𝐻</m:t>
                      </m:r>
                      <m:r>
                        <a:rPr lang="en-US" b="0" i="1" smtClean="0">
                          <a:latin typeface="Cambria Math" panose="02040503050406030204" pitchFamily="18" charset="0"/>
                        </a:rPr>
                        <m:t>)</m:t>
                      </m:r>
                      <m:sSubSup>
                        <m:sSubSupPr>
                          <m:ctrlPr>
                            <a:rPr lang="en-US" i="1">
                              <a:latin typeface="Cambria Math" panose="02040503050406030204" pitchFamily="18" charset="0"/>
                            </a:rPr>
                          </m:ctrlPr>
                        </m:sSubSupPr>
                        <m:e>
                          <m:r>
                            <a:rPr lang="en-US" b="0" i="1" smtClean="0">
                              <a:latin typeface="Cambria Math" panose="02040503050406030204" pitchFamily="18" charset="0"/>
                            </a:rPr>
                            <m:t>𝑃</m:t>
                          </m:r>
                        </m:e>
                        <m:sub>
                          <m:r>
                            <a:rPr lang="en-US" i="1">
                              <a:latin typeface="Cambria Math" panose="02040503050406030204" pitchFamily="18" charset="0"/>
                            </a:rPr>
                            <m:t>𝑘</m:t>
                          </m:r>
                          <m:r>
                            <a:rPr lang="en-US" i="1">
                              <a:latin typeface="Cambria Math" panose="02040503050406030204" pitchFamily="18" charset="0"/>
                            </a:rPr>
                            <m:t>+1</m:t>
                          </m:r>
                        </m:sub>
                        <m:sup>
                          <m:r>
                            <a:rPr lang="en-US" i="1">
                              <a:latin typeface="Cambria Math" panose="02040503050406030204" pitchFamily="18" charset="0"/>
                            </a:rPr>
                            <m:t>𝑓</m:t>
                          </m:r>
                        </m:sup>
                      </m:sSubSup>
                    </m:oMath>
                  </m:oMathPara>
                </a14:m>
                <a:endParaRPr lang="en-US" dirty="0"/>
              </a:p>
            </p:txBody>
          </p:sp>
        </mc:Choice>
        <mc:Fallback xmlns="">
          <p:sp>
            <p:nvSpPr>
              <p:cNvPr id="18" name="TextBox 17">
                <a:extLst>
                  <a:ext uri="{FF2B5EF4-FFF2-40B4-BE49-F238E27FC236}">
                    <a16:creationId xmlns:a16="http://schemas.microsoft.com/office/drawing/2014/main" id="{CC8AE553-FB07-234B-82DF-9423BDB7928B}"/>
                  </a:ext>
                </a:extLst>
              </p:cNvPr>
              <p:cNvSpPr txBox="1">
                <a:spLocks noRot="1" noChangeAspect="1" noMove="1" noResize="1" noEditPoints="1" noAdjustHandles="1" noChangeArrowheads="1" noChangeShapeType="1" noTextEdit="1"/>
              </p:cNvSpPr>
              <p:nvPr/>
            </p:nvSpPr>
            <p:spPr>
              <a:xfrm>
                <a:off x="8292121" y="4008027"/>
                <a:ext cx="3018519" cy="709425"/>
              </a:xfrm>
              <a:prstGeom prst="rect">
                <a:avLst/>
              </a:prstGeom>
              <a:blipFill>
                <a:blip r:embed="rId7"/>
                <a:stretch>
                  <a:fillRect l="-1255" t="-3509" r="-1255" b="-35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19930465-AF89-CD4F-AAEF-C1C836EF7E5C}"/>
                  </a:ext>
                </a:extLst>
              </p:cNvPr>
              <p:cNvSpPr/>
              <p:nvPr/>
            </p:nvSpPr>
            <p:spPr>
              <a:xfrm>
                <a:off x="0" y="4128862"/>
                <a:ext cx="5986130" cy="27223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Kalman gain is derived using Bayesian statistics on Gaussian distributions, and is the ideal fusion of observations and model data on the basis of their respective errors.</a:t>
                </a:r>
              </a:p>
              <a:p>
                <a:pPr algn="ctr"/>
                <a:endParaRPr lang="en-US" sz="2400" dirty="0"/>
              </a:p>
              <a:p>
                <a:pPr algn="ctr"/>
                <a:r>
                  <a:rPr lang="en-US" sz="2400" dirty="0"/>
                  <a:t>In the basic algorithm, we assume a linear model </a:t>
                </a:r>
                <a14:m>
                  <m:oMath xmlns:m="http://schemas.openxmlformats.org/officeDocument/2006/math">
                    <m:r>
                      <a:rPr lang="en-US" sz="2400" b="0" i="1" smtClean="0">
                        <a:latin typeface="Cambria Math" panose="02040503050406030204" pitchFamily="18" charset="0"/>
                      </a:rPr>
                      <m:t>𝑀</m:t>
                    </m:r>
                  </m:oMath>
                </a14:m>
                <a:r>
                  <a:rPr lang="en-US" sz="2400" dirty="0"/>
                  <a:t> and observation matrix </a:t>
                </a:r>
                <a14:m>
                  <m:oMath xmlns:m="http://schemas.openxmlformats.org/officeDocument/2006/math">
                    <m:r>
                      <a:rPr lang="en-US" sz="2400" b="0" i="1" smtClean="0">
                        <a:latin typeface="Cambria Math" panose="02040503050406030204" pitchFamily="18" charset="0"/>
                      </a:rPr>
                      <m:t>𝐻</m:t>
                    </m:r>
                  </m:oMath>
                </a14:m>
                <a:r>
                  <a:rPr lang="en-US" sz="2400" dirty="0"/>
                  <a:t>. </a:t>
                </a:r>
              </a:p>
            </p:txBody>
          </p:sp>
        </mc:Choice>
        <mc:Fallback xmlns="">
          <p:sp>
            <p:nvSpPr>
              <p:cNvPr id="19" name="Rectangle 18">
                <a:extLst>
                  <a:ext uri="{FF2B5EF4-FFF2-40B4-BE49-F238E27FC236}">
                    <a16:creationId xmlns:a16="http://schemas.microsoft.com/office/drawing/2014/main" id="{19930465-AF89-CD4F-AAEF-C1C836EF7E5C}"/>
                  </a:ext>
                </a:extLst>
              </p:cNvPr>
              <p:cNvSpPr>
                <a:spLocks noRot="1" noChangeAspect="1" noMove="1" noResize="1" noEditPoints="1" noAdjustHandles="1" noChangeArrowheads="1" noChangeShapeType="1" noTextEdit="1"/>
              </p:cNvSpPr>
              <p:nvPr/>
            </p:nvSpPr>
            <p:spPr>
              <a:xfrm>
                <a:off x="0" y="4128862"/>
                <a:ext cx="5986130" cy="2722377"/>
              </a:xfrm>
              <a:prstGeom prst="rect">
                <a:avLst/>
              </a:prstGeom>
              <a:blipFill>
                <a:blip r:embed="rId8"/>
                <a:stretch>
                  <a:fillRect l="-1268" r="-2326" b="-3704"/>
                </a:stretch>
              </a:blipFill>
            </p:spPr>
            <p:txBody>
              <a:bodyPr/>
              <a:lstStyle/>
              <a:p>
                <a:r>
                  <a:rPr lang="en-US">
                    <a:noFill/>
                  </a:rPr>
                  <a:t> </a:t>
                </a:r>
              </a:p>
            </p:txBody>
          </p:sp>
        </mc:Fallback>
      </mc:AlternateContent>
      <p:sp>
        <p:nvSpPr>
          <p:cNvPr id="20" name="TextBox 19">
            <a:extLst>
              <a:ext uri="{FF2B5EF4-FFF2-40B4-BE49-F238E27FC236}">
                <a16:creationId xmlns:a16="http://schemas.microsoft.com/office/drawing/2014/main" id="{DB331DCB-DF83-C44D-B7D4-2329FB4B7F73}"/>
              </a:ext>
            </a:extLst>
          </p:cNvPr>
          <p:cNvSpPr txBox="1"/>
          <p:nvPr/>
        </p:nvSpPr>
        <p:spPr>
          <a:xfrm>
            <a:off x="6093617" y="4847571"/>
            <a:ext cx="6070251" cy="2031325"/>
          </a:xfrm>
          <a:prstGeom prst="rect">
            <a:avLst/>
          </a:prstGeom>
          <a:noFill/>
        </p:spPr>
        <p:txBody>
          <a:bodyPr wrap="none" rtlCol="0">
            <a:spAutoFit/>
          </a:bodyPr>
          <a:lstStyle/>
          <a:p>
            <a:r>
              <a:rPr lang="en-US" dirty="0"/>
              <a:t>A note on data assimilation terminology:</a:t>
            </a:r>
          </a:p>
          <a:p>
            <a:pPr marL="285750" indent="-285750">
              <a:buFont typeface="Arial" panose="020B0604020202020204" pitchFamily="34" charset="0"/>
              <a:buChar char="•"/>
            </a:pPr>
            <a:r>
              <a:rPr lang="en-US" b="1" dirty="0"/>
              <a:t>Superscript “f” means forecast. </a:t>
            </a:r>
            <a:r>
              <a:rPr lang="en-US" dirty="0"/>
              <a:t>Out of the </a:t>
            </a:r>
            <a:r>
              <a:rPr lang="en-US" i="1" dirty="0"/>
              <a:t>model</a:t>
            </a:r>
            <a:r>
              <a:rPr lang="en-US" dirty="0"/>
              <a:t>.</a:t>
            </a:r>
          </a:p>
          <a:p>
            <a:pPr marL="285750" indent="-285750">
              <a:buFont typeface="Arial" panose="020B0604020202020204" pitchFamily="34" charset="0"/>
              <a:buChar char="•"/>
            </a:pPr>
            <a:r>
              <a:rPr lang="en-US" b="1" dirty="0"/>
              <a:t>Superscript “a” means analysis. </a:t>
            </a:r>
            <a:r>
              <a:rPr lang="en-US" dirty="0"/>
              <a:t>Output of </a:t>
            </a:r>
            <a:r>
              <a:rPr lang="en-US" i="1" dirty="0"/>
              <a:t>Kalman filtering</a:t>
            </a:r>
            <a:r>
              <a:rPr lang="en-US" dirty="0"/>
              <a:t>.</a:t>
            </a:r>
          </a:p>
          <a:p>
            <a:endParaRPr lang="en-US" b="1" dirty="0"/>
          </a:p>
          <a:p>
            <a:r>
              <a:rPr lang="en-US" dirty="0"/>
              <a:t>Subscript denotes the timestep.</a:t>
            </a:r>
          </a:p>
          <a:p>
            <a:endParaRPr lang="en-US" dirty="0"/>
          </a:p>
          <a:p>
            <a:r>
              <a:rPr lang="en-US" dirty="0"/>
              <a:t>For notational consistency, I put an “a” on the initial conditions</a:t>
            </a:r>
          </a:p>
        </p:txBody>
      </p:sp>
      <p:cxnSp>
        <p:nvCxnSpPr>
          <p:cNvPr id="22" name="Straight Connector 21">
            <a:extLst>
              <a:ext uri="{FF2B5EF4-FFF2-40B4-BE49-F238E27FC236}">
                <a16:creationId xmlns:a16="http://schemas.microsoft.com/office/drawing/2014/main" id="{AF617517-02CA-A241-8722-EAB0BA384C29}"/>
              </a:ext>
            </a:extLst>
          </p:cNvPr>
          <p:cNvCxnSpPr/>
          <p:nvPr/>
        </p:nvCxnSpPr>
        <p:spPr>
          <a:xfrm>
            <a:off x="6179288" y="4847571"/>
            <a:ext cx="585078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65538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811C5-F29A-8E45-984D-3D600DFAE18A}"/>
              </a:ext>
            </a:extLst>
          </p:cNvPr>
          <p:cNvSpPr>
            <a:spLocks noGrp="1"/>
          </p:cNvSpPr>
          <p:nvPr>
            <p:ph type="title"/>
          </p:nvPr>
        </p:nvSpPr>
        <p:spPr/>
        <p:txBody>
          <a:bodyPr/>
          <a:lstStyle/>
          <a:p>
            <a:r>
              <a:rPr lang="en-US" dirty="0"/>
              <a:t>Link between Kalman filter and variational methods</a:t>
            </a:r>
          </a:p>
        </p:txBody>
      </p:sp>
      <p:sp>
        <p:nvSpPr>
          <p:cNvPr id="4" name="TextBox 3">
            <a:extLst>
              <a:ext uri="{FF2B5EF4-FFF2-40B4-BE49-F238E27FC236}">
                <a16:creationId xmlns:a16="http://schemas.microsoft.com/office/drawing/2014/main" id="{81737710-76EF-B540-B253-11F82B24E900}"/>
              </a:ext>
            </a:extLst>
          </p:cNvPr>
          <p:cNvSpPr txBox="1"/>
          <p:nvPr/>
        </p:nvSpPr>
        <p:spPr>
          <a:xfrm>
            <a:off x="838200" y="1784091"/>
            <a:ext cx="3911264" cy="369332"/>
          </a:xfrm>
          <a:prstGeom prst="rect">
            <a:avLst/>
          </a:prstGeom>
          <a:noFill/>
        </p:spPr>
        <p:txBody>
          <a:bodyPr wrap="none" rtlCol="0">
            <a:spAutoFit/>
          </a:bodyPr>
          <a:lstStyle/>
          <a:p>
            <a:r>
              <a:rPr lang="en-US" dirty="0"/>
              <a:t>The Kalman gain looks awfully familiar…</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3F6B355-59AC-8543-B93C-65B2543092F5}"/>
                  </a:ext>
                </a:extLst>
              </p:cNvPr>
              <p:cNvSpPr txBox="1"/>
              <p:nvPr/>
            </p:nvSpPr>
            <p:spPr>
              <a:xfrm>
                <a:off x="220337" y="3929886"/>
                <a:ext cx="5035353" cy="545727"/>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𝐾</m:t>
                          </m:r>
                        </m:e>
                        <m:sub>
                          <m:r>
                            <a:rPr lang="en-US" sz="2400" b="0" i="1" smtClean="0">
                              <a:latin typeface="Cambria Math" panose="02040503050406030204" pitchFamily="18" charset="0"/>
                            </a:rPr>
                            <m:t>𝑘</m:t>
                          </m:r>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Sup>
                        <m:sSubSupPr>
                          <m:ctrlPr>
                            <a:rPr lang="en-US" sz="2400" i="1">
                              <a:latin typeface="Cambria Math" panose="02040503050406030204" pitchFamily="18" charset="0"/>
                            </a:rPr>
                          </m:ctrlPr>
                        </m:sSubSupPr>
                        <m:e>
                          <m:r>
                            <a:rPr lang="en-US" sz="2400" i="1">
                              <a:latin typeface="Cambria Math" panose="02040503050406030204" pitchFamily="18" charset="0"/>
                            </a:rPr>
                            <m:t>𝑃</m:t>
                          </m:r>
                        </m:e>
                        <m:sub>
                          <m:r>
                            <a:rPr lang="en-US" sz="2400" i="1">
                              <a:latin typeface="Cambria Math" panose="02040503050406030204" pitchFamily="18" charset="0"/>
                            </a:rPr>
                            <m:t>𝑘</m:t>
                          </m:r>
                          <m:r>
                            <a:rPr lang="en-US" sz="2400" i="1">
                              <a:latin typeface="Cambria Math" panose="02040503050406030204" pitchFamily="18" charset="0"/>
                            </a:rPr>
                            <m:t>+1</m:t>
                          </m:r>
                        </m:sub>
                        <m:sup>
                          <m:r>
                            <a:rPr lang="en-US" sz="2400" i="1">
                              <a:latin typeface="Cambria Math" panose="02040503050406030204" pitchFamily="18" charset="0"/>
                            </a:rPr>
                            <m:t>𝑓</m:t>
                          </m:r>
                        </m:sup>
                      </m:sSubSup>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𝐻</m:t>
                          </m:r>
                        </m:e>
                        <m:sup>
                          <m:r>
                            <a:rPr lang="en-US" sz="2400" b="0" i="1" smtClean="0">
                              <a:latin typeface="Cambria Math" panose="02040503050406030204" pitchFamily="18" charset="0"/>
                            </a:rPr>
                            <m:t>𝑇</m:t>
                          </m:r>
                        </m:sup>
                      </m:sSup>
                      <m:sSup>
                        <m:sSupPr>
                          <m:ctrlPr>
                            <a:rPr lang="en-US" sz="2400" i="1" smtClean="0">
                              <a:latin typeface="Cambria Math" panose="02040503050406030204" pitchFamily="18" charset="0"/>
                            </a:rPr>
                          </m:ctrlPr>
                        </m:sSupPr>
                        <m:e>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𝑅</m:t>
                              </m:r>
                            </m:e>
                            <m:sub>
                              <m:r>
                                <a:rPr lang="en-US" sz="2400" i="1">
                                  <a:latin typeface="Cambria Math" panose="02040503050406030204" pitchFamily="18" charset="0"/>
                                </a:rPr>
                                <m:t>𝑘</m:t>
                              </m:r>
                              <m:r>
                                <a:rPr lang="en-US" sz="2400" i="1">
                                  <a:latin typeface="Cambria Math" panose="02040503050406030204" pitchFamily="18" charset="0"/>
                                </a:rPr>
                                <m:t>+1</m:t>
                              </m:r>
                            </m:sub>
                          </m:sSub>
                          <m:r>
                            <a:rPr lang="en-US" sz="2400" b="0" i="1" smtClean="0">
                              <a:latin typeface="Cambria Math" panose="02040503050406030204" pitchFamily="18" charset="0"/>
                            </a:rPr>
                            <m:t>+</m:t>
                          </m:r>
                          <m:r>
                            <a:rPr lang="en-US" sz="2400" i="1">
                              <a:latin typeface="Cambria Math" panose="02040503050406030204" pitchFamily="18" charset="0"/>
                            </a:rPr>
                            <m:t>𝐻</m:t>
                          </m:r>
                          <m:sSubSup>
                            <m:sSubSupPr>
                              <m:ctrlPr>
                                <a:rPr lang="en-US" sz="2400" i="1">
                                  <a:latin typeface="Cambria Math" panose="02040503050406030204" pitchFamily="18" charset="0"/>
                                </a:rPr>
                              </m:ctrlPr>
                            </m:sSubSupPr>
                            <m:e>
                              <m:r>
                                <a:rPr lang="en-US" sz="2400" i="1">
                                  <a:latin typeface="Cambria Math" panose="02040503050406030204" pitchFamily="18" charset="0"/>
                                </a:rPr>
                                <m:t>𝑃</m:t>
                              </m:r>
                            </m:e>
                            <m:sub>
                              <m:r>
                                <a:rPr lang="en-US" sz="2400" i="1">
                                  <a:latin typeface="Cambria Math" panose="02040503050406030204" pitchFamily="18" charset="0"/>
                                </a:rPr>
                                <m:t>𝑘</m:t>
                              </m:r>
                              <m:r>
                                <a:rPr lang="en-US" sz="2400" i="1">
                                  <a:latin typeface="Cambria Math" panose="02040503050406030204" pitchFamily="18" charset="0"/>
                                </a:rPr>
                                <m:t>+1</m:t>
                              </m:r>
                            </m:sub>
                            <m:sup>
                              <m:r>
                                <a:rPr lang="en-US" sz="2400" i="1">
                                  <a:latin typeface="Cambria Math" panose="02040503050406030204" pitchFamily="18" charset="0"/>
                                </a:rPr>
                                <m:t>𝑓</m:t>
                              </m:r>
                            </m:sup>
                          </m:sSubSup>
                          <m:sSup>
                            <m:sSupPr>
                              <m:ctrlPr>
                                <a:rPr lang="en-US" sz="2400" i="1">
                                  <a:latin typeface="Cambria Math" panose="02040503050406030204" pitchFamily="18" charset="0"/>
                                </a:rPr>
                              </m:ctrlPr>
                            </m:sSupPr>
                            <m:e>
                              <m:r>
                                <a:rPr lang="en-US" sz="2400" i="1">
                                  <a:latin typeface="Cambria Math" panose="02040503050406030204" pitchFamily="18" charset="0"/>
                                </a:rPr>
                                <m:t>𝐻</m:t>
                              </m:r>
                            </m:e>
                            <m:sup>
                              <m:r>
                                <a:rPr lang="en-US" sz="2400" i="1">
                                  <a:latin typeface="Cambria Math" panose="02040503050406030204" pitchFamily="18" charset="0"/>
                                </a:rPr>
                                <m:t>𝑇</m:t>
                              </m:r>
                            </m:sup>
                          </m:sSup>
                          <m:r>
                            <a:rPr lang="en-US" sz="2400" i="1">
                              <a:latin typeface="Cambria Math" panose="02040503050406030204" pitchFamily="18" charset="0"/>
                            </a:rPr>
                            <m:t>)</m:t>
                          </m:r>
                        </m:e>
                        <m:sup>
                          <m:r>
                            <a:rPr lang="en-US" sz="2400" b="0" i="1" smtClean="0">
                              <a:latin typeface="Cambria Math" panose="02040503050406030204" pitchFamily="18" charset="0"/>
                            </a:rPr>
                            <m:t>−1</m:t>
                          </m:r>
                        </m:sup>
                      </m:sSup>
                    </m:oMath>
                  </m:oMathPara>
                </a14:m>
                <a:endParaRPr lang="en-US" sz="2400" dirty="0"/>
              </a:p>
            </p:txBody>
          </p:sp>
        </mc:Choice>
        <mc:Fallback xmlns="">
          <p:sp>
            <p:nvSpPr>
              <p:cNvPr id="5" name="TextBox 4">
                <a:extLst>
                  <a:ext uri="{FF2B5EF4-FFF2-40B4-BE49-F238E27FC236}">
                    <a16:creationId xmlns:a16="http://schemas.microsoft.com/office/drawing/2014/main" id="{83F6B355-59AC-8543-B93C-65B2543092F5}"/>
                  </a:ext>
                </a:extLst>
              </p:cNvPr>
              <p:cNvSpPr txBox="1">
                <a:spLocks noRot="1" noChangeAspect="1" noMove="1" noResize="1" noEditPoints="1" noAdjustHandles="1" noChangeArrowheads="1" noChangeShapeType="1" noTextEdit="1"/>
              </p:cNvSpPr>
              <p:nvPr/>
            </p:nvSpPr>
            <p:spPr>
              <a:xfrm>
                <a:off x="220337" y="3929886"/>
                <a:ext cx="5035353" cy="545727"/>
              </a:xfrm>
              <a:prstGeom prst="rect">
                <a:avLst/>
              </a:prstGeom>
              <a:blipFill>
                <a:blip r:embed="rId2"/>
                <a:stretch>
                  <a:fillRect b="-113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9DA65EB-F9C0-5340-A08A-860EE64F789C}"/>
                  </a:ext>
                </a:extLst>
              </p:cNvPr>
              <p:cNvSpPr txBox="1"/>
              <p:nvPr/>
            </p:nvSpPr>
            <p:spPr>
              <a:xfrm>
                <a:off x="212651" y="2616158"/>
                <a:ext cx="5477848" cy="41684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𝑥</m:t>
                      </m:r>
                      <m:r>
                        <a:rPr lang="en-US" sz="2400" b="0" i="1" smtClean="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𝑥</m:t>
                          </m:r>
                        </m:e>
                        <m:sup>
                          <m:r>
                            <a:rPr lang="en-US" sz="2400" i="1">
                              <a:latin typeface="Cambria Math" panose="02040503050406030204" pitchFamily="18" charset="0"/>
                            </a:rPr>
                            <m:t>𝑏</m:t>
                          </m:r>
                        </m:sup>
                      </m:sSup>
                      <m:r>
                        <a:rPr lang="en-US" sz="2400" b="0" i="1" smtClean="0">
                          <a:latin typeface="Cambria Math" panose="02040503050406030204" pitchFamily="18" charset="0"/>
                        </a:rPr>
                        <m:t>+</m:t>
                      </m:r>
                      <m:sSup>
                        <m:sSupPr>
                          <m:ctrlPr>
                            <a:rPr lang="en-US" sz="2400" i="1" smtClean="0">
                              <a:solidFill>
                                <a:schemeClr val="tx1"/>
                              </a:solidFill>
                              <a:latin typeface="Cambria Math" panose="02040503050406030204" pitchFamily="18" charset="0"/>
                            </a:rPr>
                          </m:ctrlPr>
                        </m:sSupPr>
                        <m:e>
                          <m:r>
                            <a:rPr lang="en-US" sz="2400" b="0" i="1" smtClean="0">
                              <a:solidFill>
                                <a:schemeClr val="tx1"/>
                              </a:solidFill>
                              <a:latin typeface="Cambria Math" panose="02040503050406030204" pitchFamily="18" charset="0"/>
                            </a:rPr>
                            <m:t>𝐵𝐻</m:t>
                          </m:r>
                        </m:e>
                        <m:sup>
                          <m:r>
                            <a:rPr lang="en-US" sz="2400" b="0" i="1" smtClean="0">
                              <a:solidFill>
                                <a:schemeClr val="tx1"/>
                              </a:solidFill>
                              <a:latin typeface="Cambria Math" panose="02040503050406030204" pitchFamily="18" charset="0"/>
                            </a:rPr>
                            <m:t>𝑇</m:t>
                          </m:r>
                        </m:sup>
                      </m:sSup>
                      <m:sSup>
                        <m:sSupPr>
                          <m:ctrlPr>
                            <a:rPr lang="en-US" sz="2400" i="1">
                              <a:solidFill>
                                <a:schemeClr val="tx1"/>
                              </a:solidFill>
                              <a:latin typeface="Cambria Math" panose="02040503050406030204" pitchFamily="18" charset="0"/>
                            </a:rPr>
                          </m:ctrlPr>
                        </m:sSupPr>
                        <m:e>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𝑅</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𝐻</m:t>
                          </m:r>
                          <m:sSup>
                            <m:sSupPr>
                              <m:ctrlPr>
                                <a:rPr lang="en-US" sz="2400" i="1">
                                  <a:latin typeface="Cambria Math" panose="02040503050406030204" pitchFamily="18" charset="0"/>
                                </a:rPr>
                              </m:ctrlPr>
                            </m:sSupPr>
                            <m:e>
                              <m:r>
                                <a:rPr lang="en-US" sz="2400" i="1">
                                  <a:latin typeface="Cambria Math" panose="02040503050406030204" pitchFamily="18" charset="0"/>
                                </a:rPr>
                                <m:t>𝐵𝐻</m:t>
                              </m:r>
                            </m:e>
                            <m:sup>
                              <m:r>
                                <a:rPr lang="en-US" sz="2400" i="1">
                                  <a:latin typeface="Cambria Math" panose="02040503050406030204" pitchFamily="18" charset="0"/>
                                </a:rPr>
                                <m:t>𝑇</m:t>
                              </m:r>
                            </m:sup>
                          </m:sSup>
                          <m:r>
                            <a:rPr lang="en-US" sz="2400" b="0" i="1" smtClean="0">
                              <a:solidFill>
                                <a:schemeClr val="tx1"/>
                              </a:solidFill>
                              <a:latin typeface="Cambria Math" panose="02040503050406030204" pitchFamily="18" charset="0"/>
                            </a:rPr>
                            <m:t>)</m:t>
                          </m:r>
                        </m:e>
                        <m:sup>
                          <m:r>
                            <a:rPr lang="en-US" sz="2400" b="0" i="1">
                              <a:solidFill>
                                <a:schemeClr val="tx1"/>
                              </a:solidFill>
                              <a:latin typeface="Cambria Math" panose="02040503050406030204" pitchFamily="18" charset="0"/>
                            </a:rPr>
                            <m:t>−1</m:t>
                          </m:r>
                        </m:sup>
                      </m:sSup>
                      <m:d>
                        <m:dPr>
                          <m:ctrlPr>
                            <a:rPr lang="en-US" sz="2400" i="1">
                              <a:solidFill>
                                <a:schemeClr val="tx1"/>
                              </a:solidFill>
                              <a:latin typeface="Cambria Math" panose="02040503050406030204" pitchFamily="18" charset="0"/>
                            </a:rPr>
                          </m:ctrlPr>
                        </m:dPr>
                        <m:e>
                          <m:r>
                            <a:rPr lang="en-US" sz="2400" b="0" i="1" smtClean="0">
                              <a:solidFill>
                                <a:schemeClr val="tx1"/>
                              </a:solidFill>
                              <a:latin typeface="Cambria Math" panose="02040503050406030204" pitchFamily="18" charset="0"/>
                            </a:rPr>
                            <m:t>𝑦</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𝐻</m:t>
                          </m:r>
                          <m:sSup>
                            <m:sSupPr>
                              <m:ctrlPr>
                                <a:rPr lang="en-US" sz="2400" i="1">
                                  <a:latin typeface="Cambria Math" panose="02040503050406030204" pitchFamily="18" charset="0"/>
                                </a:rPr>
                              </m:ctrlPr>
                            </m:sSupPr>
                            <m:e>
                              <m:r>
                                <a:rPr lang="en-US" sz="2400" i="1">
                                  <a:latin typeface="Cambria Math" panose="02040503050406030204" pitchFamily="18" charset="0"/>
                                </a:rPr>
                                <m:t>𝑥</m:t>
                              </m:r>
                            </m:e>
                            <m:sup>
                              <m:r>
                                <a:rPr lang="en-US" sz="2400" i="1">
                                  <a:latin typeface="Cambria Math" panose="02040503050406030204" pitchFamily="18" charset="0"/>
                                </a:rPr>
                                <m:t>𝑏</m:t>
                              </m:r>
                            </m:sup>
                          </m:sSup>
                        </m:e>
                      </m:d>
                    </m:oMath>
                  </m:oMathPara>
                </a14:m>
                <a:endParaRPr lang="en-US" sz="2400" dirty="0"/>
              </a:p>
            </p:txBody>
          </p:sp>
        </mc:Choice>
        <mc:Fallback xmlns="">
          <p:sp>
            <p:nvSpPr>
              <p:cNvPr id="6" name="TextBox 5">
                <a:extLst>
                  <a:ext uri="{FF2B5EF4-FFF2-40B4-BE49-F238E27FC236}">
                    <a16:creationId xmlns:a16="http://schemas.microsoft.com/office/drawing/2014/main" id="{59DA65EB-F9C0-5340-A08A-860EE64F789C}"/>
                  </a:ext>
                </a:extLst>
              </p:cNvPr>
              <p:cNvSpPr txBox="1">
                <a:spLocks noRot="1" noChangeAspect="1" noMove="1" noResize="1" noEditPoints="1" noAdjustHandles="1" noChangeArrowheads="1" noChangeShapeType="1" noTextEdit="1"/>
              </p:cNvSpPr>
              <p:nvPr/>
            </p:nvSpPr>
            <p:spPr>
              <a:xfrm>
                <a:off x="212651" y="2616158"/>
                <a:ext cx="5477848" cy="416845"/>
              </a:xfrm>
              <a:prstGeom prst="rect">
                <a:avLst/>
              </a:prstGeom>
              <a:blipFill>
                <a:blip r:embed="rId3"/>
                <a:stretch>
                  <a:fillRect b="-22857"/>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5FD1959B-F05D-4D4F-9D92-04BC44201368}"/>
              </a:ext>
            </a:extLst>
          </p:cNvPr>
          <p:cNvSpPr txBox="1"/>
          <p:nvPr/>
        </p:nvSpPr>
        <p:spPr>
          <a:xfrm>
            <a:off x="220337" y="2246826"/>
            <a:ext cx="5450146" cy="369332"/>
          </a:xfrm>
          <a:prstGeom prst="rect">
            <a:avLst/>
          </a:prstGeom>
          <a:noFill/>
        </p:spPr>
        <p:txBody>
          <a:bodyPr wrap="none" rtlCol="0">
            <a:spAutoFit/>
          </a:bodyPr>
          <a:lstStyle/>
          <a:p>
            <a:r>
              <a:rPr lang="en-US" dirty="0"/>
              <a:t>Recall the 3D-Var/methane inversion analytical solution:</a:t>
            </a:r>
          </a:p>
        </p:txBody>
      </p:sp>
      <p:sp>
        <p:nvSpPr>
          <p:cNvPr id="8" name="Right Brace 7">
            <a:extLst>
              <a:ext uri="{FF2B5EF4-FFF2-40B4-BE49-F238E27FC236}">
                <a16:creationId xmlns:a16="http://schemas.microsoft.com/office/drawing/2014/main" id="{D593416F-9F28-5C4A-9159-94DD12846EBE}"/>
              </a:ext>
            </a:extLst>
          </p:cNvPr>
          <p:cNvSpPr/>
          <p:nvPr/>
        </p:nvSpPr>
        <p:spPr>
          <a:xfrm rot="5400000">
            <a:off x="2673440" y="1835895"/>
            <a:ext cx="363279" cy="2540705"/>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DCE15AE-6CBA-A146-A3B5-A4008DF2BC67}"/>
                  </a:ext>
                </a:extLst>
              </p:cNvPr>
              <p:cNvSpPr txBox="1"/>
              <p:nvPr/>
            </p:nvSpPr>
            <p:spPr>
              <a:xfrm>
                <a:off x="2199470" y="3244008"/>
                <a:ext cx="1188723" cy="369332"/>
              </a:xfrm>
              <a:prstGeom prst="rect">
                <a:avLst/>
              </a:prstGeom>
              <a:noFill/>
            </p:spPr>
            <p:txBody>
              <a:bodyPr wrap="none" rtlCol="0">
                <a:spAutoFit/>
              </a:bodyPr>
              <a:lstStyle/>
              <a:p>
                <a:r>
                  <a:rPr lang="en-US" dirty="0"/>
                  <a:t>Call this </a:t>
                </a:r>
                <a14:m>
                  <m:oMath xmlns:m="http://schemas.openxmlformats.org/officeDocument/2006/math">
                    <m:r>
                      <a:rPr lang="en-US" b="0" i="1" smtClean="0">
                        <a:latin typeface="Cambria Math" panose="02040503050406030204" pitchFamily="18" charset="0"/>
                      </a:rPr>
                      <m:t>𝐾</m:t>
                    </m:r>
                    <m:r>
                      <a:rPr lang="en-US" b="0" i="0" smtClean="0">
                        <a:latin typeface="Cambria Math" panose="02040503050406030204" pitchFamily="18" charset="0"/>
                      </a:rPr>
                      <m:t>.</m:t>
                    </m:r>
                  </m:oMath>
                </a14:m>
                <a:endParaRPr lang="en-US" dirty="0"/>
              </a:p>
            </p:txBody>
          </p:sp>
        </mc:Choice>
        <mc:Fallback xmlns="">
          <p:sp>
            <p:nvSpPr>
              <p:cNvPr id="9" name="TextBox 8">
                <a:extLst>
                  <a:ext uri="{FF2B5EF4-FFF2-40B4-BE49-F238E27FC236}">
                    <a16:creationId xmlns:a16="http://schemas.microsoft.com/office/drawing/2014/main" id="{8DCE15AE-6CBA-A146-A3B5-A4008DF2BC67}"/>
                  </a:ext>
                </a:extLst>
              </p:cNvPr>
              <p:cNvSpPr txBox="1">
                <a:spLocks noRot="1" noChangeAspect="1" noMove="1" noResize="1" noEditPoints="1" noAdjustHandles="1" noChangeArrowheads="1" noChangeShapeType="1" noTextEdit="1"/>
              </p:cNvSpPr>
              <p:nvPr/>
            </p:nvSpPr>
            <p:spPr>
              <a:xfrm>
                <a:off x="2199470" y="3244008"/>
                <a:ext cx="1188723" cy="369332"/>
              </a:xfrm>
              <a:prstGeom prst="rect">
                <a:avLst/>
              </a:prstGeom>
              <a:blipFill>
                <a:blip r:embed="rId4"/>
                <a:stretch>
                  <a:fillRect l="-5319" t="-6667" b="-26667"/>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01E01816-9184-CE4C-A43A-09460C166CB2}"/>
              </a:ext>
            </a:extLst>
          </p:cNvPr>
          <p:cNvSpPr txBox="1"/>
          <p:nvPr/>
        </p:nvSpPr>
        <p:spPr>
          <a:xfrm>
            <a:off x="220337" y="3611691"/>
            <a:ext cx="5149358" cy="369332"/>
          </a:xfrm>
          <a:prstGeom prst="rect">
            <a:avLst/>
          </a:prstGeom>
          <a:noFill/>
        </p:spPr>
        <p:txBody>
          <a:bodyPr wrap="none" rtlCol="0">
            <a:spAutoFit/>
          </a:bodyPr>
          <a:lstStyle/>
          <a:p>
            <a:r>
              <a:rPr lang="en-US" dirty="0"/>
              <a:t>Now look at the Kalman gain from the previous slide:</a:t>
            </a:r>
          </a:p>
        </p:txBody>
      </p:sp>
      <p:sp>
        <p:nvSpPr>
          <p:cNvPr id="14" name="TextBox 13">
            <a:extLst>
              <a:ext uri="{FF2B5EF4-FFF2-40B4-BE49-F238E27FC236}">
                <a16:creationId xmlns:a16="http://schemas.microsoft.com/office/drawing/2014/main" id="{93C1F3CB-123B-6C4A-867E-BECBDA23DD12}"/>
              </a:ext>
            </a:extLst>
          </p:cNvPr>
          <p:cNvSpPr txBox="1"/>
          <p:nvPr/>
        </p:nvSpPr>
        <p:spPr>
          <a:xfrm>
            <a:off x="0" y="4559711"/>
            <a:ext cx="6183127" cy="2031325"/>
          </a:xfrm>
          <a:prstGeom prst="rect">
            <a:avLst/>
          </a:prstGeom>
          <a:noFill/>
        </p:spPr>
        <p:txBody>
          <a:bodyPr wrap="square" rtlCol="0">
            <a:spAutoFit/>
          </a:bodyPr>
          <a:lstStyle/>
          <a:p>
            <a:r>
              <a:rPr lang="en-US" dirty="0"/>
              <a:t>They are identical! The intuition is that this gain matrix weights observations and modeled fields in a way that minimizes error.</a:t>
            </a:r>
          </a:p>
          <a:p>
            <a:endParaRPr lang="en-US" dirty="0"/>
          </a:p>
          <a:p>
            <a:r>
              <a:rPr lang="en-US" dirty="0"/>
              <a:t>However, Kalman filter naturally assimilates at </a:t>
            </a:r>
            <a:r>
              <a:rPr lang="en-US" b="1" dirty="0"/>
              <a:t>appropriate time </a:t>
            </a:r>
          </a:p>
          <a:p>
            <a:r>
              <a:rPr lang="en-US" dirty="0"/>
              <a:t>(like 4D-Var) and </a:t>
            </a:r>
            <a:r>
              <a:rPr lang="en-US" b="1" dirty="0"/>
              <a:t>updates errors </a:t>
            </a:r>
            <a:r>
              <a:rPr lang="en-US" dirty="0"/>
              <a:t>(unlike variational methods). That said, calculations on these error matrices at operational weather centers are intractable (usually order 10</a:t>
            </a:r>
            <a:r>
              <a:rPr lang="en-US" baseline="30000" dirty="0"/>
              <a:t>6</a:t>
            </a:r>
            <a:r>
              <a:rPr lang="en-US" dirty="0"/>
              <a:t> x 10</a:t>
            </a:r>
            <a:r>
              <a:rPr lang="en-US" baseline="30000" dirty="0"/>
              <a:t>6</a:t>
            </a:r>
            <a:r>
              <a:rPr lang="en-US" dirty="0"/>
              <a:t>) </a:t>
            </a:r>
          </a:p>
        </p:txBody>
      </p:sp>
      <p:grpSp>
        <p:nvGrpSpPr>
          <p:cNvPr id="21" name="Group 20">
            <a:extLst>
              <a:ext uri="{FF2B5EF4-FFF2-40B4-BE49-F238E27FC236}">
                <a16:creationId xmlns:a16="http://schemas.microsoft.com/office/drawing/2014/main" id="{223C2061-861B-034B-B694-AA0E348B826B}"/>
              </a:ext>
            </a:extLst>
          </p:cNvPr>
          <p:cNvGrpSpPr/>
          <p:nvPr/>
        </p:nvGrpSpPr>
        <p:grpSpPr>
          <a:xfrm>
            <a:off x="6280399" y="1860698"/>
            <a:ext cx="5688144" cy="4439626"/>
            <a:chOff x="6280399" y="1860698"/>
            <a:chExt cx="5688144" cy="4439626"/>
          </a:xfrm>
        </p:grpSpPr>
        <p:sp>
          <p:nvSpPr>
            <p:cNvPr id="16" name="Rectangle 15">
              <a:extLst>
                <a:ext uri="{FF2B5EF4-FFF2-40B4-BE49-F238E27FC236}">
                  <a16:creationId xmlns:a16="http://schemas.microsoft.com/office/drawing/2014/main" id="{E51A5012-5DA2-914A-B25F-33BAC558C284}"/>
                </a:ext>
              </a:extLst>
            </p:cNvPr>
            <p:cNvSpPr/>
            <p:nvPr/>
          </p:nvSpPr>
          <p:spPr>
            <a:xfrm>
              <a:off x="6280399" y="1860698"/>
              <a:ext cx="5688144" cy="44396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821E5A27-F132-C542-9D16-0400574EA304}"/>
                </a:ext>
              </a:extLst>
            </p:cNvPr>
            <p:cNvSpPr/>
            <p:nvPr/>
          </p:nvSpPr>
          <p:spPr>
            <a:xfrm>
              <a:off x="7123814" y="3094731"/>
              <a:ext cx="4072270" cy="296582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C26556E-8418-DB4E-804B-F97573592934}"/>
                </a:ext>
              </a:extLst>
            </p:cNvPr>
            <p:cNvSpPr/>
            <p:nvPr/>
          </p:nvSpPr>
          <p:spPr>
            <a:xfrm>
              <a:off x="7754815" y="4114799"/>
              <a:ext cx="2813948" cy="1877597"/>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830D1A2-11B5-B344-8F93-2AA8ADDB402E}"/>
                </a:ext>
              </a:extLst>
            </p:cNvPr>
            <p:cNvSpPr txBox="1"/>
            <p:nvPr/>
          </p:nvSpPr>
          <p:spPr>
            <a:xfrm>
              <a:off x="6354001" y="1900860"/>
              <a:ext cx="5540940" cy="954107"/>
            </a:xfrm>
            <a:prstGeom prst="rect">
              <a:avLst/>
            </a:prstGeom>
            <a:noFill/>
          </p:spPr>
          <p:txBody>
            <a:bodyPr wrap="none" rtlCol="0">
              <a:spAutoFit/>
            </a:bodyPr>
            <a:lstStyle/>
            <a:p>
              <a:pPr algn="ctr"/>
              <a:r>
                <a:rPr lang="en-US" sz="2800" dirty="0">
                  <a:solidFill>
                    <a:schemeClr val="bg1"/>
                  </a:solidFill>
                </a:rPr>
                <a:t>Assume linearity and Gaussian error:</a:t>
              </a:r>
            </a:p>
            <a:p>
              <a:pPr algn="ctr"/>
              <a:r>
                <a:rPr lang="en-US" sz="2800" dirty="0">
                  <a:solidFill>
                    <a:schemeClr val="bg1"/>
                  </a:solidFill>
                </a:rPr>
                <a:t>get </a:t>
              </a:r>
              <a:r>
                <a:rPr lang="en-US" sz="2800" b="1" dirty="0">
                  <a:solidFill>
                    <a:schemeClr val="bg1"/>
                  </a:solidFill>
                </a:rPr>
                <a:t>Kalman filter</a:t>
              </a:r>
            </a:p>
          </p:txBody>
        </p:sp>
        <p:sp>
          <p:nvSpPr>
            <p:cNvPr id="22" name="TextBox 21">
              <a:extLst>
                <a:ext uri="{FF2B5EF4-FFF2-40B4-BE49-F238E27FC236}">
                  <a16:creationId xmlns:a16="http://schemas.microsoft.com/office/drawing/2014/main" id="{E081BDDC-E63C-124B-93EC-65E707814977}"/>
                </a:ext>
              </a:extLst>
            </p:cNvPr>
            <p:cNvSpPr txBox="1"/>
            <p:nvPr/>
          </p:nvSpPr>
          <p:spPr>
            <a:xfrm>
              <a:off x="7410657" y="3134637"/>
              <a:ext cx="3556486" cy="954107"/>
            </a:xfrm>
            <a:prstGeom prst="rect">
              <a:avLst/>
            </a:prstGeom>
            <a:noFill/>
          </p:spPr>
          <p:txBody>
            <a:bodyPr wrap="none" rtlCol="0">
              <a:spAutoFit/>
            </a:bodyPr>
            <a:lstStyle/>
            <a:p>
              <a:pPr algn="ctr"/>
              <a:r>
                <a:rPr lang="en-US" sz="2800" dirty="0">
                  <a:solidFill>
                    <a:schemeClr val="bg1"/>
                  </a:solidFill>
                </a:rPr>
                <a:t>Assume perfect model:</a:t>
              </a:r>
            </a:p>
            <a:p>
              <a:pPr algn="ctr"/>
              <a:r>
                <a:rPr lang="en-US" sz="2800" dirty="0">
                  <a:solidFill>
                    <a:schemeClr val="bg1"/>
                  </a:solidFill>
                </a:rPr>
                <a:t>get </a:t>
              </a:r>
              <a:r>
                <a:rPr lang="en-US" sz="2800" b="1" dirty="0">
                  <a:solidFill>
                    <a:schemeClr val="bg1"/>
                  </a:solidFill>
                </a:rPr>
                <a:t>4D-Var</a:t>
              </a:r>
            </a:p>
          </p:txBody>
        </p:sp>
        <p:sp>
          <p:nvSpPr>
            <p:cNvPr id="23" name="TextBox 22">
              <a:extLst>
                <a:ext uri="{FF2B5EF4-FFF2-40B4-BE49-F238E27FC236}">
                  <a16:creationId xmlns:a16="http://schemas.microsoft.com/office/drawing/2014/main" id="{6C14BF84-4EBC-F441-B704-84ADB31EF160}"/>
                </a:ext>
              </a:extLst>
            </p:cNvPr>
            <p:cNvSpPr txBox="1"/>
            <p:nvPr/>
          </p:nvSpPr>
          <p:spPr>
            <a:xfrm>
              <a:off x="7711765" y="4642427"/>
              <a:ext cx="2954270" cy="954107"/>
            </a:xfrm>
            <a:prstGeom prst="rect">
              <a:avLst/>
            </a:prstGeom>
            <a:noFill/>
          </p:spPr>
          <p:txBody>
            <a:bodyPr wrap="none" rtlCol="0">
              <a:spAutoFit/>
            </a:bodyPr>
            <a:lstStyle/>
            <a:p>
              <a:pPr algn="ctr"/>
              <a:r>
                <a:rPr lang="en-US" sz="2800" dirty="0"/>
                <a:t>Assume stationary </a:t>
              </a:r>
            </a:p>
            <a:p>
              <a:pPr algn="ctr"/>
              <a:r>
                <a:rPr lang="en-US" sz="2800" dirty="0"/>
                <a:t>model: get </a:t>
              </a:r>
              <a:r>
                <a:rPr lang="en-US" sz="2800" b="1" dirty="0"/>
                <a:t>3D-Var</a:t>
              </a:r>
            </a:p>
          </p:txBody>
        </p:sp>
      </p:grpSp>
      <p:sp>
        <p:nvSpPr>
          <p:cNvPr id="24" name="TextBox 23">
            <a:extLst>
              <a:ext uri="{FF2B5EF4-FFF2-40B4-BE49-F238E27FC236}">
                <a16:creationId xmlns:a16="http://schemas.microsoft.com/office/drawing/2014/main" id="{E492C32C-58C4-C24C-9F53-E5356B602BFB}"/>
              </a:ext>
            </a:extLst>
          </p:cNvPr>
          <p:cNvSpPr txBox="1"/>
          <p:nvPr/>
        </p:nvSpPr>
        <p:spPr>
          <a:xfrm>
            <a:off x="6600338" y="1146203"/>
            <a:ext cx="5177123" cy="646331"/>
          </a:xfrm>
          <a:prstGeom prst="rect">
            <a:avLst/>
          </a:prstGeom>
          <a:noFill/>
        </p:spPr>
        <p:txBody>
          <a:bodyPr wrap="none" rtlCol="0">
            <a:spAutoFit/>
          </a:bodyPr>
          <a:lstStyle/>
          <a:p>
            <a:pPr algn="ctr"/>
            <a:r>
              <a:rPr lang="en-US" dirty="0"/>
              <a:t>Kalman filter is most general of the methods we have</a:t>
            </a:r>
          </a:p>
          <a:p>
            <a:pPr algn="ctr"/>
            <a:r>
              <a:rPr lang="en-US" dirty="0"/>
              <a:t>discussed so far and includes error characterization. </a:t>
            </a:r>
          </a:p>
        </p:txBody>
      </p:sp>
    </p:spTree>
    <p:extLst>
      <p:ext uri="{BB962C8B-B14F-4D97-AF65-F5344CB8AC3E}">
        <p14:creationId xmlns:p14="http://schemas.microsoft.com/office/powerpoint/2010/main" val="632550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8DB6A-2C86-7544-AF0C-96A8C74D1BA6}"/>
              </a:ext>
            </a:extLst>
          </p:cNvPr>
          <p:cNvSpPr>
            <a:spLocks noGrp="1"/>
          </p:cNvSpPr>
          <p:nvPr>
            <p:ph type="title"/>
          </p:nvPr>
        </p:nvSpPr>
        <p:spPr/>
        <p:txBody>
          <a:bodyPr/>
          <a:lstStyle/>
          <a:p>
            <a:r>
              <a:rPr lang="en-US" dirty="0"/>
              <a:t>Going nonlinear: the Extended Kalman Filter (EKF)</a:t>
            </a:r>
          </a:p>
        </p:txBody>
      </p:sp>
      <p:sp>
        <p:nvSpPr>
          <p:cNvPr id="4" name="TextBox 3">
            <a:extLst>
              <a:ext uri="{FF2B5EF4-FFF2-40B4-BE49-F238E27FC236}">
                <a16:creationId xmlns:a16="http://schemas.microsoft.com/office/drawing/2014/main" id="{5AC3F701-9B61-CD42-BCCB-25EBB302C271}"/>
              </a:ext>
            </a:extLst>
          </p:cNvPr>
          <p:cNvSpPr txBox="1"/>
          <p:nvPr/>
        </p:nvSpPr>
        <p:spPr>
          <a:xfrm>
            <a:off x="0" y="1851836"/>
            <a:ext cx="5610830" cy="923330"/>
          </a:xfrm>
          <a:prstGeom prst="rect">
            <a:avLst/>
          </a:prstGeom>
          <a:noFill/>
        </p:spPr>
        <p:txBody>
          <a:bodyPr wrap="none" rtlCol="0">
            <a:spAutoFit/>
          </a:bodyPr>
          <a:lstStyle/>
          <a:p>
            <a:pPr algn="ctr"/>
            <a:r>
              <a:rPr lang="en-US" dirty="0"/>
              <a:t>By adopting the inner/outer loop structure, we were able </a:t>
            </a:r>
          </a:p>
          <a:p>
            <a:pPr algn="ctr"/>
            <a:r>
              <a:rPr lang="en-US" dirty="0"/>
              <a:t>to extend 3D-Var and 4D-Var to the nonlinear case.</a:t>
            </a:r>
          </a:p>
          <a:p>
            <a:pPr algn="ctr"/>
            <a:r>
              <a:rPr lang="en-US" b="1" dirty="0"/>
              <a:t>Can we do the same for the Kalman filter?</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220D78B-50EB-6C45-B283-C8B5EDAC7FD9}"/>
                  </a:ext>
                </a:extLst>
              </p:cNvPr>
              <p:cNvSpPr txBox="1"/>
              <p:nvPr/>
            </p:nvSpPr>
            <p:spPr>
              <a:xfrm>
                <a:off x="7175424" y="2176444"/>
                <a:ext cx="2574359" cy="646331"/>
              </a:xfrm>
              <a:prstGeom prst="rect">
                <a:avLst/>
              </a:prstGeom>
              <a:noFill/>
            </p:spPr>
            <p:txBody>
              <a:bodyPr wrap="none" rtlCol="0">
                <a:spAutoFit/>
              </a:bodyPr>
              <a:lstStyle/>
              <a:p>
                <a:r>
                  <a:rPr lang="en-US" dirty="0"/>
                  <a:t>Set initial conditions </a:t>
                </a:r>
                <a14:m>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0</m:t>
                        </m:r>
                      </m:sub>
                      <m:sup>
                        <m:r>
                          <a:rPr lang="en-US" b="0" i="1" smtClean="0">
                            <a:latin typeface="Cambria Math" panose="02040503050406030204" pitchFamily="18" charset="0"/>
                          </a:rPr>
                          <m:t>𝑎</m:t>
                        </m:r>
                      </m:sup>
                    </m:sSubSup>
                  </m:oMath>
                </a14:m>
                <a:r>
                  <a:rPr lang="en-US" dirty="0"/>
                  <a:t>,</a:t>
                </a:r>
              </a:p>
              <a:p>
                <a:r>
                  <a:rPr lang="en-US" dirty="0"/>
                  <a:t>and covariance matrix </a:t>
                </a:r>
                <a14:m>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𝑃</m:t>
                        </m:r>
                      </m:e>
                      <m:sub>
                        <m:r>
                          <a:rPr lang="en-US" b="0" i="1" smtClean="0">
                            <a:latin typeface="Cambria Math" panose="02040503050406030204" pitchFamily="18" charset="0"/>
                          </a:rPr>
                          <m:t>0</m:t>
                        </m:r>
                      </m:sub>
                      <m:sup>
                        <m:r>
                          <a:rPr lang="en-US" b="0" i="1" smtClean="0">
                            <a:latin typeface="Cambria Math" panose="02040503050406030204" pitchFamily="18" charset="0"/>
                          </a:rPr>
                          <m:t>𝑎</m:t>
                        </m:r>
                      </m:sup>
                    </m:sSubSup>
                  </m:oMath>
                </a14:m>
                <a:endParaRPr lang="en-US" dirty="0"/>
              </a:p>
            </p:txBody>
          </p:sp>
        </mc:Choice>
        <mc:Fallback xmlns="">
          <p:sp>
            <p:nvSpPr>
              <p:cNvPr id="8" name="TextBox 7">
                <a:extLst>
                  <a:ext uri="{FF2B5EF4-FFF2-40B4-BE49-F238E27FC236}">
                    <a16:creationId xmlns:a16="http://schemas.microsoft.com/office/drawing/2014/main" id="{3220D78B-50EB-6C45-B283-C8B5EDAC7FD9}"/>
                  </a:ext>
                </a:extLst>
              </p:cNvPr>
              <p:cNvSpPr txBox="1">
                <a:spLocks noRot="1" noChangeAspect="1" noMove="1" noResize="1" noEditPoints="1" noAdjustHandles="1" noChangeArrowheads="1" noChangeShapeType="1" noTextEdit="1"/>
              </p:cNvSpPr>
              <p:nvPr/>
            </p:nvSpPr>
            <p:spPr>
              <a:xfrm>
                <a:off x="7175424" y="2176444"/>
                <a:ext cx="2574359" cy="646331"/>
              </a:xfrm>
              <a:prstGeom prst="rect">
                <a:avLst/>
              </a:prstGeom>
              <a:blipFill>
                <a:blip r:embed="rId4"/>
                <a:stretch>
                  <a:fillRect l="-1471" t="-3846" b="-15385"/>
                </a:stretch>
              </a:blipFill>
            </p:spPr>
            <p:txBody>
              <a:bodyPr/>
              <a:lstStyle/>
              <a:p>
                <a:r>
                  <a:rPr lang="en-US">
                    <a:noFill/>
                  </a:rPr>
                  <a:t> </a:t>
                </a:r>
              </a:p>
            </p:txBody>
          </p:sp>
        </mc:Fallback>
      </mc:AlternateContent>
      <p:sp>
        <p:nvSpPr>
          <p:cNvPr id="9" name="Rectangle 8">
            <a:extLst>
              <a:ext uri="{FF2B5EF4-FFF2-40B4-BE49-F238E27FC236}">
                <a16:creationId xmlns:a16="http://schemas.microsoft.com/office/drawing/2014/main" id="{15439717-221B-DE48-9B31-5D4CA52F29E9}"/>
              </a:ext>
            </a:extLst>
          </p:cNvPr>
          <p:cNvSpPr/>
          <p:nvPr/>
        </p:nvSpPr>
        <p:spPr>
          <a:xfrm>
            <a:off x="7584703" y="1718524"/>
            <a:ext cx="1713224" cy="32229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Step 0: Initialize</a:t>
            </a:r>
          </a:p>
        </p:txBody>
      </p:sp>
      <p:sp>
        <p:nvSpPr>
          <p:cNvPr id="7" name="TextBox 6">
            <a:extLst>
              <a:ext uri="{FF2B5EF4-FFF2-40B4-BE49-F238E27FC236}">
                <a16:creationId xmlns:a16="http://schemas.microsoft.com/office/drawing/2014/main" id="{EFE015C4-3F25-1942-A748-A2BA57AF8D76}"/>
              </a:ext>
            </a:extLst>
          </p:cNvPr>
          <p:cNvSpPr txBox="1"/>
          <p:nvPr/>
        </p:nvSpPr>
        <p:spPr>
          <a:xfrm>
            <a:off x="6787883" y="1182790"/>
            <a:ext cx="3138231" cy="400110"/>
          </a:xfrm>
          <a:prstGeom prst="rect">
            <a:avLst/>
          </a:prstGeom>
          <a:noFill/>
        </p:spPr>
        <p:txBody>
          <a:bodyPr wrap="none" rtlCol="0">
            <a:spAutoFit/>
          </a:bodyPr>
          <a:lstStyle/>
          <a:p>
            <a:r>
              <a:rPr lang="en-US" sz="2000" b="1" dirty="0"/>
              <a:t>The extended Kalman filter:</a:t>
            </a:r>
          </a:p>
        </p:txBody>
      </p:sp>
      <p:sp>
        <p:nvSpPr>
          <p:cNvPr id="11" name="Rectangle 10">
            <a:extLst>
              <a:ext uri="{FF2B5EF4-FFF2-40B4-BE49-F238E27FC236}">
                <a16:creationId xmlns:a16="http://schemas.microsoft.com/office/drawing/2014/main" id="{188473C1-2332-2948-944A-20D2914DF937}"/>
              </a:ext>
            </a:extLst>
          </p:cNvPr>
          <p:cNvSpPr/>
          <p:nvPr/>
        </p:nvSpPr>
        <p:spPr>
          <a:xfrm>
            <a:off x="7532162" y="2918635"/>
            <a:ext cx="1713224" cy="32229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Step 1: Forecast</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AA369ED-8FDA-0345-92D4-278CB294CE28}"/>
                  </a:ext>
                </a:extLst>
              </p:cNvPr>
              <p:cNvSpPr txBox="1"/>
              <p:nvPr/>
            </p:nvSpPr>
            <p:spPr>
              <a:xfrm>
                <a:off x="7594774" y="3314447"/>
                <a:ext cx="1635191" cy="3400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𝑘</m:t>
                              </m:r>
                              <m:r>
                                <a:rPr lang="en-US" b="0" i="1" smtClean="0">
                                  <a:latin typeface="Cambria Math" panose="02040503050406030204" pitchFamily="18" charset="0"/>
                                </a:rPr>
                                <m:t>+1</m:t>
                              </m:r>
                            </m:sub>
                            <m:sup>
                              <m:r>
                                <a:rPr lang="en-US" b="0" i="1" smtClean="0">
                                  <a:latin typeface="Cambria Math" panose="02040503050406030204" pitchFamily="18" charset="0"/>
                                </a:rPr>
                                <m:t>𝑓</m:t>
                              </m:r>
                            </m:sup>
                          </m:sSubSup>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𝔐</m:t>
                          </m:r>
                        </m:e>
                        <m:sub>
                          <m:r>
                            <a:rPr lang="en-US" b="0" i="1" smtClean="0">
                              <a:latin typeface="Cambria Math" panose="02040503050406030204" pitchFamily="18" charset="0"/>
                            </a:rPr>
                            <m:t>𝑘</m:t>
                          </m:r>
                          <m:r>
                            <a:rPr lang="en-US" b="0" i="1" smtClean="0">
                              <a:latin typeface="Cambria Math" panose="02040503050406030204" pitchFamily="18" charset="0"/>
                            </a:rPr>
                            <m:t>+1</m:t>
                          </m:r>
                        </m:sub>
                      </m:sSub>
                      <m:sSubSup>
                        <m:sSubSupPr>
                          <m:ctrlPr>
                            <a:rPr lang="en-US" i="1" smtClean="0">
                              <a:latin typeface="Cambria Math" panose="02040503050406030204" pitchFamily="18" charset="0"/>
                            </a:rPr>
                          </m:ctrlPr>
                        </m:sSubSupPr>
                        <m:e>
                          <m:r>
                            <a:rPr lang="en-US" i="1">
                              <a:latin typeface="Cambria Math" panose="02040503050406030204" pitchFamily="18" charset="0"/>
                            </a:rPr>
                            <m:t>𝑥</m:t>
                          </m:r>
                        </m:e>
                        <m:sub>
                          <m:r>
                            <a:rPr lang="en-US" b="0" i="1" smtClean="0">
                              <a:latin typeface="Cambria Math" panose="02040503050406030204" pitchFamily="18" charset="0"/>
                            </a:rPr>
                            <m:t>𝑘</m:t>
                          </m:r>
                        </m:sub>
                        <m:sup>
                          <m:r>
                            <a:rPr lang="en-US" i="1">
                              <a:latin typeface="Cambria Math" panose="02040503050406030204" pitchFamily="18" charset="0"/>
                            </a:rPr>
                            <m:t>𝑎</m:t>
                          </m:r>
                        </m:sup>
                      </m:sSubSup>
                    </m:oMath>
                  </m:oMathPara>
                </a14:m>
                <a:endParaRPr lang="en-US" dirty="0"/>
              </a:p>
            </p:txBody>
          </p:sp>
        </mc:Choice>
        <mc:Fallback xmlns="">
          <p:sp>
            <p:nvSpPr>
              <p:cNvPr id="12" name="TextBox 11">
                <a:extLst>
                  <a:ext uri="{FF2B5EF4-FFF2-40B4-BE49-F238E27FC236}">
                    <a16:creationId xmlns:a16="http://schemas.microsoft.com/office/drawing/2014/main" id="{6AA369ED-8FDA-0345-92D4-278CB294CE28}"/>
                  </a:ext>
                </a:extLst>
              </p:cNvPr>
              <p:cNvSpPr txBox="1">
                <a:spLocks noRot="1" noChangeAspect="1" noMove="1" noResize="1" noEditPoints="1" noAdjustHandles="1" noChangeArrowheads="1" noChangeShapeType="1" noTextEdit="1"/>
              </p:cNvSpPr>
              <p:nvPr/>
            </p:nvSpPr>
            <p:spPr>
              <a:xfrm>
                <a:off x="7594774" y="3314447"/>
                <a:ext cx="1635191" cy="340093"/>
              </a:xfrm>
              <a:prstGeom prst="rect">
                <a:avLst/>
              </a:prstGeom>
              <a:blipFill>
                <a:blip r:embed="rId5"/>
                <a:stretch>
                  <a:fillRect l="-1550" t="-3704" b="-2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01F700D-8DFC-E24F-A768-AC9880EF9366}"/>
                  </a:ext>
                </a:extLst>
              </p:cNvPr>
              <p:cNvSpPr txBox="1"/>
              <p:nvPr/>
            </p:nvSpPr>
            <p:spPr>
              <a:xfrm>
                <a:off x="6959983" y="3728836"/>
                <a:ext cx="2857577" cy="3400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𝑃</m:t>
                              </m:r>
                            </m:e>
                            <m:sub>
                              <m:r>
                                <a:rPr lang="en-US" b="0" i="1" smtClean="0">
                                  <a:latin typeface="Cambria Math" panose="02040503050406030204" pitchFamily="18" charset="0"/>
                                </a:rPr>
                                <m:t>𝑘</m:t>
                              </m:r>
                              <m:r>
                                <a:rPr lang="en-US" b="0" i="1" smtClean="0">
                                  <a:latin typeface="Cambria Math" panose="02040503050406030204" pitchFamily="18" charset="0"/>
                                </a:rPr>
                                <m:t>+1</m:t>
                              </m:r>
                            </m:sub>
                            <m:sup>
                              <m:r>
                                <a:rPr lang="en-US" b="0" i="1" smtClean="0">
                                  <a:latin typeface="Cambria Math" panose="02040503050406030204" pitchFamily="18" charset="0"/>
                                </a:rPr>
                                <m:t>𝑓</m:t>
                              </m:r>
                            </m:sup>
                          </m:sSubSup>
                          <m:r>
                            <a:rPr lang="en-US" b="0" i="1" smtClean="0">
                              <a:latin typeface="Cambria Math" panose="02040503050406030204" pitchFamily="18" charset="0"/>
                            </a:rPr>
                            <m:t>=</m:t>
                          </m:r>
                          <m:r>
                            <a:rPr lang="en-US" b="0" i="1" smtClean="0">
                              <a:latin typeface="Cambria Math" panose="02040503050406030204" pitchFamily="18" charset="0"/>
                            </a:rPr>
                            <m:t>𝑀</m:t>
                          </m:r>
                        </m:e>
                        <m:sub>
                          <m:r>
                            <a:rPr lang="en-US" b="0" i="1" smtClean="0">
                              <a:latin typeface="Cambria Math" panose="02040503050406030204" pitchFamily="18" charset="0"/>
                            </a:rPr>
                            <m:t>𝑘</m:t>
                          </m:r>
                          <m:r>
                            <a:rPr lang="en-US" b="0" i="1" smtClean="0">
                              <a:latin typeface="Cambria Math" panose="02040503050406030204" pitchFamily="18" charset="0"/>
                            </a:rPr>
                            <m:t>+1</m:t>
                          </m:r>
                        </m:sub>
                      </m:sSub>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𝑃</m:t>
                          </m:r>
                        </m:e>
                        <m:sub>
                          <m:r>
                            <a:rPr lang="en-US" b="0" i="1" smtClean="0">
                              <a:latin typeface="Cambria Math" panose="02040503050406030204" pitchFamily="18" charset="0"/>
                            </a:rPr>
                            <m:t>𝑘</m:t>
                          </m:r>
                        </m:sub>
                        <m:sup>
                          <m:r>
                            <a:rPr lang="en-US" i="1">
                              <a:latin typeface="Cambria Math" panose="02040503050406030204" pitchFamily="18" charset="0"/>
                            </a:rPr>
                            <m:t>𝑎</m:t>
                          </m:r>
                        </m:sup>
                      </m:sSubSup>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𝑀</m:t>
                          </m:r>
                        </m:e>
                        <m:sub>
                          <m:r>
                            <a:rPr lang="en-US" b="0" i="1" smtClean="0">
                              <a:latin typeface="Cambria Math" panose="02040503050406030204" pitchFamily="18" charset="0"/>
                            </a:rPr>
                            <m:t>𝑘</m:t>
                          </m:r>
                          <m:r>
                            <a:rPr lang="en-US" b="0" i="1" smtClean="0">
                              <a:latin typeface="Cambria Math" panose="02040503050406030204" pitchFamily="18" charset="0"/>
                            </a:rPr>
                            <m:t>+1</m:t>
                          </m:r>
                        </m:sub>
                        <m:sup>
                          <m:r>
                            <a:rPr lang="en-US" b="0" i="1" smtClean="0">
                              <a:latin typeface="Cambria Math" panose="02040503050406030204" pitchFamily="18" charset="0"/>
                            </a:rPr>
                            <m:t>𝑇</m:t>
                          </m:r>
                        </m:sup>
                      </m:sSub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𝑘</m:t>
                          </m:r>
                          <m:r>
                            <a:rPr lang="en-US" b="0" i="1" smtClean="0">
                              <a:latin typeface="Cambria Math" panose="02040503050406030204" pitchFamily="18" charset="0"/>
                            </a:rPr>
                            <m:t>+1</m:t>
                          </m:r>
                        </m:sub>
                      </m:sSub>
                    </m:oMath>
                  </m:oMathPara>
                </a14:m>
                <a:endParaRPr lang="en-US" dirty="0"/>
              </a:p>
            </p:txBody>
          </p:sp>
        </mc:Choice>
        <mc:Fallback xmlns="">
          <p:sp>
            <p:nvSpPr>
              <p:cNvPr id="13" name="TextBox 12">
                <a:extLst>
                  <a:ext uri="{FF2B5EF4-FFF2-40B4-BE49-F238E27FC236}">
                    <a16:creationId xmlns:a16="http://schemas.microsoft.com/office/drawing/2014/main" id="{D01F700D-8DFC-E24F-A768-AC9880EF9366}"/>
                  </a:ext>
                </a:extLst>
              </p:cNvPr>
              <p:cNvSpPr txBox="1">
                <a:spLocks noRot="1" noChangeAspect="1" noMove="1" noResize="1" noEditPoints="1" noAdjustHandles="1" noChangeArrowheads="1" noChangeShapeType="1" noTextEdit="1"/>
              </p:cNvSpPr>
              <p:nvPr/>
            </p:nvSpPr>
            <p:spPr>
              <a:xfrm>
                <a:off x="6959983" y="3728836"/>
                <a:ext cx="2857577" cy="340093"/>
              </a:xfrm>
              <a:prstGeom prst="rect">
                <a:avLst/>
              </a:prstGeom>
              <a:blipFill>
                <a:blip r:embed="rId6"/>
                <a:stretch>
                  <a:fillRect l="-1778" r="-444" b="-178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1327427-B329-A841-AAF0-E7032BAEE14E}"/>
                  </a:ext>
                </a:extLst>
              </p:cNvPr>
              <p:cNvSpPr txBox="1"/>
              <p:nvPr/>
            </p:nvSpPr>
            <p:spPr>
              <a:xfrm>
                <a:off x="5396409" y="4192626"/>
                <a:ext cx="5643276" cy="646331"/>
              </a:xfrm>
              <a:prstGeom prst="rect">
                <a:avLst/>
              </a:prstGeom>
              <a:noFill/>
            </p:spPr>
            <p:txBody>
              <a:bodyPr wrap="none" rtlCol="0">
                <a:spAutoFit/>
              </a:bodyPr>
              <a:lstStyle/>
              <a:p>
                <a:pPr algn="ctr"/>
                <a:r>
                  <a:rPr lang="en-US" dirty="0"/>
                  <a:t>Here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𝑀</m:t>
                        </m:r>
                      </m:e>
                      <m:sub>
                        <m:r>
                          <a:rPr lang="en-US" i="1">
                            <a:latin typeface="Cambria Math" panose="02040503050406030204" pitchFamily="18" charset="0"/>
                          </a:rPr>
                          <m:t>𝑘</m:t>
                        </m:r>
                        <m:r>
                          <a:rPr lang="en-US" i="1">
                            <a:latin typeface="Cambria Math" panose="02040503050406030204" pitchFamily="18" charset="0"/>
                          </a:rPr>
                          <m:t>+1</m:t>
                        </m:r>
                      </m:sub>
                    </m:sSub>
                  </m:oMath>
                </a14:m>
                <a:r>
                  <a:rPr lang="en-US" dirty="0"/>
                  <a:t> is the Tangent Linear Model (similar to adjoint)</a:t>
                </a:r>
              </a:p>
              <a:p>
                <a:pPr algn="ctr"/>
                <a:r>
                  <a:rPr lang="en-US" dirty="0"/>
                  <a:t>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𝔐</m:t>
                        </m:r>
                      </m:e>
                      <m:sub>
                        <m:r>
                          <a:rPr lang="en-US" i="1">
                            <a:latin typeface="Cambria Math" panose="02040503050406030204" pitchFamily="18" charset="0"/>
                          </a:rPr>
                          <m:t>𝑘</m:t>
                        </m:r>
                        <m:r>
                          <a:rPr lang="en-US" i="1">
                            <a:latin typeface="Cambria Math" panose="02040503050406030204" pitchFamily="18" charset="0"/>
                          </a:rPr>
                          <m:t>+1</m:t>
                        </m:r>
                      </m:sub>
                    </m:sSub>
                  </m:oMath>
                </a14:m>
                <a:r>
                  <a:rPr lang="en-US" dirty="0"/>
                  <a:t> is the full nonlinear model.</a:t>
                </a:r>
              </a:p>
            </p:txBody>
          </p:sp>
        </mc:Choice>
        <mc:Fallback xmlns="">
          <p:sp>
            <p:nvSpPr>
              <p:cNvPr id="10" name="TextBox 9">
                <a:extLst>
                  <a:ext uri="{FF2B5EF4-FFF2-40B4-BE49-F238E27FC236}">
                    <a16:creationId xmlns:a16="http://schemas.microsoft.com/office/drawing/2014/main" id="{E1327427-B329-A841-AAF0-E7032BAEE14E}"/>
                  </a:ext>
                </a:extLst>
              </p:cNvPr>
              <p:cNvSpPr txBox="1">
                <a:spLocks noRot="1" noChangeAspect="1" noMove="1" noResize="1" noEditPoints="1" noAdjustHandles="1" noChangeArrowheads="1" noChangeShapeType="1" noTextEdit="1"/>
              </p:cNvSpPr>
              <p:nvPr/>
            </p:nvSpPr>
            <p:spPr>
              <a:xfrm>
                <a:off x="5396409" y="4192626"/>
                <a:ext cx="5643276" cy="646331"/>
              </a:xfrm>
              <a:prstGeom prst="rect">
                <a:avLst/>
              </a:prstGeom>
              <a:blipFill>
                <a:blip r:embed="rId7"/>
                <a:stretch>
                  <a:fillRect l="-448" t="-5769" r="-448" b="-13462"/>
                </a:stretch>
              </a:blipFill>
            </p:spPr>
            <p:txBody>
              <a:bodyPr/>
              <a:lstStyle/>
              <a:p>
                <a:r>
                  <a:rPr lang="en-US">
                    <a:noFill/>
                  </a:rPr>
                  <a:t> </a:t>
                </a:r>
              </a:p>
            </p:txBody>
          </p:sp>
        </mc:Fallback>
      </mc:AlternateContent>
      <p:sp>
        <p:nvSpPr>
          <p:cNvPr id="19" name="Rectangle 18">
            <a:extLst>
              <a:ext uri="{FF2B5EF4-FFF2-40B4-BE49-F238E27FC236}">
                <a16:creationId xmlns:a16="http://schemas.microsoft.com/office/drawing/2014/main" id="{2B7C61C9-A209-6248-BEE0-E259C897ACA4}"/>
              </a:ext>
            </a:extLst>
          </p:cNvPr>
          <p:cNvSpPr/>
          <p:nvPr/>
        </p:nvSpPr>
        <p:spPr>
          <a:xfrm>
            <a:off x="7300770" y="4879070"/>
            <a:ext cx="2056423" cy="32229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Step 2: Assimilation</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E85494F4-04C3-BE41-958E-85E005B9D1B2}"/>
                  </a:ext>
                </a:extLst>
              </p:cNvPr>
              <p:cNvSpPr txBox="1"/>
              <p:nvPr/>
            </p:nvSpPr>
            <p:spPr>
              <a:xfrm>
                <a:off x="4151207" y="5275384"/>
                <a:ext cx="4539512" cy="709425"/>
              </a:xfrm>
              <a:prstGeom prst="rect">
                <a:avLst/>
              </a:prstGeom>
              <a:noFill/>
            </p:spPr>
            <p:txBody>
              <a:bodyPr wrap="none" rtlCol="0">
                <a:spAutoFit/>
              </a:bodyPr>
              <a:lstStyle/>
              <a:p>
                <a:pPr algn="ctr"/>
                <a:r>
                  <a:rPr lang="en-US" dirty="0"/>
                  <a:t>Calculate “Kalman gain”: </a:t>
                </a:r>
                <a:endParaRPr lang="en-US" i="1" dirty="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𝑘</m:t>
                          </m:r>
                          <m:r>
                            <a:rPr lang="en-US" b="0" i="1" smtClean="0">
                              <a:latin typeface="Cambria Math" panose="02040503050406030204" pitchFamily="18" charset="0"/>
                            </a:rPr>
                            <m:t>+1</m:t>
                          </m:r>
                        </m:sub>
                      </m:sSub>
                      <m:r>
                        <a:rPr lang="en-US" b="0" i="1"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𝑃</m:t>
                          </m:r>
                        </m:e>
                        <m:sub>
                          <m:r>
                            <a:rPr lang="en-US" i="1">
                              <a:latin typeface="Cambria Math" panose="02040503050406030204" pitchFamily="18" charset="0"/>
                            </a:rPr>
                            <m:t>𝑘</m:t>
                          </m:r>
                          <m:r>
                            <a:rPr lang="en-US" i="1">
                              <a:latin typeface="Cambria Math" panose="02040503050406030204" pitchFamily="18" charset="0"/>
                            </a:rPr>
                            <m:t>+1</m:t>
                          </m:r>
                        </m:sub>
                        <m:sup>
                          <m:r>
                            <a:rPr lang="en-US" i="1">
                              <a:latin typeface="Cambria Math" panose="02040503050406030204" pitchFamily="18" charset="0"/>
                            </a:rPr>
                            <m:t>𝑓</m:t>
                          </m:r>
                        </m:sup>
                      </m:sSubSup>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𝐻</m:t>
                          </m:r>
                        </m:e>
                        <m:sub>
                          <m:r>
                            <a:rPr lang="en-US" b="0" i="1" smtClean="0">
                              <a:latin typeface="Cambria Math" panose="02040503050406030204" pitchFamily="18" charset="0"/>
                            </a:rPr>
                            <m:t>𝑘</m:t>
                          </m:r>
                          <m:r>
                            <a:rPr lang="en-US" b="0" i="1" smtClean="0">
                              <a:latin typeface="Cambria Math" panose="02040503050406030204" pitchFamily="18" charset="0"/>
                            </a:rPr>
                            <m:t>+1</m:t>
                          </m:r>
                        </m:sub>
                        <m:sup>
                          <m:r>
                            <a:rPr lang="en-US" b="0" i="1" smtClean="0">
                              <a:latin typeface="Cambria Math" panose="02040503050406030204" pitchFamily="18" charset="0"/>
                            </a:rPr>
                            <m:t>𝑇</m:t>
                          </m:r>
                        </m:sup>
                      </m:sSubSup>
                      <m:sSup>
                        <m:sSupPr>
                          <m:ctrlPr>
                            <a:rPr lang="en-US" i="1" smtClean="0">
                              <a:latin typeface="Cambria Math" panose="02040503050406030204" pitchFamily="18" charset="0"/>
                            </a:rPr>
                          </m:ctrlPr>
                        </m:sSupPr>
                        <m:e>
                          <m:r>
                            <a:rPr lang="en-US" i="1">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𝑘</m:t>
                              </m:r>
                              <m:r>
                                <a:rPr lang="en-US" b="0" i="1" smtClean="0">
                                  <a:latin typeface="Cambria Math" panose="02040503050406030204" pitchFamily="18" charset="0"/>
                                </a:rPr>
                                <m:t>+1</m:t>
                              </m:r>
                            </m:sub>
                          </m:sSub>
                          <m:sSubSup>
                            <m:sSubSupPr>
                              <m:ctrlPr>
                                <a:rPr lang="en-US" i="1">
                                  <a:latin typeface="Cambria Math" panose="02040503050406030204" pitchFamily="18" charset="0"/>
                                </a:rPr>
                              </m:ctrlPr>
                            </m:sSubSupPr>
                            <m:e>
                              <m:r>
                                <a:rPr lang="en-US" i="1">
                                  <a:latin typeface="Cambria Math" panose="02040503050406030204" pitchFamily="18" charset="0"/>
                                </a:rPr>
                                <m:t>𝑃</m:t>
                              </m:r>
                            </m:e>
                            <m:sub>
                              <m:r>
                                <a:rPr lang="en-US" i="1">
                                  <a:latin typeface="Cambria Math" panose="02040503050406030204" pitchFamily="18" charset="0"/>
                                </a:rPr>
                                <m:t>𝑘</m:t>
                              </m:r>
                              <m:r>
                                <a:rPr lang="en-US" i="1">
                                  <a:latin typeface="Cambria Math" panose="02040503050406030204" pitchFamily="18" charset="0"/>
                                </a:rPr>
                                <m:t>+1</m:t>
                              </m:r>
                            </m:sub>
                            <m:sup>
                              <m:r>
                                <a:rPr lang="en-US" i="1">
                                  <a:latin typeface="Cambria Math" panose="02040503050406030204" pitchFamily="18" charset="0"/>
                                </a:rPr>
                                <m:t>𝑓</m:t>
                              </m:r>
                            </m:sup>
                          </m:sSubSup>
                          <m:sSubSup>
                            <m:sSubSupPr>
                              <m:ctrlPr>
                                <a:rPr lang="en-US" i="1">
                                  <a:latin typeface="Cambria Math" panose="02040503050406030204" pitchFamily="18" charset="0"/>
                                </a:rPr>
                              </m:ctrlPr>
                            </m:sSubSupPr>
                            <m:e>
                              <m:r>
                                <a:rPr lang="en-US" i="1">
                                  <a:latin typeface="Cambria Math" panose="02040503050406030204" pitchFamily="18" charset="0"/>
                                </a:rPr>
                                <m:t>𝐻</m:t>
                              </m:r>
                            </m:e>
                            <m:sub>
                              <m:r>
                                <a:rPr lang="en-US" i="1">
                                  <a:latin typeface="Cambria Math" panose="02040503050406030204" pitchFamily="18" charset="0"/>
                                </a:rPr>
                                <m:t>𝑘</m:t>
                              </m:r>
                              <m:r>
                                <a:rPr lang="en-US" i="1">
                                  <a:latin typeface="Cambria Math" panose="02040503050406030204" pitchFamily="18" charset="0"/>
                                </a:rPr>
                                <m:t>+1</m:t>
                              </m:r>
                            </m:sub>
                            <m:sup>
                              <m:r>
                                <a:rPr lang="en-US" i="1">
                                  <a:latin typeface="Cambria Math" panose="02040503050406030204" pitchFamily="18" charset="0"/>
                                </a:rPr>
                                <m:t>𝑇</m:t>
                              </m:r>
                            </m:sup>
                          </m:sSub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𝑘</m:t>
                              </m:r>
                              <m:r>
                                <a:rPr lang="en-US" i="1">
                                  <a:latin typeface="Cambria Math" panose="02040503050406030204" pitchFamily="18" charset="0"/>
                                </a:rPr>
                                <m:t>+1</m:t>
                              </m:r>
                            </m:sub>
                          </m:sSub>
                          <m:r>
                            <a:rPr lang="en-US" i="1">
                              <a:latin typeface="Cambria Math" panose="02040503050406030204" pitchFamily="18" charset="0"/>
                            </a:rPr>
                            <m:t>)</m:t>
                          </m:r>
                        </m:e>
                        <m:sup>
                          <m:r>
                            <a:rPr lang="en-US" b="0" i="1" smtClean="0">
                              <a:latin typeface="Cambria Math" panose="02040503050406030204" pitchFamily="18" charset="0"/>
                            </a:rPr>
                            <m:t>−1</m:t>
                          </m:r>
                        </m:sup>
                      </m:sSup>
                    </m:oMath>
                  </m:oMathPara>
                </a14:m>
                <a:endParaRPr lang="en-US" dirty="0"/>
              </a:p>
            </p:txBody>
          </p:sp>
        </mc:Choice>
        <mc:Fallback xmlns="">
          <p:sp>
            <p:nvSpPr>
              <p:cNvPr id="20" name="TextBox 19">
                <a:extLst>
                  <a:ext uri="{FF2B5EF4-FFF2-40B4-BE49-F238E27FC236}">
                    <a16:creationId xmlns:a16="http://schemas.microsoft.com/office/drawing/2014/main" id="{E85494F4-04C3-BE41-958E-85E005B9D1B2}"/>
                  </a:ext>
                </a:extLst>
              </p:cNvPr>
              <p:cNvSpPr txBox="1">
                <a:spLocks noRot="1" noChangeAspect="1" noMove="1" noResize="1" noEditPoints="1" noAdjustHandles="1" noChangeArrowheads="1" noChangeShapeType="1" noTextEdit="1"/>
              </p:cNvSpPr>
              <p:nvPr/>
            </p:nvSpPr>
            <p:spPr>
              <a:xfrm>
                <a:off x="4151207" y="5275384"/>
                <a:ext cx="4539512" cy="709425"/>
              </a:xfrm>
              <a:prstGeom prst="rect">
                <a:avLst/>
              </a:prstGeom>
              <a:blipFill>
                <a:blip r:embed="rId8"/>
                <a:stretch>
                  <a:fillRect t="-3509" b="-35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BA329AE3-E515-EE44-AB79-56AD310A4E03}"/>
                  </a:ext>
                </a:extLst>
              </p:cNvPr>
              <p:cNvSpPr txBox="1"/>
              <p:nvPr/>
            </p:nvSpPr>
            <p:spPr>
              <a:xfrm>
                <a:off x="4294291" y="6024922"/>
                <a:ext cx="4253344" cy="709425"/>
              </a:xfrm>
              <a:prstGeom prst="rect">
                <a:avLst/>
              </a:prstGeom>
              <a:noFill/>
            </p:spPr>
            <p:txBody>
              <a:bodyPr wrap="none" rtlCol="0">
                <a:spAutoFit/>
              </a:bodyPr>
              <a:lstStyle/>
              <a:p>
                <a:pPr algn="ctr"/>
                <a:r>
                  <a:rPr lang="en-US" dirty="0"/>
                  <a:t>Update the state vector:</a:t>
                </a:r>
                <a:endParaRPr lang="en-US" i="1" dirty="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𝑥</m:t>
                          </m:r>
                        </m:e>
                        <m:sub>
                          <m:r>
                            <a:rPr lang="en-US" i="1">
                              <a:latin typeface="Cambria Math" panose="02040503050406030204" pitchFamily="18" charset="0"/>
                            </a:rPr>
                            <m:t>𝑘</m:t>
                          </m:r>
                          <m:r>
                            <a:rPr lang="en-US" i="1">
                              <a:latin typeface="Cambria Math" panose="02040503050406030204" pitchFamily="18" charset="0"/>
                            </a:rPr>
                            <m:t>+1</m:t>
                          </m:r>
                        </m:sub>
                        <m:sup>
                          <m:r>
                            <a:rPr lang="en-US" b="0" i="1" smtClean="0">
                              <a:latin typeface="Cambria Math" panose="02040503050406030204" pitchFamily="18" charset="0"/>
                            </a:rPr>
                            <m:t>𝑎</m:t>
                          </m:r>
                        </m:sup>
                      </m:sSubSup>
                      <m:r>
                        <a:rPr lang="en-US" b="0" i="1"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𝑥</m:t>
                          </m:r>
                        </m:e>
                        <m:sub>
                          <m:r>
                            <a:rPr lang="en-US" i="1">
                              <a:latin typeface="Cambria Math" panose="02040503050406030204" pitchFamily="18" charset="0"/>
                            </a:rPr>
                            <m:t>𝑘</m:t>
                          </m:r>
                          <m:r>
                            <a:rPr lang="en-US" i="1">
                              <a:latin typeface="Cambria Math" panose="02040503050406030204" pitchFamily="18" charset="0"/>
                            </a:rPr>
                            <m:t>+1</m:t>
                          </m:r>
                        </m:sub>
                        <m:sup>
                          <m:r>
                            <a:rPr lang="en-US" i="1">
                              <a:latin typeface="Cambria Math" panose="02040503050406030204" pitchFamily="18" charset="0"/>
                            </a:rPr>
                            <m:t>𝑓</m:t>
                          </m:r>
                        </m:sup>
                      </m:sSubSup>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𝐾</m:t>
                          </m:r>
                        </m:e>
                        <m:sub>
                          <m:r>
                            <a:rPr lang="en-US" i="1">
                              <a:latin typeface="Cambria Math" panose="02040503050406030204" pitchFamily="18" charset="0"/>
                            </a:rPr>
                            <m:t>𝑘</m:t>
                          </m:r>
                          <m:r>
                            <a:rPr lang="en-US" i="1">
                              <a:latin typeface="Cambria Math" panose="02040503050406030204" pitchFamily="18" charset="0"/>
                            </a:rPr>
                            <m:t>+1</m:t>
                          </m:r>
                        </m:sub>
                      </m:sSub>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𝑘</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ℌ</m:t>
                          </m:r>
                        </m:e>
                        <m:sub>
                          <m:r>
                            <a:rPr lang="en-US" b="0" i="1" smtClean="0">
                              <a:latin typeface="Cambria Math" panose="02040503050406030204" pitchFamily="18" charset="0"/>
                            </a:rPr>
                            <m:t>𝑘</m:t>
                          </m:r>
                          <m:r>
                            <a:rPr lang="en-US" b="0" i="1" smtClean="0">
                              <a:latin typeface="Cambria Math" panose="02040503050406030204" pitchFamily="18" charset="0"/>
                            </a:rPr>
                            <m:t>+1</m:t>
                          </m:r>
                        </m:sub>
                      </m:sSub>
                      <m:sSubSup>
                        <m:sSubSupPr>
                          <m:ctrlPr>
                            <a:rPr lang="en-US" i="1">
                              <a:latin typeface="Cambria Math" panose="02040503050406030204" pitchFamily="18" charset="0"/>
                            </a:rPr>
                          </m:ctrlPr>
                        </m:sSubSupPr>
                        <m:e>
                          <m:r>
                            <a:rPr lang="en-US" i="1">
                              <a:latin typeface="Cambria Math" panose="02040503050406030204" pitchFamily="18" charset="0"/>
                            </a:rPr>
                            <m:t>𝑥</m:t>
                          </m:r>
                        </m:e>
                        <m:sub>
                          <m:r>
                            <a:rPr lang="en-US" i="1">
                              <a:latin typeface="Cambria Math" panose="02040503050406030204" pitchFamily="18" charset="0"/>
                            </a:rPr>
                            <m:t>𝑘</m:t>
                          </m:r>
                          <m:r>
                            <a:rPr lang="en-US" i="1">
                              <a:latin typeface="Cambria Math" panose="02040503050406030204" pitchFamily="18" charset="0"/>
                            </a:rPr>
                            <m:t>+1</m:t>
                          </m:r>
                        </m:sub>
                        <m:sup>
                          <m:r>
                            <a:rPr lang="en-US" i="1">
                              <a:latin typeface="Cambria Math" panose="02040503050406030204" pitchFamily="18" charset="0"/>
                            </a:rPr>
                            <m:t>𝑓</m:t>
                          </m:r>
                        </m:sup>
                      </m:sSubSup>
                      <m:r>
                        <a:rPr lang="en-US" b="0" i="0" smtClean="0">
                          <a:latin typeface="Cambria Math" panose="02040503050406030204" pitchFamily="18" charset="0"/>
                        </a:rPr>
                        <m:t>)</m:t>
                      </m:r>
                    </m:oMath>
                  </m:oMathPara>
                </a14:m>
                <a:endParaRPr lang="en-US" dirty="0"/>
              </a:p>
            </p:txBody>
          </p:sp>
        </mc:Choice>
        <mc:Fallback xmlns="">
          <p:sp>
            <p:nvSpPr>
              <p:cNvPr id="21" name="TextBox 20">
                <a:extLst>
                  <a:ext uri="{FF2B5EF4-FFF2-40B4-BE49-F238E27FC236}">
                    <a16:creationId xmlns:a16="http://schemas.microsoft.com/office/drawing/2014/main" id="{BA329AE3-E515-EE44-AB79-56AD310A4E03}"/>
                  </a:ext>
                </a:extLst>
              </p:cNvPr>
              <p:cNvSpPr txBox="1">
                <a:spLocks noRot="1" noChangeAspect="1" noMove="1" noResize="1" noEditPoints="1" noAdjustHandles="1" noChangeArrowheads="1" noChangeShapeType="1" noTextEdit="1"/>
              </p:cNvSpPr>
              <p:nvPr/>
            </p:nvSpPr>
            <p:spPr>
              <a:xfrm>
                <a:off x="4294291" y="6024922"/>
                <a:ext cx="4253344" cy="709425"/>
              </a:xfrm>
              <a:prstGeom prst="rect">
                <a:avLst/>
              </a:prstGeom>
              <a:blipFill>
                <a:blip r:embed="rId9"/>
                <a:stretch>
                  <a:fillRect t="-3509" b="-35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9655CA68-89C0-B845-ADC3-B1A9834C95EF}"/>
                  </a:ext>
                </a:extLst>
              </p:cNvPr>
              <p:cNvSpPr txBox="1"/>
              <p:nvPr/>
            </p:nvSpPr>
            <p:spPr>
              <a:xfrm>
                <a:off x="9088872" y="5275384"/>
                <a:ext cx="3018519" cy="709425"/>
              </a:xfrm>
              <a:prstGeom prst="rect">
                <a:avLst/>
              </a:prstGeom>
              <a:noFill/>
            </p:spPr>
            <p:txBody>
              <a:bodyPr wrap="none" rtlCol="0">
                <a:spAutoFit/>
              </a:bodyPr>
              <a:lstStyle/>
              <a:p>
                <a:pPr algn="ctr"/>
                <a:r>
                  <a:rPr lang="en-US" dirty="0"/>
                  <a:t>Update the covariance matrix:</a:t>
                </a:r>
                <a:endParaRPr lang="en-US" i="1" dirty="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b="0" i="1" smtClean="0">
                              <a:latin typeface="Cambria Math" panose="02040503050406030204" pitchFamily="18" charset="0"/>
                            </a:rPr>
                            <m:t>𝑃</m:t>
                          </m:r>
                        </m:e>
                        <m:sub>
                          <m:r>
                            <a:rPr lang="en-US" i="1">
                              <a:latin typeface="Cambria Math" panose="02040503050406030204" pitchFamily="18" charset="0"/>
                            </a:rPr>
                            <m:t>𝑘</m:t>
                          </m:r>
                          <m:r>
                            <a:rPr lang="en-US" i="1">
                              <a:latin typeface="Cambria Math" panose="02040503050406030204" pitchFamily="18" charset="0"/>
                            </a:rPr>
                            <m:t>+1</m:t>
                          </m:r>
                        </m:sub>
                        <m:sup>
                          <m:r>
                            <a:rPr lang="en-US" b="0" i="1" smtClean="0">
                              <a:latin typeface="Cambria Math" panose="02040503050406030204" pitchFamily="18" charset="0"/>
                            </a:rPr>
                            <m:t>𝑎</m:t>
                          </m:r>
                        </m:sup>
                      </m:sSubSup>
                      <m:r>
                        <a:rPr lang="en-US" b="0" i="1" smtClean="0">
                          <a:latin typeface="Cambria Math" panose="02040503050406030204" pitchFamily="18" charset="0"/>
                        </a:rPr>
                        <m:t>=(</m:t>
                      </m:r>
                      <m:r>
                        <a:rPr lang="en-US" i="1" smtClean="0">
                          <a:latin typeface="Cambria Math" panose="02040503050406030204" pitchFamily="18" charset="0"/>
                        </a:rPr>
                        <m:t>𝐼</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𝐾</m:t>
                          </m:r>
                        </m:e>
                        <m:sub>
                          <m:r>
                            <a:rPr lang="en-US" i="1">
                              <a:latin typeface="Cambria Math" panose="02040503050406030204" pitchFamily="18" charset="0"/>
                            </a:rPr>
                            <m:t>𝑘</m:t>
                          </m:r>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𝐻</m:t>
                          </m:r>
                        </m:e>
                        <m:sub>
                          <m:r>
                            <a:rPr lang="en-US" i="1">
                              <a:latin typeface="Cambria Math" panose="02040503050406030204" pitchFamily="18" charset="0"/>
                            </a:rPr>
                            <m:t>𝑘</m:t>
                          </m:r>
                          <m:r>
                            <a:rPr lang="en-US" i="1">
                              <a:latin typeface="Cambria Math" panose="02040503050406030204" pitchFamily="18" charset="0"/>
                            </a:rPr>
                            <m:t>+1</m:t>
                          </m:r>
                        </m:sub>
                      </m:sSub>
                      <m:r>
                        <a:rPr lang="en-US" b="0" i="1" smtClean="0">
                          <a:latin typeface="Cambria Math" panose="02040503050406030204" pitchFamily="18" charset="0"/>
                        </a:rPr>
                        <m:t>)</m:t>
                      </m:r>
                      <m:sSubSup>
                        <m:sSubSupPr>
                          <m:ctrlPr>
                            <a:rPr lang="en-US" i="1">
                              <a:latin typeface="Cambria Math" panose="02040503050406030204" pitchFamily="18" charset="0"/>
                            </a:rPr>
                          </m:ctrlPr>
                        </m:sSubSupPr>
                        <m:e>
                          <m:r>
                            <a:rPr lang="en-US" b="0" i="1" smtClean="0">
                              <a:latin typeface="Cambria Math" panose="02040503050406030204" pitchFamily="18" charset="0"/>
                            </a:rPr>
                            <m:t>𝑃</m:t>
                          </m:r>
                        </m:e>
                        <m:sub>
                          <m:r>
                            <a:rPr lang="en-US" i="1">
                              <a:latin typeface="Cambria Math" panose="02040503050406030204" pitchFamily="18" charset="0"/>
                            </a:rPr>
                            <m:t>𝑘</m:t>
                          </m:r>
                          <m:r>
                            <a:rPr lang="en-US" i="1">
                              <a:latin typeface="Cambria Math" panose="02040503050406030204" pitchFamily="18" charset="0"/>
                            </a:rPr>
                            <m:t>+1</m:t>
                          </m:r>
                        </m:sub>
                        <m:sup>
                          <m:r>
                            <a:rPr lang="en-US" i="1">
                              <a:latin typeface="Cambria Math" panose="02040503050406030204" pitchFamily="18" charset="0"/>
                            </a:rPr>
                            <m:t>𝑓</m:t>
                          </m:r>
                        </m:sup>
                      </m:sSubSup>
                    </m:oMath>
                  </m:oMathPara>
                </a14:m>
                <a:endParaRPr lang="en-US" dirty="0"/>
              </a:p>
            </p:txBody>
          </p:sp>
        </mc:Choice>
        <mc:Fallback xmlns="">
          <p:sp>
            <p:nvSpPr>
              <p:cNvPr id="22" name="TextBox 21">
                <a:extLst>
                  <a:ext uri="{FF2B5EF4-FFF2-40B4-BE49-F238E27FC236}">
                    <a16:creationId xmlns:a16="http://schemas.microsoft.com/office/drawing/2014/main" id="{9655CA68-89C0-B845-ADC3-B1A9834C95EF}"/>
                  </a:ext>
                </a:extLst>
              </p:cNvPr>
              <p:cNvSpPr txBox="1">
                <a:spLocks noRot="1" noChangeAspect="1" noMove="1" noResize="1" noEditPoints="1" noAdjustHandles="1" noChangeArrowheads="1" noChangeShapeType="1" noTextEdit="1"/>
              </p:cNvSpPr>
              <p:nvPr/>
            </p:nvSpPr>
            <p:spPr>
              <a:xfrm>
                <a:off x="9088872" y="5275384"/>
                <a:ext cx="3018519" cy="709425"/>
              </a:xfrm>
              <a:prstGeom prst="rect">
                <a:avLst/>
              </a:prstGeom>
              <a:blipFill>
                <a:blip r:embed="rId10"/>
                <a:stretch>
                  <a:fillRect l="-1255" t="-3509" r="-1255" b="-35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5E07EC4D-A214-E54A-9E0C-CA14EE05ED57}"/>
                  </a:ext>
                </a:extLst>
              </p:cNvPr>
              <p:cNvSpPr txBox="1"/>
              <p:nvPr/>
            </p:nvSpPr>
            <p:spPr>
              <a:xfrm>
                <a:off x="8476633" y="6193581"/>
                <a:ext cx="3745256" cy="646331"/>
              </a:xfrm>
              <a:prstGeom prst="rect">
                <a:avLst/>
              </a:prstGeom>
              <a:noFill/>
            </p:spPr>
            <p:txBody>
              <a:bodyPr wrap="none" rtlCol="0">
                <a:spAutoFit/>
              </a:bodyPr>
              <a:lstStyle/>
              <a:p>
                <a:pPr algn="ct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𝐻</m:t>
                        </m:r>
                      </m:e>
                      <m:sub>
                        <m:r>
                          <a:rPr lang="en-US" i="1">
                            <a:latin typeface="Cambria Math" panose="02040503050406030204" pitchFamily="18" charset="0"/>
                          </a:rPr>
                          <m:t>𝑘</m:t>
                        </m:r>
                        <m:r>
                          <a:rPr lang="en-US" i="1">
                            <a:latin typeface="Cambria Math" panose="02040503050406030204" pitchFamily="18" charset="0"/>
                          </a:rPr>
                          <m:t>+1</m:t>
                        </m:r>
                      </m:sub>
                    </m:sSub>
                  </m:oMath>
                </a14:m>
                <a:r>
                  <a:rPr lang="en-US" dirty="0"/>
                  <a:t> =Tangent Linear Model </a:t>
                </a:r>
              </a:p>
              <a:p>
                <a:pPr algn="ct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ℌ</m:t>
                        </m:r>
                      </m:e>
                      <m:sub>
                        <m:r>
                          <a:rPr lang="en-US" i="1">
                            <a:latin typeface="Cambria Math" panose="02040503050406030204" pitchFamily="18" charset="0"/>
                          </a:rPr>
                          <m:t>𝑘</m:t>
                        </m:r>
                        <m:r>
                          <a:rPr lang="en-US" i="1">
                            <a:latin typeface="Cambria Math" panose="02040503050406030204" pitchFamily="18" charset="0"/>
                          </a:rPr>
                          <m:t>+1</m:t>
                        </m:r>
                      </m:sub>
                    </m:sSub>
                  </m:oMath>
                </a14:m>
                <a:r>
                  <a:rPr lang="en-US" dirty="0"/>
                  <a:t> = nonlinear observation model.</a:t>
                </a:r>
              </a:p>
            </p:txBody>
          </p:sp>
        </mc:Choice>
        <mc:Fallback xmlns="">
          <p:sp>
            <p:nvSpPr>
              <p:cNvPr id="23" name="TextBox 22">
                <a:extLst>
                  <a:ext uri="{FF2B5EF4-FFF2-40B4-BE49-F238E27FC236}">
                    <a16:creationId xmlns:a16="http://schemas.microsoft.com/office/drawing/2014/main" id="{5E07EC4D-A214-E54A-9E0C-CA14EE05ED57}"/>
                  </a:ext>
                </a:extLst>
              </p:cNvPr>
              <p:cNvSpPr txBox="1">
                <a:spLocks noRot="1" noChangeAspect="1" noMove="1" noResize="1" noEditPoints="1" noAdjustHandles="1" noChangeArrowheads="1" noChangeShapeType="1" noTextEdit="1"/>
              </p:cNvSpPr>
              <p:nvPr/>
            </p:nvSpPr>
            <p:spPr>
              <a:xfrm>
                <a:off x="8476633" y="6193581"/>
                <a:ext cx="3745256" cy="646331"/>
              </a:xfrm>
              <a:prstGeom prst="rect">
                <a:avLst/>
              </a:prstGeom>
              <a:blipFill>
                <a:blip r:embed="rId11"/>
                <a:stretch>
                  <a:fillRect t="-3846" b="-153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76AB77CB-6D8C-2C48-AA17-678051C83CA2}"/>
                  </a:ext>
                </a:extLst>
              </p:cNvPr>
              <p:cNvSpPr/>
              <p:nvPr/>
            </p:nvSpPr>
            <p:spPr>
              <a:xfrm>
                <a:off x="84609" y="2965341"/>
                <a:ext cx="3910432" cy="3827458"/>
              </a:xfrm>
              <a:prstGeom prst="rect">
                <a:avLst/>
              </a:prstGeom>
            </p:spPr>
            <p:txBody>
              <a:bodyPr wrap="square">
                <a:spAutoFit/>
              </a:bodyPr>
              <a:lstStyle/>
              <a:p>
                <a:r>
                  <a:rPr lang="en-US" b="1" dirty="0"/>
                  <a:t>Yes, but this is a terrible algorithm for three reasons:</a:t>
                </a:r>
              </a:p>
              <a:p>
                <a:endParaRPr lang="en-US" b="1" dirty="0"/>
              </a:p>
              <a:p>
                <a:pPr marL="514350" indent="-514350">
                  <a:buAutoNum type="arabicParenR"/>
                </a:pPr>
                <a:r>
                  <a:rPr lang="en-US" dirty="0"/>
                  <a:t>Memory cost: requires manipulation of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𝑛</m:t>
                        </m:r>
                        <m:d>
                          <m:dPr>
                            <m:ctrlPr>
                              <a:rPr lang="en-US" i="1">
                                <a:latin typeface="Cambria Math" panose="02040503050406030204" pitchFamily="18" charset="0"/>
                              </a:rPr>
                            </m:ctrlPr>
                          </m:dPr>
                          <m:e>
                            <m:r>
                              <a:rPr lang="en-US" i="1">
                                <a:latin typeface="Cambria Math" panose="02040503050406030204" pitchFamily="18" charset="0"/>
                              </a:rPr>
                              <m:t>𝑛</m:t>
                            </m:r>
                            <m:r>
                              <a:rPr lang="en-US" i="1">
                                <a:latin typeface="Cambria Math" panose="02040503050406030204" pitchFamily="18" charset="0"/>
                              </a:rPr>
                              <m:t>+1</m:t>
                            </m:r>
                          </m:e>
                        </m:d>
                      </m:num>
                      <m:den>
                        <m:r>
                          <a:rPr lang="en-US" i="1">
                            <a:latin typeface="Cambria Math" panose="02040503050406030204" pitchFamily="18" charset="0"/>
                          </a:rPr>
                          <m:t>2</m:t>
                        </m:r>
                      </m:den>
                    </m:f>
                  </m:oMath>
                </a14:m>
                <a:r>
                  <a:rPr lang="en-US" dirty="0"/>
                  <a:t> scalars in error covariance matrix, where </a:t>
                </a:r>
                <a14:m>
                  <m:oMath xmlns:m="http://schemas.openxmlformats.org/officeDocument/2006/math">
                    <m:r>
                      <a:rPr lang="en-US" i="1">
                        <a:latin typeface="Cambria Math" panose="02040503050406030204" pitchFamily="18" charset="0"/>
                      </a:rPr>
                      <m:t>𝑛</m:t>
                    </m:r>
                    <m:r>
                      <a:rPr lang="en-US" i="1">
                        <a:latin typeface="Cambria Math" panose="02040503050406030204" pitchFamily="18" charset="0"/>
                      </a:rPr>
                      <m:t>&gt;</m:t>
                    </m:r>
                    <m:sSup>
                      <m:sSupPr>
                        <m:ctrlPr>
                          <a:rPr lang="en-US" i="1">
                            <a:latin typeface="Cambria Math" panose="02040503050406030204" pitchFamily="18" charset="0"/>
                          </a:rPr>
                        </m:ctrlPr>
                      </m:sSupPr>
                      <m:e>
                        <m:r>
                          <a:rPr lang="en-US" i="1">
                            <a:latin typeface="Cambria Math" panose="02040503050406030204" pitchFamily="18" charset="0"/>
                          </a:rPr>
                          <m:t>10</m:t>
                        </m:r>
                      </m:e>
                      <m:sup>
                        <m:r>
                          <a:rPr lang="en-US" i="1">
                            <a:latin typeface="Cambria Math" panose="02040503050406030204" pitchFamily="18" charset="0"/>
                          </a:rPr>
                          <m:t>6</m:t>
                        </m:r>
                      </m:sup>
                    </m:sSup>
                  </m:oMath>
                </a14:m>
                <a:r>
                  <a:rPr lang="en-US" dirty="0"/>
                  <a:t> in online systems.</a:t>
                </a:r>
              </a:p>
              <a:p>
                <a:pPr marL="514350" indent="-514350">
                  <a:buAutoNum type="arabicParenR"/>
                </a:pPr>
                <a:r>
                  <a:rPr lang="en-US" dirty="0"/>
                  <a:t>Computational cost: requires </a:t>
                </a:r>
                <a14:m>
                  <m:oMath xmlns:m="http://schemas.openxmlformats.org/officeDocument/2006/math">
                    <m:r>
                      <a:rPr lang="en-US" i="1">
                        <a:latin typeface="Cambria Math" panose="02040503050406030204" pitchFamily="18" charset="0"/>
                      </a:rPr>
                      <m:t>2</m:t>
                    </m:r>
                    <m:r>
                      <a:rPr lang="en-US" i="1">
                        <a:latin typeface="Cambria Math" panose="02040503050406030204" pitchFamily="18" charset="0"/>
                      </a:rPr>
                      <m:t>𝑛</m:t>
                    </m:r>
                  </m:oMath>
                </a14:m>
                <a:r>
                  <a:rPr lang="en-US" dirty="0"/>
                  <a:t> runs of the tangent linear model to assimilate.</a:t>
                </a:r>
              </a:p>
              <a:p>
                <a:pPr marL="514350" indent="-514350">
                  <a:buAutoNum type="arabicParenR"/>
                </a:pPr>
                <a:r>
                  <a:rPr lang="en-US" dirty="0"/>
                  <a:t>Coding cost: requires a tangent linear model, which is equivalent to building the adjoint.</a:t>
                </a:r>
              </a:p>
            </p:txBody>
          </p:sp>
        </mc:Choice>
        <mc:Fallback xmlns="">
          <p:sp>
            <p:nvSpPr>
              <p:cNvPr id="3" name="Rectangle 2">
                <a:extLst>
                  <a:ext uri="{FF2B5EF4-FFF2-40B4-BE49-F238E27FC236}">
                    <a16:creationId xmlns:a16="http://schemas.microsoft.com/office/drawing/2014/main" id="{76AB77CB-6D8C-2C48-AA17-678051C83CA2}"/>
                  </a:ext>
                </a:extLst>
              </p:cNvPr>
              <p:cNvSpPr>
                <a:spLocks noRot="1" noChangeAspect="1" noMove="1" noResize="1" noEditPoints="1" noAdjustHandles="1" noChangeArrowheads="1" noChangeShapeType="1" noTextEdit="1"/>
              </p:cNvSpPr>
              <p:nvPr/>
            </p:nvSpPr>
            <p:spPr>
              <a:xfrm>
                <a:off x="84609" y="2965341"/>
                <a:ext cx="3910432" cy="3827458"/>
              </a:xfrm>
              <a:prstGeom prst="rect">
                <a:avLst/>
              </a:prstGeom>
              <a:blipFill>
                <a:blip r:embed="rId12"/>
                <a:stretch>
                  <a:fillRect l="-1294" t="-662" b="-1987"/>
                </a:stretch>
              </a:blipFill>
            </p:spPr>
            <p:txBody>
              <a:bodyPr/>
              <a:lstStyle/>
              <a:p>
                <a:r>
                  <a:rPr lang="en-US">
                    <a:noFill/>
                  </a:rPr>
                  <a:t> </a:t>
                </a:r>
              </a:p>
            </p:txBody>
          </p:sp>
        </mc:Fallback>
      </mc:AlternateContent>
      <p:cxnSp>
        <p:nvCxnSpPr>
          <p:cNvPr id="15" name="Straight Connector 14">
            <a:extLst>
              <a:ext uri="{FF2B5EF4-FFF2-40B4-BE49-F238E27FC236}">
                <a16:creationId xmlns:a16="http://schemas.microsoft.com/office/drawing/2014/main" id="{192E1745-527F-9F4B-8AF7-2E08F5E38257}"/>
              </a:ext>
            </a:extLst>
          </p:cNvPr>
          <p:cNvCxnSpPr/>
          <p:nvPr/>
        </p:nvCxnSpPr>
        <p:spPr>
          <a:xfrm>
            <a:off x="4031448" y="2965341"/>
            <a:ext cx="0" cy="37690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08115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331A1-EE26-3B43-98D0-8C25490EAE20}"/>
              </a:ext>
            </a:extLst>
          </p:cNvPr>
          <p:cNvSpPr>
            <a:spLocks noGrp="1"/>
          </p:cNvSpPr>
          <p:nvPr>
            <p:ph type="title"/>
          </p:nvPr>
        </p:nvSpPr>
        <p:spPr/>
        <p:txBody>
          <a:bodyPr/>
          <a:lstStyle/>
          <a:p>
            <a:r>
              <a:rPr lang="en-US" dirty="0"/>
              <a:t>Ensemble Kalman Filter (</a:t>
            </a:r>
            <a:r>
              <a:rPr lang="en-US" dirty="0" err="1"/>
              <a:t>EnKF</a:t>
            </a:r>
            <a:r>
              <a:rPr lang="en-US" dirty="0"/>
              <a:t>): a powerful approximation to the EKF </a:t>
            </a:r>
          </a:p>
        </p:txBody>
      </p:sp>
      <p:cxnSp>
        <p:nvCxnSpPr>
          <p:cNvPr id="5" name="Straight Arrow Connector 4">
            <a:extLst>
              <a:ext uri="{FF2B5EF4-FFF2-40B4-BE49-F238E27FC236}">
                <a16:creationId xmlns:a16="http://schemas.microsoft.com/office/drawing/2014/main" id="{D7B22541-5AF9-C140-BEF0-642300311B9B}"/>
              </a:ext>
            </a:extLst>
          </p:cNvPr>
          <p:cNvCxnSpPr>
            <a:cxnSpLocks/>
          </p:cNvCxnSpPr>
          <p:nvPr/>
        </p:nvCxnSpPr>
        <p:spPr>
          <a:xfrm>
            <a:off x="1853737" y="3656540"/>
            <a:ext cx="0" cy="940009"/>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682FA7AD-7CEA-7148-986F-C93CDFDC48F9}"/>
              </a:ext>
            </a:extLst>
          </p:cNvPr>
          <p:cNvCxnSpPr/>
          <p:nvPr/>
        </p:nvCxnSpPr>
        <p:spPr>
          <a:xfrm flipV="1">
            <a:off x="1066926" y="2056341"/>
            <a:ext cx="0" cy="391278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E280552D-6296-E349-8A3E-9D0446D45797}"/>
              </a:ext>
            </a:extLst>
          </p:cNvPr>
          <p:cNvCxnSpPr>
            <a:cxnSpLocks/>
          </p:cNvCxnSpPr>
          <p:nvPr/>
        </p:nvCxnSpPr>
        <p:spPr>
          <a:xfrm flipV="1">
            <a:off x="1045660" y="5969125"/>
            <a:ext cx="5050340"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BD72AE5-1CBC-CE47-8B02-C02DCE4775E0}"/>
              </a:ext>
            </a:extLst>
          </p:cNvPr>
          <p:cNvSpPr txBox="1"/>
          <p:nvPr/>
        </p:nvSpPr>
        <p:spPr>
          <a:xfrm>
            <a:off x="3263844" y="6123543"/>
            <a:ext cx="649537" cy="369332"/>
          </a:xfrm>
          <a:prstGeom prst="rect">
            <a:avLst/>
          </a:prstGeom>
          <a:noFill/>
        </p:spPr>
        <p:txBody>
          <a:bodyPr wrap="none" rtlCol="0">
            <a:spAutoFit/>
          </a:bodyPr>
          <a:lstStyle/>
          <a:p>
            <a:r>
              <a:rPr lang="en-US" dirty="0"/>
              <a:t>Time</a:t>
            </a:r>
          </a:p>
        </p:txBody>
      </p:sp>
      <p:sp>
        <p:nvSpPr>
          <p:cNvPr id="9" name="TextBox 8">
            <a:extLst>
              <a:ext uri="{FF2B5EF4-FFF2-40B4-BE49-F238E27FC236}">
                <a16:creationId xmlns:a16="http://schemas.microsoft.com/office/drawing/2014/main" id="{A4D62578-34DF-754D-BE24-9309D313EF13}"/>
              </a:ext>
            </a:extLst>
          </p:cNvPr>
          <p:cNvSpPr txBox="1"/>
          <p:nvPr/>
        </p:nvSpPr>
        <p:spPr>
          <a:xfrm rot="16200000">
            <a:off x="-72542" y="3748321"/>
            <a:ext cx="1519006" cy="369332"/>
          </a:xfrm>
          <a:prstGeom prst="rect">
            <a:avLst/>
          </a:prstGeom>
          <a:noFill/>
        </p:spPr>
        <p:txBody>
          <a:bodyPr wrap="none" rtlCol="0">
            <a:spAutoFit/>
          </a:bodyPr>
          <a:lstStyle/>
          <a:p>
            <a:r>
              <a:rPr lang="en-US" dirty="0"/>
              <a:t>Concentration</a:t>
            </a:r>
          </a:p>
        </p:txBody>
      </p:sp>
      <p:sp>
        <p:nvSpPr>
          <p:cNvPr id="10" name="5-Point Star 9">
            <a:extLst>
              <a:ext uri="{FF2B5EF4-FFF2-40B4-BE49-F238E27FC236}">
                <a16:creationId xmlns:a16="http://schemas.microsoft.com/office/drawing/2014/main" id="{418C7F06-BD85-2B4B-A63F-23B98DB7E2E3}"/>
              </a:ext>
            </a:extLst>
          </p:cNvPr>
          <p:cNvSpPr/>
          <p:nvPr/>
        </p:nvSpPr>
        <p:spPr>
          <a:xfrm>
            <a:off x="1726149" y="4012732"/>
            <a:ext cx="255177" cy="239712"/>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ED331F4D-E77D-B44F-96D2-3D8BFCC040A3}"/>
              </a:ext>
            </a:extLst>
          </p:cNvPr>
          <p:cNvCxnSpPr>
            <a:cxnSpLocks/>
          </p:cNvCxnSpPr>
          <p:nvPr/>
        </p:nvCxnSpPr>
        <p:spPr>
          <a:xfrm>
            <a:off x="3276357" y="3342028"/>
            <a:ext cx="0" cy="940009"/>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5-Point Star 11">
            <a:extLst>
              <a:ext uri="{FF2B5EF4-FFF2-40B4-BE49-F238E27FC236}">
                <a16:creationId xmlns:a16="http://schemas.microsoft.com/office/drawing/2014/main" id="{F34DBDB8-5005-DB41-841F-038C5A1F48D9}"/>
              </a:ext>
            </a:extLst>
          </p:cNvPr>
          <p:cNvSpPr/>
          <p:nvPr/>
        </p:nvSpPr>
        <p:spPr>
          <a:xfrm>
            <a:off x="3148769" y="3698220"/>
            <a:ext cx="255177" cy="239712"/>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11A95A43-F5F7-A545-B4BB-AFE82FA3139E}"/>
              </a:ext>
            </a:extLst>
          </p:cNvPr>
          <p:cNvCxnSpPr>
            <a:cxnSpLocks/>
          </p:cNvCxnSpPr>
          <p:nvPr/>
        </p:nvCxnSpPr>
        <p:spPr>
          <a:xfrm>
            <a:off x="4468772" y="2697436"/>
            <a:ext cx="0" cy="940009"/>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5-Point Star 13">
            <a:extLst>
              <a:ext uri="{FF2B5EF4-FFF2-40B4-BE49-F238E27FC236}">
                <a16:creationId xmlns:a16="http://schemas.microsoft.com/office/drawing/2014/main" id="{3E793865-6462-7E47-B709-082605461905}"/>
              </a:ext>
            </a:extLst>
          </p:cNvPr>
          <p:cNvSpPr/>
          <p:nvPr/>
        </p:nvSpPr>
        <p:spPr>
          <a:xfrm>
            <a:off x="4341184" y="3053628"/>
            <a:ext cx="255177" cy="239712"/>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DA11E1A7-297A-3D4A-9B3F-8CEE3A877536}"/>
              </a:ext>
            </a:extLst>
          </p:cNvPr>
          <p:cNvCxnSpPr>
            <a:cxnSpLocks/>
          </p:cNvCxnSpPr>
          <p:nvPr/>
        </p:nvCxnSpPr>
        <p:spPr>
          <a:xfrm>
            <a:off x="5756877" y="2341244"/>
            <a:ext cx="0" cy="940009"/>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5-Point Star 15">
            <a:extLst>
              <a:ext uri="{FF2B5EF4-FFF2-40B4-BE49-F238E27FC236}">
                <a16:creationId xmlns:a16="http://schemas.microsoft.com/office/drawing/2014/main" id="{49A0218C-9787-A747-80C9-E21C2A9C22E0}"/>
              </a:ext>
            </a:extLst>
          </p:cNvPr>
          <p:cNvSpPr/>
          <p:nvPr/>
        </p:nvSpPr>
        <p:spPr>
          <a:xfrm>
            <a:off x="5629289" y="2697436"/>
            <a:ext cx="255177" cy="239712"/>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75CFC24F-0D9E-2A41-9FD6-F2D06A1347D2}"/>
              </a:ext>
            </a:extLst>
          </p:cNvPr>
          <p:cNvCxnSpPr>
            <a:cxnSpLocks/>
          </p:cNvCxnSpPr>
          <p:nvPr/>
        </p:nvCxnSpPr>
        <p:spPr>
          <a:xfrm flipV="1">
            <a:off x="1343972" y="5311814"/>
            <a:ext cx="484840" cy="3307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8FD6F403-1B63-DA4A-AAD9-77C32EA3A05B}"/>
              </a:ext>
            </a:extLst>
          </p:cNvPr>
          <p:cNvCxnSpPr>
            <a:cxnSpLocks/>
          </p:cNvCxnSpPr>
          <p:nvPr/>
        </p:nvCxnSpPr>
        <p:spPr>
          <a:xfrm flipV="1">
            <a:off x="1853737" y="4328281"/>
            <a:ext cx="1426268" cy="43336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E343AC6C-B066-0749-A3F8-386D16C52CDC}"/>
              </a:ext>
            </a:extLst>
          </p:cNvPr>
          <p:cNvCxnSpPr>
            <a:cxnSpLocks/>
          </p:cNvCxnSpPr>
          <p:nvPr/>
        </p:nvCxnSpPr>
        <p:spPr>
          <a:xfrm flipV="1">
            <a:off x="3272709" y="3350776"/>
            <a:ext cx="1196063" cy="70710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10A077AD-2F43-AD48-AE82-B8D6F81634AC}"/>
              </a:ext>
            </a:extLst>
          </p:cNvPr>
          <p:cNvCxnSpPr>
            <a:cxnSpLocks/>
            <a:stCxn id="14" idx="4"/>
            <a:endCxn id="16" idx="1"/>
          </p:cNvCxnSpPr>
          <p:nvPr/>
        </p:nvCxnSpPr>
        <p:spPr>
          <a:xfrm flipV="1">
            <a:off x="4596361" y="2788998"/>
            <a:ext cx="1032928" cy="35619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21AD6484-C9BB-A14E-9D05-D714EE58A12E}"/>
              </a:ext>
            </a:extLst>
          </p:cNvPr>
          <p:cNvCxnSpPr>
            <a:cxnSpLocks/>
          </p:cNvCxnSpPr>
          <p:nvPr/>
        </p:nvCxnSpPr>
        <p:spPr>
          <a:xfrm flipV="1">
            <a:off x="1329696" y="5142185"/>
            <a:ext cx="499116" cy="40114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72947BF2-85DF-EA45-A0C3-1FB816375832}"/>
              </a:ext>
            </a:extLst>
          </p:cNvPr>
          <p:cNvCxnSpPr>
            <a:cxnSpLocks/>
          </p:cNvCxnSpPr>
          <p:nvPr/>
        </p:nvCxnSpPr>
        <p:spPr>
          <a:xfrm flipV="1">
            <a:off x="1290817" y="5082264"/>
            <a:ext cx="537995" cy="30535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85901369-523A-8844-8C1F-53883450DF2C}"/>
              </a:ext>
            </a:extLst>
          </p:cNvPr>
          <p:cNvCxnSpPr>
            <a:cxnSpLocks/>
          </p:cNvCxnSpPr>
          <p:nvPr/>
        </p:nvCxnSpPr>
        <p:spPr>
          <a:xfrm flipV="1">
            <a:off x="1294492" y="4826395"/>
            <a:ext cx="463923" cy="44268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EEB47B41-94C5-014F-9BB2-AAC950C0BD29}"/>
              </a:ext>
            </a:extLst>
          </p:cNvPr>
          <p:cNvCxnSpPr>
            <a:cxnSpLocks/>
          </p:cNvCxnSpPr>
          <p:nvPr/>
        </p:nvCxnSpPr>
        <p:spPr>
          <a:xfrm>
            <a:off x="1294492" y="5082265"/>
            <a:ext cx="534320" cy="38415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30123A9F-AE3D-CD48-BCAA-5DB4560C0371}"/>
              </a:ext>
            </a:extLst>
          </p:cNvPr>
          <p:cNvCxnSpPr>
            <a:cxnSpLocks/>
          </p:cNvCxnSpPr>
          <p:nvPr/>
        </p:nvCxnSpPr>
        <p:spPr>
          <a:xfrm flipV="1">
            <a:off x="1828812" y="4480633"/>
            <a:ext cx="1458541" cy="13728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C5CBC414-C352-0648-A910-B150CE3B2694}"/>
              </a:ext>
            </a:extLst>
          </p:cNvPr>
          <p:cNvCxnSpPr>
            <a:cxnSpLocks/>
          </p:cNvCxnSpPr>
          <p:nvPr/>
        </p:nvCxnSpPr>
        <p:spPr>
          <a:xfrm flipV="1">
            <a:off x="1856962" y="3601072"/>
            <a:ext cx="1406882" cy="126587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E1AA6581-E579-4043-8514-74D00856A61E}"/>
              </a:ext>
            </a:extLst>
          </p:cNvPr>
          <p:cNvCxnSpPr>
            <a:cxnSpLocks/>
          </p:cNvCxnSpPr>
          <p:nvPr/>
        </p:nvCxnSpPr>
        <p:spPr>
          <a:xfrm flipV="1">
            <a:off x="1862603" y="4111438"/>
            <a:ext cx="1385181" cy="93551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E3864897-9BEB-204E-8124-33675375008F}"/>
              </a:ext>
            </a:extLst>
          </p:cNvPr>
          <p:cNvCxnSpPr>
            <a:cxnSpLocks/>
          </p:cNvCxnSpPr>
          <p:nvPr/>
        </p:nvCxnSpPr>
        <p:spPr>
          <a:xfrm>
            <a:off x="1821464" y="4420379"/>
            <a:ext cx="1476170" cy="22450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DA1C417C-5496-F448-946B-9112EC0BDA03}"/>
              </a:ext>
            </a:extLst>
          </p:cNvPr>
          <p:cNvCxnSpPr>
            <a:cxnSpLocks/>
            <a:endCxn id="14" idx="2"/>
          </p:cNvCxnSpPr>
          <p:nvPr/>
        </p:nvCxnSpPr>
        <p:spPr>
          <a:xfrm flipV="1">
            <a:off x="3255582" y="3293339"/>
            <a:ext cx="1134337" cy="43831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E21DE7C4-7314-FA4F-92D2-D2C8CF479D23}"/>
              </a:ext>
            </a:extLst>
          </p:cNvPr>
          <p:cNvCxnSpPr>
            <a:cxnSpLocks/>
          </p:cNvCxnSpPr>
          <p:nvPr/>
        </p:nvCxnSpPr>
        <p:spPr>
          <a:xfrm flipV="1">
            <a:off x="3304262" y="3601072"/>
            <a:ext cx="1173375" cy="61122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94A07D10-551D-5F49-9D75-7AA0A0851F83}"/>
              </a:ext>
            </a:extLst>
          </p:cNvPr>
          <p:cNvCxnSpPr>
            <a:cxnSpLocks/>
          </p:cNvCxnSpPr>
          <p:nvPr/>
        </p:nvCxnSpPr>
        <p:spPr>
          <a:xfrm flipV="1">
            <a:off x="3286661" y="3014925"/>
            <a:ext cx="1182111" cy="91806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B26781FC-9AF1-5245-91E3-B29F247C8542}"/>
              </a:ext>
            </a:extLst>
          </p:cNvPr>
          <p:cNvCxnSpPr>
            <a:cxnSpLocks/>
          </p:cNvCxnSpPr>
          <p:nvPr/>
        </p:nvCxnSpPr>
        <p:spPr>
          <a:xfrm flipV="1">
            <a:off x="3269309" y="3251592"/>
            <a:ext cx="1182111" cy="91806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E4E26125-8D94-EA46-89FA-C9FD57230933}"/>
              </a:ext>
            </a:extLst>
          </p:cNvPr>
          <p:cNvCxnSpPr>
            <a:cxnSpLocks/>
          </p:cNvCxnSpPr>
          <p:nvPr/>
        </p:nvCxnSpPr>
        <p:spPr>
          <a:xfrm flipV="1">
            <a:off x="4539997" y="3014925"/>
            <a:ext cx="1089291" cy="30450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BEFA50C8-F70E-F548-A9CF-F2D2CDF524A8}"/>
              </a:ext>
            </a:extLst>
          </p:cNvPr>
          <p:cNvCxnSpPr>
            <a:cxnSpLocks/>
          </p:cNvCxnSpPr>
          <p:nvPr/>
        </p:nvCxnSpPr>
        <p:spPr>
          <a:xfrm flipV="1">
            <a:off x="4554162" y="3113380"/>
            <a:ext cx="1138920" cy="11335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70A59DA2-B6F2-414E-B33C-B2CAF9D4AAB8}"/>
              </a:ext>
            </a:extLst>
          </p:cNvPr>
          <p:cNvCxnSpPr>
            <a:cxnSpLocks/>
          </p:cNvCxnSpPr>
          <p:nvPr/>
        </p:nvCxnSpPr>
        <p:spPr>
          <a:xfrm flipV="1">
            <a:off x="4539997" y="2919170"/>
            <a:ext cx="1104152" cy="13238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A33EE45C-D90F-2047-98DD-2D1B29F2BE7D}"/>
              </a:ext>
            </a:extLst>
          </p:cNvPr>
          <p:cNvSpPr txBox="1"/>
          <p:nvPr/>
        </p:nvSpPr>
        <p:spPr>
          <a:xfrm>
            <a:off x="1086220" y="5583048"/>
            <a:ext cx="4997812" cy="369332"/>
          </a:xfrm>
          <a:prstGeom prst="rect">
            <a:avLst/>
          </a:prstGeom>
          <a:noFill/>
        </p:spPr>
        <p:txBody>
          <a:bodyPr wrap="square" rtlCol="0">
            <a:spAutoFit/>
          </a:bodyPr>
          <a:lstStyle/>
          <a:p>
            <a:r>
              <a:rPr lang="en-US" dirty="0"/>
              <a:t>Ensemble of simulations (like full GEOS-Chem runs)</a:t>
            </a:r>
          </a:p>
        </p:txBody>
      </p:sp>
      <p:sp>
        <p:nvSpPr>
          <p:cNvPr id="79" name="TextBox 78">
            <a:extLst>
              <a:ext uri="{FF2B5EF4-FFF2-40B4-BE49-F238E27FC236}">
                <a16:creationId xmlns:a16="http://schemas.microsoft.com/office/drawing/2014/main" id="{1B1F5BFA-95B6-1848-82D5-86D5217C01E5}"/>
              </a:ext>
            </a:extLst>
          </p:cNvPr>
          <p:cNvSpPr txBox="1"/>
          <p:nvPr/>
        </p:nvSpPr>
        <p:spPr>
          <a:xfrm>
            <a:off x="1272678" y="3302979"/>
            <a:ext cx="1417632" cy="369332"/>
          </a:xfrm>
          <a:prstGeom prst="rect">
            <a:avLst/>
          </a:prstGeom>
          <a:noFill/>
        </p:spPr>
        <p:txBody>
          <a:bodyPr wrap="none" rtlCol="0">
            <a:spAutoFit/>
          </a:bodyPr>
          <a:lstStyle/>
          <a:p>
            <a:r>
              <a:rPr lang="en-US" dirty="0"/>
              <a:t>Observations</a:t>
            </a:r>
          </a:p>
        </p:txBody>
      </p:sp>
      <p:cxnSp>
        <p:nvCxnSpPr>
          <p:cNvPr id="80" name="Straight Arrow Connector 79">
            <a:extLst>
              <a:ext uri="{FF2B5EF4-FFF2-40B4-BE49-F238E27FC236}">
                <a16:creationId xmlns:a16="http://schemas.microsoft.com/office/drawing/2014/main" id="{6BEFEFE5-EE0D-2D4F-AA8D-3F16D1995EDD}"/>
              </a:ext>
            </a:extLst>
          </p:cNvPr>
          <p:cNvCxnSpPr>
            <a:cxnSpLocks/>
          </p:cNvCxnSpPr>
          <p:nvPr/>
        </p:nvCxnSpPr>
        <p:spPr>
          <a:xfrm>
            <a:off x="4554162" y="2949678"/>
            <a:ext cx="1096722" cy="2617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ADEAC9CF-7E12-D245-BA10-2F62C8A73909}"/>
              </a:ext>
            </a:extLst>
          </p:cNvPr>
          <p:cNvSpPr txBox="1"/>
          <p:nvPr/>
        </p:nvSpPr>
        <p:spPr>
          <a:xfrm>
            <a:off x="6011405" y="1468462"/>
            <a:ext cx="5989742" cy="5416868"/>
          </a:xfrm>
          <a:prstGeom prst="rect">
            <a:avLst/>
          </a:prstGeom>
          <a:noFill/>
        </p:spPr>
        <p:txBody>
          <a:bodyPr wrap="square" rtlCol="0">
            <a:spAutoFit/>
          </a:bodyPr>
          <a:lstStyle/>
          <a:p>
            <a:pPr marL="285750" indent="-285750">
              <a:buFont typeface="Arial" panose="020B0604020202020204" pitchFamily="34" charset="0"/>
              <a:buChar char="•"/>
            </a:pPr>
            <a:r>
              <a:rPr lang="en-US" dirty="0"/>
              <a:t>Idea: instead of updating a giant covariance matrix containing error information, instead use an </a:t>
            </a:r>
            <a:r>
              <a:rPr lang="en-US" b="1" dirty="0"/>
              <a:t>ensemble of full model simulations </a:t>
            </a:r>
            <a:r>
              <a:rPr lang="en-US" dirty="0"/>
              <a:t>that reflect our uncertainty. This is a Monte Carlo approach of forming </a:t>
            </a:r>
            <a:r>
              <a:rPr lang="en-US" i="1" dirty="0"/>
              <a:t>B</a:t>
            </a:r>
            <a:r>
              <a:rPr lang="en-US" dirty="0"/>
              <a:t>!</a:t>
            </a:r>
            <a:endParaRPr lang="en-US" b="1" dirty="0"/>
          </a:p>
          <a:p>
            <a:pPr marL="285750" indent="-285750">
              <a:buFont typeface="Arial" panose="020B0604020202020204" pitchFamily="34" charset="0"/>
              <a:buChar char="•"/>
            </a:pPr>
            <a:r>
              <a:rPr lang="en-US" dirty="0"/>
              <a:t>Initialize an ensemble randomly, with state vector elements sampled from an appropriate PDF. </a:t>
            </a:r>
          </a:p>
          <a:p>
            <a:pPr marL="742950" lvl="1" indent="-285750">
              <a:buFont typeface="Arial" panose="020B0604020202020204" pitchFamily="34" charset="0"/>
              <a:buChar char="•"/>
            </a:pPr>
            <a:r>
              <a:rPr lang="en-US" sz="1600" dirty="0"/>
              <a:t>For chemistry, this might mean sampling concentrations and emissions from a lognormal.</a:t>
            </a:r>
          </a:p>
          <a:p>
            <a:pPr marL="1200150" lvl="2" indent="-285750">
              <a:buFont typeface="Arial" panose="020B0604020202020204" pitchFamily="34" charset="0"/>
              <a:buChar char="•"/>
            </a:pPr>
            <a:r>
              <a:rPr lang="en-US" sz="1400" dirty="0"/>
              <a:t>We perturb everything randomly, unlike the formation of the Jacobian where we perturb one element at a time. This allows us to construct the analysis with far fewer model runs, but with some error introduced (not to mention rank degeneracy) because not all directions of variability will be covered.</a:t>
            </a:r>
          </a:p>
          <a:p>
            <a:pPr marL="742950" lvl="1" indent="-285750">
              <a:buFont typeface="Arial" panose="020B0604020202020204" pitchFamily="34" charset="0"/>
              <a:buChar char="•"/>
            </a:pPr>
            <a:r>
              <a:rPr lang="en-US" sz="1600" dirty="0"/>
              <a:t>Usually the number of ensemble members is far less than the number of elements. 32 is a standard number.</a:t>
            </a:r>
          </a:p>
          <a:p>
            <a:pPr marL="285750" indent="-285750">
              <a:buFont typeface="Arial" panose="020B0604020202020204" pitchFamily="34" charset="0"/>
              <a:buChar char="•"/>
            </a:pPr>
            <a:r>
              <a:rPr lang="en-US" dirty="0"/>
              <a:t>Evolve each ensemble member </a:t>
            </a:r>
            <a:r>
              <a:rPr lang="en-US" b="1" dirty="0"/>
              <a:t>in parallel </a:t>
            </a:r>
            <a:r>
              <a:rPr lang="en-US" dirty="0"/>
              <a:t>until observation time. At observation time, we </a:t>
            </a:r>
            <a:r>
              <a:rPr lang="en-US" b="1" dirty="0"/>
              <a:t>emulate</a:t>
            </a:r>
            <a:r>
              <a:rPr lang="en-US" dirty="0"/>
              <a:t> the Kalman filter assimilation process </a:t>
            </a:r>
            <a:r>
              <a:rPr lang="en-US" b="1" dirty="0"/>
              <a:t>without explicitly forming the covariance matrices</a:t>
            </a:r>
            <a:r>
              <a:rPr lang="en-US" dirty="0"/>
              <a:t>.</a:t>
            </a:r>
          </a:p>
          <a:p>
            <a:pPr marL="742950" lvl="1" indent="-285750">
              <a:buFont typeface="Arial" panose="020B0604020202020204" pitchFamily="34" charset="0"/>
              <a:buChar char="•"/>
            </a:pPr>
            <a:r>
              <a:rPr lang="en-US" sz="1600" dirty="0"/>
              <a:t>We can think of the ensemble members as approximating a “reduced rank” version of the background covariance matrix.</a:t>
            </a:r>
          </a:p>
        </p:txBody>
      </p:sp>
    </p:spTree>
    <p:extLst>
      <p:ext uri="{BB962C8B-B14F-4D97-AF65-F5344CB8AC3E}">
        <p14:creationId xmlns:p14="http://schemas.microsoft.com/office/powerpoint/2010/main" val="2990921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5F9F9-0F98-8C43-B97F-7F917DA5BECA}"/>
              </a:ext>
            </a:extLst>
          </p:cNvPr>
          <p:cNvSpPr>
            <a:spLocks noGrp="1"/>
          </p:cNvSpPr>
          <p:nvPr>
            <p:ph type="title"/>
          </p:nvPr>
        </p:nvSpPr>
        <p:spPr/>
        <p:txBody>
          <a:bodyPr/>
          <a:lstStyle/>
          <a:p>
            <a:r>
              <a:rPr lang="en-US" dirty="0"/>
              <a:t>Table of contents</a:t>
            </a:r>
          </a:p>
        </p:txBody>
      </p:sp>
      <p:sp>
        <p:nvSpPr>
          <p:cNvPr id="3" name="Content Placeholder 2">
            <a:extLst>
              <a:ext uri="{FF2B5EF4-FFF2-40B4-BE49-F238E27FC236}">
                <a16:creationId xmlns:a16="http://schemas.microsoft.com/office/drawing/2014/main" id="{34C9B2A8-2762-9E46-B366-AB87F871881B}"/>
              </a:ext>
            </a:extLst>
          </p:cNvPr>
          <p:cNvSpPr>
            <a:spLocks noGrp="1"/>
          </p:cNvSpPr>
          <p:nvPr>
            <p:ph idx="1"/>
          </p:nvPr>
        </p:nvSpPr>
        <p:spPr>
          <a:xfrm>
            <a:off x="838200" y="1457325"/>
            <a:ext cx="10515600" cy="5400675"/>
          </a:xfrm>
        </p:spPr>
        <p:txBody>
          <a:bodyPr>
            <a:normAutofit fontScale="92500" lnSpcReduction="20000"/>
          </a:bodyPr>
          <a:lstStyle/>
          <a:p>
            <a:r>
              <a:rPr lang="en-US" dirty="0"/>
              <a:t>Overview of data assimilation</a:t>
            </a:r>
          </a:p>
          <a:p>
            <a:r>
              <a:rPr lang="en-US" dirty="0"/>
              <a:t>Some thoughts on chemical data assimilation</a:t>
            </a:r>
            <a:r>
              <a:rPr lang="en-US" dirty="0">
                <a:sym typeface="Wingdings" pitchFamily="2" charset="2"/>
              </a:rPr>
              <a:t> (more throughout)</a:t>
            </a:r>
            <a:endParaRPr lang="en-US" dirty="0"/>
          </a:p>
          <a:p>
            <a:r>
              <a:rPr lang="en-US" dirty="0"/>
              <a:t>Overview of “standard methods”</a:t>
            </a:r>
          </a:p>
          <a:p>
            <a:pPr lvl="1"/>
            <a:r>
              <a:rPr lang="en-US" dirty="0"/>
              <a:t>3D-Var/4D-Var, including more details on GSI in GEOS-CF</a:t>
            </a:r>
          </a:p>
          <a:p>
            <a:pPr lvl="1"/>
            <a:r>
              <a:rPr lang="en-US" dirty="0"/>
              <a:t>Kalman filter</a:t>
            </a:r>
          </a:p>
          <a:p>
            <a:pPr lvl="2"/>
            <a:r>
              <a:rPr lang="en-US" dirty="0"/>
              <a:t>Link between Kalman filter and 3D-Var/4D-Var</a:t>
            </a:r>
          </a:p>
          <a:p>
            <a:pPr lvl="1"/>
            <a:r>
              <a:rPr lang="en-US" dirty="0"/>
              <a:t>Nonlinearities handled by Extended Kalman Filter (EKF)</a:t>
            </a:r>
          </a:p>
          <a:p>
            <a:pPr lvl="1"/>
            <a:r>
              <a:rPr lang="en-US" dirty="0"/>
              <a:t>Ensemble Kalman Filter</a:t>
            </a:r>
            <a:r>
              <a:rPr lang="en-US" dirty="0">
                <a:sym typeface="Wingdings" pitchFamily="2" charset="2"/>
              </a:rPr>
              <a:t> (</a:t>
            </a:r>
            <a:r>
              <a:rPr lang="en-US" dirty="0" err="1">
                <a:sym typeface="Wingdings" pitchFamily="2" charset="2"/>
              </a:rPr>
              <a:t>EnKF</a:t>
            </a:r>
            <a:r>
              <a:rPr lang="en-US" dirty="0">
                <a:sym typeface="Wingdings" pitchFamily="2" charset="2"/>
              </a:rPr>
              <a:t>): Faster, better EKF</a:t>
            </a:r>
          </a:p>
          <a:p>
            <a:pPr lvl="2"/>
            <a:r>
              <a:rPr lang="en-US" dirty="0" err="1">
                <a:sym typeface="Wingdings" pitchFamily="2" charset="2"/>
              </a:rPr>
              <a:t>EnKF</a:t>
            </a:r>
            <a:r>
              <a:rPr lang="en-US" dirty="0">
                <a:sym typeface="Wingdings" pitchFamily="2" charset="2"/>
              </a:rPr>
              <a:t> intuition</a:t>
            </a:r>
          </a:p>
          <a:p>
            <a:pPr lvl="2"/>
            <a:r>
              <a:rPr lang="en-US" dirty="0" err="1">
                <a:sym typeface="Wingdings" pitchFamily="2" charset="2"/>
              </a:rPr>
              <a:t>EnKF</a:t>
            </a:r>
            <a:r>
              <a:rPr lang="en-US" dirty="0">
                <a:sym typeface="Wingdings" pitchFamily="2" charset="2"/>
              </a:rPr>
              <a:t> demo</a:t>
            </a:r>
          </a:p>
          <a:p>
            <a:pPr lvl="2"/>
            <a:r>
              <a:rPr lang="en-US" dirty="0">
                <a:sym typeface="Wingdings" pitchFamily="2" charset="2"/>
              </a:rPr>
              <a:t>Ensemble transform Kalman filter (ETKF)</a:t>
            </a:r>
          </a:p>
          <a:p>
            <a:pPr lvl="2"/>
            <a:r>
              <a:rPr lang="en-US" dirty="0" err="1">
                <a:sym typeface="Wingdings" pitchFamily="2" charset="2"/>
              </a:rPr>
              <a:t>EnKF</a:t>
            </a:r>
            <a:r>
              <a:rPr lang="en-US" dirty="0">
                <a:sym typeface="Wingdings" pitchFamily="2" charset="2"/>
              </a:rPr>
              <a:t> for reanalysis or emissions updates offline: Ensemble Smoothing Kalman Filter (</a:t>
            </a:r>
            <a:r>
              <a:rPr lang="en-US" dirty="0" err="1">
                <a:sym typeface="Wingdings" pitchFamily="2" charset="2"/>
              </a:rPr>
              <a:t>EnSF</a:t>
            </a:r>
            <a:r>
              <a:rPr lang="en-US" dirty="0">
                <a:sym typeface="Wingdings" pitchFamily="2" charset="2"/>
              </a:rPr>
              <a:t>)</a:t>
            </a:r>
          </a:p>
          <a:p>
            <a:pPr lvl="1"/>
            <a:r>
              <a:rPr lang="en-US" dirty="0">
                <a:sym typeface="Wingdings" pitchFamily="2" charset="2"/>
              </a:rPr>
              <a:t>Summary</a:t>
            </a:r>
          </a:p>
          <a:p>
            <a:r>
              <a:rPr lang="en-US" dirty="0">
                <a:sym typeface="Wingdings" pitchFamily="2" charset="2"/>
              </a:rPr>
              <a:t>Localized ensemble transform Kalman Filter (LETKF)</a:t>
            </a:r>
          </a:p>
          <a:p>
            <a:r>
              <a:rPr lang="en-US" dirty="0">
                <a:sym typeface="Wingdings" pitchFamily="2" charset="2"/>
              </a:rPr>
              <a:t>Hybridizing 3D-Var </a:t>
            </a:r>
            <a:r>
              <a:rPr lang="en-US">
                <a:sym typeface="Wingdings" pitchFamily="2" charset="2"/>
              </a:rPr>
              <a:t>and LETKF</a:t>
            </a:r>
            <a:endParaRPr lang="en-US" dirty="0">
              <a:sym typeface="Wingdings" pitchFamily="2" charset="2"/>
            </a:endParaRPr>
          </a:p>
          <a:p>
            <a:r>
              <a:rPr lang="en-US" dirty="0"/>
              <a:t>Future of CDA</a:t>
            </a:r>
          </a:p>
        </p:txBody>
      </p:sp>
    </p:spTree>
    <p:extLst>
      <p:ext uri="{BB962C8B-B14F-4D97-AF65-F5344CB8AC3E}">
        <p14:creationId xmlns:p14="http://schemas.microsoft.com/office/powerpoint/2010/main" val="40597594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20937-2A01-C84B-A722-41B0C78DC2EC}"/>
              </a:ext>
            </a:extLst>
          </p:cNvPr>
          <p:cNvSpPr>
            <a:spLocks noGrp="1"/>
          </p:cNvSpPr>
          <p:nvPr>
            <p:ph type="title"/>
          </p:nvPr>
        </p:nvSpPr>
        <p:spPr/>
        <p:txBody>
          <a:bodyPr/>
          <a:lstStyle/>
          <a:p>
            <a:r>
              <a:rPr lang="en-US" dirty="0"/>
              <a:t>The </a:t>
            </a:r>
            <a:r>
              <a:rPr lang="en-US" dirty="0" err="1"/>
              <a:t>EnKF</a:t>
            </a:r>
            <a:r>
              <a:rPr lang="en-US" dirty="0"/>
              <a:t> algorithm</a:t>
            </a:r>
          </a:p>
        </p:txBody>
      </p:sp>
      <p:sp>
        <p:nvSpPr>
          <p:cNvPr id="4" name="Rectangle 3">
            <a:extLst>
              <a:ext uri="{FF2B5EF4-FFF2-40B4-BE49-F238E27FC236}">
                <a16:creationId xmlns:a16="http://schemas.microsoft.com/office/drawing/2014/main" id="{EA4F62B6-341F-6A4B-8803-3925CFE7B3D5}"/>
              </a:ext>
            </a:extLst>
          </p:cNvPr>
          <p:cNvSpPr/>
          <p:nvPr/>
        </p:nvSpPr>
        <p:spPr>
          <a:xfrm>
            <a:off x="758600" y="1555815"/>
            <a:ext cx="1713224" cy="32229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Step 0: Initialize</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73D9D5C-BAFE-824A-842A-4F444CF6452C}"/>
                  </a:ext>
                </a:extLst>
              </p:cNvPr>
              <p:cNvSpPr txBox="1"/>
              <p:nvPr/>
            </p:nvSpPr>
            <p:spPr>
              <a:xfrm>
                <a:off x="239899" y="2020186"/>
                <a:ext cx="2750625" cy="391517"/>
              </a:xfrm>
              <a:prstGeom prst="rect">
                <a:avLst/>
              </a:prstGeom>
              <a:noFill/>
            </p:spPr>
            <p:txBody>
              <a:bodyPr wrap="none" rtlCol="0">
                <a:spAutoFit/>
              </a:bodyPr>
              <a:lstStyle/>
              <a:p>
                <a:r>
                  <a:rPr lang="en-US" dirty="0"/>
                  <a:t>Obtain </a:t>
                </a:r>
                <a14:m>
                  <m:oMath xmlns:m="http://schemas.openxmlformats.org/officeDocument/2006/math">
                    <m:r>
                      <a:rPr lang="en-US" b="0" i="1" smtClean="0">
                        <a:latin typeface="Cambria Math" panose="02040503050406030204" pitchFamily="18" charset="0"/>
                      </a:rPr>
                      <m:t>𝑚</m:t>
                    </m:r>
                  </m:oMath>
                </a14:m>
                <a:r>
                  <a:rPr lang="en-US" dirty="0"/>
                  <a:t> state vectors </a:t>
                </a:r>
                <a14:m>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𝑖</m:t>
                        </m:r>
                        <m:r>
                          <a:rPr lang="en-US" b="0" i="1" smtClean="0">
                            <a:latin typeface="Cambria Math" panose="02040503050406030204" pitchFamily="18" charset="0"/>
                          </a:rPr>
                          <m:t>,0</m:t>
                        </m:r>
                      </m:sub>
                      <m:sup>
                        <m:r>
                          <a:rPr lang="en-US" b="0" i="1" smtClean="0">
                            <a:latin typeface="Cambria Math" panose="02040503050406030204" pitchFamily="18" charset="0"/>
                          </a:rPr>
                          <m:t>𝑎</m:t>
                        </m:r>
                      </m:sup>
                    </m:sSubSup>
                  </m:oMath>
                </a14:m>
                <a:r>
                  <a:rPr lang="en-US" dirty="0"/>
                  <a:t>.</a:t>
                </a:r>
              </a:p>
            </p:txBody>
          </p:sp>
        </mc:Choice>
        <mc:Fallback xmlns="">
          <p:sp>
            <p:nvSpPr>
              <p:cNvPr id="5" name="TextBox 4">
                <a:extLst>
                  <a:ext uri="{FF2B5EF4-FFF2-40B4-BE49-F238E27FC236}">
                    <a16:creationId xmlns:a16="http://schemas.microsoft.com/office/drawing/2014/main" id="{F73D9D5C-BAFE-824A-842A-4F444CF6452C}"/>
                  </a:ext>
                </a:extLst>
              </p:cNvPr>
              <p:cNvSpPr txBox="1">
                <a:spLocks noRot="1" noChangeAspect="1" noMove="1" noResize="1" noEditPoints="1" noAdjustHandles="1" noChangeArrowheads="1" noChangeShapeType="1" noTextEdit="1"/>
              </p:cNvSpPr>
              <p:nvPr/>
            </p:nvSpPr>
            <p:spPr>
              <a:xfrm>
                <a:off x="239899" y="2020186"/>
                <a:ext cx="2750625" cy="391517"/>
              </a:xfrm>
              <a:prstGeom prst="rect">
                <a:avLst/>
              </a:prstGeom>
              <a:blipFill>
                <a:blip r:embed="rId3"/>
                <a:stretch>
                  <a:fillRect l="-1835" t="-6061" r="-917" b="-15152"/>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id="{6104482E-3027-C748-B131-DEC9DE907F78}"/>
              </a:ext>
            </a:extLst>
          </p:cNvPr>
          <p:cNvSpPr/>
          <p:nvPr/>
        </p:nvSpPr>
        <p:spPr>
          <a:xfrm>
            <a:off x="3590404" y="1529540"/>
            <a:ext cx="1713224" cy="32229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Step 1: Forecast</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DAC0EBA-D199-EF48-9FD1-73D5B919458D}"/>
                  </a:ext>
                </a:extLst>
              </p:cNvPr>
              <p:cNvSpPr txBox="1"/>
              <p:nvPr/>
            </p:nvSpPr>
            <p:spPr>
              <a:xfrm>
                <a:off x="3537696" y="2009553"/>
                <a:ext cx="1818639" cy="36330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+1</m:t>
                              </m:r>
                            </m:sub>
                            <m:sup>
                              <m:r>
                                <a:rPr lang="en-US" b="0" i="1" smtClean="0">
                                  <a:latin typeface="Cambria Math" panose="02040503050406030204" pitchFamily="18" charset="0"/>
                                </a:rPr>
                                <m:t>𝑓</m:t>
                              </m:r>
                            </m:sup>
                          </m:sSubSup>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𝔐</m:t>
                          </m:r>
                        </m:e>
                        <m:sub>
                          <m:r>
                            <a:rPr lang="en-US" b="0" i="1" smtClean="0">
                              <a:latin typeface="Cambria Math" panose="02040503050406030204" pitchFamily="18" charset="0"/>
                            </a:rPr>
                            <m:t>𝑘</m:t>
                          </m:r>
                          <m:r>
                            <a:rPr lang="en-US" b="0" i="1" smtClean="0">
                              <a:latin typeface="Cambria Math" panose="02040503050406030204" pitchFamily="18" charset="0"/>
                            </a:rPr>
                            <m:t>+1</m:t>
                          </m:r>
                        </m:sub>
                      </m:sSub>
                      <m:sSubSup>
                        <m:sSubSupPr>
                          <m:ctrlPr>
                            <a:rPr lang="en-US" i="1" smtClean="0">
                              <a:latin typeface="Cambria Math" panose="02040503050406030204" pitchFamily="18" charset="0"/>
                            </a:rPr>
                          </m:ctrlPr>
                        </m:sSubSupPr>
                        <m:e>
                          <m:r>
                            <a:rPr lang="en-US" i="1">
                              <a:latin typeface="Cambria Math" panose="02040503050406030204" pitchFamily="18" charset="0"/>
                            </a:rPr>
                            <m:t>𝑥</m:t>
                          </m:r>
                        </m:e>
                        <m:sub>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𝑘</m:t>
                          </m:r>
                        </m:sub>
                        <m:sup>
                          <m:r>
                            <a:rPr lang="en-US" i="1">
                              <a:latin typeface="Cambria Math" panose="02040503050406030204" pitchFamily="18" charset="0"/>
                            </a:rPr>
                            <m:t>𝑎</m:t>
                          </m:r>
                        </m:sup>
                      </m:sSubSup>
                    </m:oMath>
                  </m:oMathPara>
                </a14:m>
                <a:endParaRPr lang="en-US" dirty="0"/>
              </a:p>
            </p:txBody>
          </p:sp>
        </mc:Choice>
        <mc:Fallback xmlns="">
          <p:sp>
            <p:nvSpPr>
              <p:cNvPr id="7" name="TextBox 6">
                <a:extLst>
                  <a:ext uri="{FF2B5EF4-FFF2-40B4-BE49-F238E27FC236}">
                    <a16:creationId xmlns:a16="http://schemas.microsoft.com/office/drawing/2014/main" id="{5DAC0EBA-D199-EF48-9FD1-73D5B919458D}"/>
                  </a:ext>
                </a:extLst>
              </p:cNvPr>
              <p:cNvSpPr txBox="1">
                <a:spLocks noRot="1" noChangeAspect="1" noMove="1" noResize="1" noEditPoints="1" noAdjustHandles="1" noChangeArrowheads="1" noChangeShapeType="1" noTextEdit="1"/>
              </p:cNvSpPr>
              <p:nvPr/>
            </p:nvSpPr>
            <p:spPr>
              <a:xfrm>
                <a:off x="3537696" y="2009553"/>
                <a:ext cx="1818639" cy="363305"/>
              </a:xfrm>
              <a:prstGeom prst="rect">
                <a:avLst/>
              </a:prstGeom>
              <a:blipFill>
                <a:blip r:embed="rId4"/>
                <a:stretch>
                  <a:fillRect l="-1389" t="-3448" r="-694" b="-10345"/>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EA29C8D1-84C6-1146-AC0E-4DECF94D13FB}"/>
              </a:ext>
            </a:extLst>
          </p:cNvPr>
          <p:cNvSpPr txBox="1"/>
          <p:nvPr/>
        </p:nvSpPr>
        <p:spPr>
          <a:xfrm>
            <a:off x="5903507" y="1697020"/>
            <a:ext cx="2743764" cy="646331"/>
          </a:xfrm>
          <a:prstGeom prst="rect">
            <a:avLst/>
          </a:prstGeom>
          <a:noFill/>
        </p:spPr>
        <p:txBody>
          <a:bodyPr wrap="none" rtlCol="0">
            <a:spAutoFit/>
          </a:bodyPr>
          <a:lstStyle/>
          <a:p>
            <a:pPr algn="ctr"/>
            <a:r>
              <a:rPr lang="en-US" dirty="0"/>
              <a:t>Continue evolving in time</a:t>
            </a:r>
          </a:p>
          <a:p>
            <a:pPr algn="ctr"/>
            <a:r>
              <a:rPr lang="en-US" dirty="0"/>
              <a:t>until an observation arrives</a:t>
            </a:r>
          </a:p>
        </p:txBody>
      </p:sp>
      <p:sp>
        <p:nvSpPr>
          <p:cNvPr id="9" name="Right Arrow 8">
            <a:extLst>
              <a:ext uri="{FF2B5EF4-FFF2-40B4-BE49-F238E27FC236}">
                <a16:creationId xmlns:a16="http://schemas.microsoft.com/office/drawing/2014/main" id="{A4F496D3-1633-BF4D-BCE9-81F2039E2DEA}"/>
              </a:ext>
            </a:extLst>
          </p:cNvPr>
          <p:cNvSpPr/>
          <p:nvPr/>
        </p:nvSpPr>
        <p:spPr>
          <a:xfrm>
            <a:off x="2990524" y="1716963"/>
            <a:ext cx="422527" cy="4742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a:extLst>
              <a:ext uri="{FF2B5EF4-FFF2-40B4-BE49-F238E27FC236}">
                <a16:creationId xmlns:a16="http://schemas.microsoft.com/office/drawing/2014/main" id="{1269CA12-C486-CF41-A9B2-2EFE62AAB38C}"/>
              </a:ext>
            </a:extLst>
          </p:cNvPr>
          <p:cNvSpPr/>
          <p:nvPr/>
        </p:nvSpPr>
        <p:spPr>
          <a:xfrm>
            <a:off x="5480980" y="1716963"/>
            <a:ext cx="422527" cy="4742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4CBBBF3-D216-3F4D-9DA2-1C2001DDDE27}"/>
              </a:ext>
            </a:extLst>
          </p:cNvPr>
          <p:cNvSpPr/>
          <p:nvPr/>
        </p:nvSpPr>
        <p:spPr>
          <a:xfrm>
            <a:off x="9356794" y="1792936"/>
            <a:ext cx="1892452" cy="32229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Begin assimilation</a:t>
            </a:r>
          </a:p>
        </p:txBody>
      </p:sp>
      <p:sp>
        <p:nvSpPr>
          <p:cNvPr id="12" name="Right Arrow 11">
            <a:extLst>
              <a:ext uri="{FF2B5EF4-FFF2-40B4-BE49-F238E27FC236}">
                <a16:creationId xmlns:a16="http://schemas.microsoft.com/office/drawing/2014/main" id="{CF65B310-BFD3-A043-8F2C-F15CD209EF5C}"/>
              </a:ext>
            </a:extLst>
          </p:cNvPr>
          <p:cNvSpPr/>
          <p:nvPr/>
        </p:nvSpPr>
        <p:spPr>
          <a:xfrm>
            <a:off x="8647271" y="1731546"/>
            <a:ext cx="422527" cy="4742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a:extLst>
              <a:ext uri="{FF2B5EF4-FFF2-40B4-BE49-F238E27FC236}">
                <a16:creationId xmlns:a16="http://schemas.microsoft.com/office/drawing/2014/main" id="{42283D0F-C0A1-8A4E-8B01-F9DA46BD35F6}"/>
              </a:ext>
            </a:extLst>
          </p:cNvPr>
          <p:cNvSpPr/>
          <p:nvPr/>
        </p:nvSpPr>
        <p:spPr>
          <a:xfrm rot="5400000">
            <a:off x="9882185" y="2199939"/>
            <a:ext cx="422527" cy="4742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4D05025-EB90-C64D-A2BE-F4A0B6536DDC}"/>
              </a:ext>
            </a:extLst>
          </p:cNvPr>
          <p:cNvSpPr/>
          <p:nvPr/>
        </p:nvSpPr>
        <p:spPr>
          <a:xfrm>
            <a:off x="9069798" y="2738879"/>
            <a:ext cx="2047303" cy="84860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Step 2: Draw observation ensemble</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6CD20EA7-8BDE-BF42-9B4B-8A24B6AA73AE}"/>
                  </a:ext>
                </a:extLst>
              </p:cNvPr>
              <p:cNvSpPr txBox="1"/>
              <p:nvPr/>
            </p:nvSpPr>
            <p:spPr>
              <a:xfrm>
                <a:off x="7850781" y="3687895"/>
                <a:ext cx="4436279" cy="935513"/>
              </a:xfrm>
              <a:prstGeom prst="rect">
                <a:avLst/>
              </a:prstGeom>
              <a:noFill/>
            </p:spPr>
            <p:txBody>
              <a:bodyPr wrap="none" rtlCol="0">
                <a:spAutoFit/>
              </a:bodyPr>
              <a:lstStyle/>
              <a:p>
                <a:pPr algn="ctr"/>
                <a:r>
                  <a:rPr lang="en-US" dirty="0"/>
                  <a:t>Simulates observation covariance matrix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𝑘</m:t>
                        </m:r>
                      </m:sub>
                    </m:sSub>
                  </m:oMath>
                </a14:m>
                <a:endParaRPr lang="en-US" dirty="0"/>
              </a:p>
              <a:p>
                <a:pPr algn="ctr"/>
                <a:r>
                  <a:rPr lang="en-US" dirty="0"/>
                  <a:t>If we observe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𝑘</m:t>
                        </m:r>
                      </m:sub>
                    </m:sSub>
                  </m:oMath>
                </a14:m>
                <a:r>
                  <a:rPr lang="en-US" dirty="0"/>
                  <a:t>, then draw </a:t>
                </a:r>
                <a14:m>
                  <m:oMath xmlns:m="http://schemas.openxmlformats.org/officeDocument/2006/math">
                    <m:r>
                      <a:rPr lang="en-US" i="1">
                        <a:latin typeface="Cambria Math" panose="02040503050406030204" pitchFamily="18" charset="0"/>
                      </a:rPr>
                      <m:t>𝑚</m:t>
                    </m:r>
                  </m:oMath>
                </a14:m>
                <a:r>
                  <a:rPr lang="en-US" dirty="0"/>
                  <a:t> observations</a:t>
                </a:r>
              </a:p>
              <a:p>
                <a:pPr algn="ct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𝑘</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𝑘</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𝑖</m:t>
                        </m:r>
                      </m:sub>
                    </m:sSub>
                  </m:oMath>
                </a14:m>
                <a:r>
                  <a:rPr lang="en-US" dirty="0"/>
                  <a:t> for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𝑖</m:t>
                        </m:r>
                      </m:sub>
                    </m:sSub>
                    <m:r>
                      <a:rPr lang="en-US"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𝒩</m:t>
                    </m:r>
                    <m:r>
                      <a:rPr lang="en-US" b="0" i="1" smtClean="0">
                        <a:latin typeface="Cambria Math" panose="02040503050406030204" pitchFamily="18" charset="0"/>
                        <a:ea typeface="Cambria Math" panose="02040503050406030204" pitchFamily="18" charset="0"/>
                      </a:rPr>
                      <m:t>(0,</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𝑘</m:t>
                        </m:r>
                      </m:sub>
                    </m:sSub>
                    <m:r>
                      <a:rPr lang="en-US" b="0" i="1" smtClean="0">
                        <a:latin typeface="Cambria Math" panose="02040503050406030204" pitchFamily="18" charset="0"/>
                      </a:rPr>
                      <m:t>)</m:t>
                    </m:r>
                  </m:oMath>
                </a14:m>
                <a:endParaRPr lang="en-US" dirty="0"/>
              </a:p>
            </p:txBody>
          </p:sp>
        </mc:Choice>
        <mc:Fallback xmlns="">
          <p:sp>
            <p:nvSpPr>
              <p:cNvPr id="15" name="TextBox 14">
                <a:extLst>
                  <a:ext uri="{FF2B5EF4-FFF2-40B4-BE49-F238E27FC236}">
                    <a16:creationId xmlns:a16="http://schemas.microsoft.com/office/drawing/2014/main" id="{6CD20EA7-8BDE-BF42-9B4B-8A24B6AA73AE}"/>
                  </a:ext>
                </a:extLst>
              </p:cNvPr>
              <p:cNvSpPr txBox="1">
                <a:spLocks noRot="1" noChangeAspect="1" noMove="1" noResize="1" noEditPoints="1" noAdjustHandles="1" noChangeArrowheads="1" noChangeShapeType="1" noTextEdit="1"/>
              </p:cNvSpPr>
              <p:nvPr/>
            </p:nvSpPr>
            <p:spPr>
              <a:xfrm>
                <a:off x="7850781" y="3687895"/>
                <a:ext cx="4436279" cy="935513"/>
              </a:xfrm>
              <a:prstGeom prst="rect">
                <a:avLst/>
              </a:prstGeom>
              <a:blipFill>
                <a:blip r:embed="rId5"/>
                <a:stretch>
                  <a:fillRect t="-2703" b="-9459"/>
                </a:stretch>
              </a:blipFill>
            </p:spPr>
            <p:txBody>
              <a:bodyPr/>
              <a:lstStyle/>
              <a:p>
                <a:r>
                  <a:rPr lang="en-US">
                    <a:noFill/>
                  </a:rPr>
                  <a:t> </a:t>
                </a:r>
              </a:p>
            </p:txBody>
          </p:sp>
        </mc:Fallback>
      </mc:AlternateContent>
      <p:sp>
        <p:nvSpPr>
          <p:cNvPr id="16" name="Right Arrow 15">
            <a:extLst>
              <a:ext uri="{FF2B5EF4-FFF2-40B4-BE49-F238E27FC236}">
                <a16:creationId xmlns:a16="http://schemas.microsoft.com/office/drawing/2014/main" id="{CD2C74F3-F765-2E49-8B25-221C5C1703B9}"/>
              </a:ext>
            </a:extLst>
          </p:cNvPr>
          <p:cNvSpPr/>
          <p:nvPr/>
        </p:nvSpPr>
        <p:spPr>
          <a:xfrm rot="10800000">
            <a:off x="7187608" y="3008651"/>
            <a:ext cx="1578155" cy="4742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DA13DB7-778C-B34A-8D9D-67B188998672}"/>
              </a:ext>
            </a:extLst>
          </p:cNvPr>
          <p:cNvSpPr/>
          <p:nvPr/>
        </p:nvSpPr>
        <p:spPr>
          <a:xfrm>
            <a:off x="5004393" y="2598964"/>
            <a:ext cx="1892452" cy="64633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Step 3: Compute ensemble means</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00DDE5B9-A6E4-E642-BD88-397B51076970}"/>
                  </a:ext>
                </a:extLst>
              </p:cNvPr>
              <p:cNvSpPr txBox="1"/>
              <p:nvPr/>
            </p:nvSpPr>
            <p:spPr>
              <a:xfrm>
                <a:off x="4950249" y="3258290"/>
                <a:ext cx="2000740" cy="64863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b="0" i="1" smtClean="0">
                              <a:latin typeface="Cambria Math" panose="02040503050406030204" pitchFamily="18" charset="0"/>
                            </a:rPr>
                          </m:ctrlPr>
                        </m:sSubSup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e>
                        <m:sub>
                          <m:r>
                            <a:rPr lang="en-US" b="0" i="1" smtClean="0">
                              <a:latin typeface="Cambria Math" panose="02040503050406030204" pitchFamily="18" charset="0"/>
                            </a:rPr>
                            <m:t>𝑘</m:t>
                          </m:r>
                        </m:sub>
                        <m:sup>
                          <m:r>
                            <a:rPr lang="en-US" b="0" i="1" smtClean="0">
                              <a:latin typeface="Cambria Math" panose="02040503050406030204" pitchFamily="18" charset="0"/>
                            </a:rPr>
                            <m:t>𝑓</m:t>
                          </m:r>
                        </m:sup>
                      </m:sSubSup>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𝑚</m:t>
                          </m:r>
                        </m:den>
                      </m:f>
                      <m:nary>
                        <m:naryPr>
                          <m:chr m:val="∑"/>
                          <m:limLoc m:val="subSup"/>
                          <m:ctrlPr>
                            <a:rPr lang="en-US" b="0" i="1" smtClean="0">
                              <a:latin typeface="Cambria Math" panose="02040503050406030204" pitchFamily="18" charset="0"/>
                            </a:rPr>
                          </m:ctrlPr>
                        </m:naryPr>
                        <m:sub>
                          <m:r>
                            <m:rPr>
                              <m:brk m:alnAt="25"/>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𝑚</m:t>
                          </m:r>
                        </m:sup>
                        <m:e>
                          <m:sSubSup>
                            <m:sSubSupPr>
                              <m:ctrlPr>
                                <a:rPr lang="en-US" i="1">
                                  <a:latin typeface="Cambria Math" panose="02040503050406030204" pitchFamily="18" charset="0"/>
                                </a:rPr>
                              </m:ctrlPr>
                            </m:sSubSupPr>
                            <m:e>
                              <m:r>
                                <a:rPr lang="en-US" i="1">
                                  <a:latin typeface="Cambria Math" panose="02040503050406030204" pitchFamily="18" charset="0"/>
                                </a:rPr>
                                <m:t>𝑥</m:t>
                              </m:r>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𝑘</m:t>
                              </m:r>
                            </m:sub>
                            <m:sup>
                              <m:r>
                                <a:rPr lang="en-US" i="1">
                                  <a:latin typeface="Cambria Math" panose="02040503050406030204" pitchFamily="18" charset="0"/>
                                </a:rPr>
                                <m:t>𝑓</m:t>
                              </m:r>
                            </m:sup>
                          </m:sSubSup>
                        </m:e>
                      </m:nary>
                    </m:oMath>
                  </m:oMathPara>
                </a14:m>
                <a:endParaRPr lang="en-US" dirty="0"/>
              </a:p>
            </p:txBody>
          </p:sp>
        </mc:Choice>
        <mc:Fallback xmlns="">
          <p:sp>
            <p:nvSpPr>
              <p:cNvPr id="18" name="TextBox 17">
                <a:extLst>
                  <a:ext uri="{FF2B5EF4-FFF2-40B4-BE49-F238E27FC236}">
                    <a16:creationId xmlns:a16="http://schemas.microsoft.com/office/drawing/2014/main" id="{00DDE5B9-A6E4-E642-BD88-397B51076970}"/>
                  </a:ext>
                </a:extLst>
              </p:cNvPr>
              <p:cNvSpPr txBox="1">
                <a:spLocks noRot="1" noChangeAspect="1" noMove="1" noResize="1" noEditPoints="1" noAdjustHandles="1" noChangeArrowheads="1" noChangeShapeType="1" noTextEdit="1"/>
              </p:cNvSpPr>
              <p:nvPr/>
            </p:nvSpPr>
            <p:spPr>
              <a:xfrm>
                <a:off x="4950249" y="3258290"/>
                <a:ext cx="2000740" cy="648639"/>
              </a:xfrm>
              <a:prstGeom prst="rect">
                <a:avLst/>
              </a:prstGeom>
              <a:blipFill>
                <a:blip r:embed="rId6"/>
                <a:stretch>
                  <a:fillRect t="-146154" b="-2153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C2F36EFE-0AEE-5345-9FCE-FCC2C93B3E94}"/>
                  </a:ext>
                </a:extLst>
              </p:cNvPr>
              <p:cNvSpPr txBox="1"/>
              <p:nvPr/>
            </p:nvSpPr>
            <p:spPr>
              <a:xfrm>
                <a:off x="4712844" y="3892056"/>
                <a:ext cx="2475549" cy="64863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b="0" i="1" smtClean="0">
                              <a:latin typeface="Cambria Math" panose="02040503050406030204" pitchFamily="18" charset="0"/>
                            </a:rPr>
                          </m:ctrlPr>
                        </m:sSubSup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𝑦</m:t>
                              </m:r>
                            </m:e>
                          </m:acc>
                        </m:e>
                        <m:sub>
                          <m:r>
                            <a:rPr lang="en-US" b="0" i="1" smtClean="0">
                              <a:latin typeface="Cambria Math" panose="02040503050406030204" pitchFamily="18" charset="0"/>
                            </a:rPr>
                            <m:t>𝑘</m:t>
                          </m:r>
                        </m:sub>
                        <m:sup>
                          <m:r>
                            <a:rPr lang="en-US" b="0" i="1" smtClean="0">
                              <a:latin typeface="Cambria Math" panose="02040503050406030204" pitchFamily="18" charset="0"/>
                            </a:rPr>
                            <m:t>𝑓</m:t>
                          </m:r>
                        </m:sup>
                      </m:sSubSup>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𝑚</m:t>
                          </m:r>
                        </m:den>
                      </m:f>
                      <m:nary>
                        <m:naryPr>
                          <m:chr m:val="∑"/>
                          <m:limLoc m:val="subSup"/>
                          <m:ctrlPr>
                            <a:rPr lang="en-US" b="0" i="1" smtClean="0">
                              <a:latin typeface="Cambria Math" panose="02040503050406030204" pitchFamily="18" charset="0"/>
                            </a:rPr>
                          </m:ctrlPr>
                        </m:naryPr>
                        <m:sub>
                          <m:r>
                            <m:rPr>
                              <m:brk m:alnAt="25"/>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𝑚</m:t>
                          </m:r>
                        </m:sup>
                        <m:e>
                          <m:sSubSup>
                            <m:sSubSupPr>
                              <m:ctrlPr>
                                <a:rPr lang="en-US" i="1">
                                  <a:latin typeface="Cambria Math" panose="02040503050406030204" pitchFamily="18" charset="0"/>
                                </a:rPr>
                              </m:ctrlPr>
                            </m:sSubSupP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ℌ</m:t>
                                  </m:r>
                                </m:e>
                                <m:sub>
                                  <m:r>
                                    <a:rPr lang="en-US" i="1">
                                      <a:latin typeface="Cambria Math" panose="02040503050406030204" pitchFamily="18" charset="0"/>
                                    </a:rPr>
                                    <m:t>𝑘</m:t>
                                  </m:r>
                                </m:sub>
                              </m:sSub>
                              <m:r>
                                <a:rPr lang="en-US" b="0" i="1" smtClean="0">
                                  <a:latin typeface="Cambria Math" panose="02040503050406030204" pitchFamily="18" charset="0"/>
                                </a:rPr>
                                <m:t>(</m:t>
                              </m:r>
                              <m:r>
                                <a:rPr lang="en-US" i="1">
                                  <a:latin typeface="Cambria Math" panose="02040503050406030204" pitchFamily="18" charset="0"/>
                                </a:rPr>
                                <m:t>𝑥</m:t>
                              </m:r>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𝑘</m:t>
                              </m:r>
                            </m:sub>
                            <m:sup>
                              <m:r>
                                <a:rPr lang="en-US" i="1">
                                  <a:latin typeface="Cambria Math" panose="02040503050406030204" pitchFamily="18" charset="0"/>
                                </a:rPr>
                                <m:t>𝑓</m:t>
                              </m:r>
                            </m:sup>
                          </m:sSubSup>
                          <m:r>
                            <a:rPr lang="en-US" b="0" i="1" smtClean="0">
                              <a:latin typeface="Cambria Math" panose="02040503050406030204" pitchFamily="18" charset="0"/>
                            </a:rPr>
                            <m:t>)</m:t>
                          </m:r>
                        </m:e>
                      </m:nary>
                    </m:oMath>
                  </m:oMathPara>
                </a14:m>
                <a:endParaRPr lang="en-US" dirty="0"/>
              </a:p>
            </p:txBody>
          </p:sp>
        </mc:Choice>
        <mc:Fallback xmlns="">
          <p:sp>
            <p:nvSpPr>
              <p:cNvPr id="19" name="TextBox 18">
                <a:extLst>
                  <a:ext uri="{FF2B5EF4-FFF2-40B4-BE49-F238E27FC236}">
                    <a16:creationId xmlns:a16="http://schemas.microsoft.com/office/drawing/2014/main" id="{C2F36EFE-0AEE-5345-9FCE-FCC2C93B3E94}"/>
                  </a:ext>
                </a:extLst>
              </p:cNvPr>
              <p:cNvSpPr txBox="1">
                <a:spLocks noRot="1" noChangeAspect="1" noMove="1" noResize="1" noEditPoints="1" noAdjustHandles="1" noChangeArrowheads="1" noChangeShapeType="1" noTextEdit="1"/>
              </p:cNvSpPr>
              <p:nvPr/>
            </p:nvSpPr>
            <p:spPr>
              <a:xfrm>
                <a:off x="4712844" y="3892056"/>
                <a:ext cx="2475549" cy="648639"/>
              </a:xfrm>
              <a:prstGeom prst="rect">
                <a:avLst/>
              </a:prstGeom>
              <a:blipFill>
                <a:blip r:embed="rId7"/>
                <a:stretch>
                  <a:fillRect t="-146154" b="-2153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C76B9F0A-449F-174A-AA8A-6CC487C1E444}"/>
                  </a:ext>
                </a:extLst>
              </p:cNvPr>
              <p:cNvSpPr txBox="1"/>
              <p:nvPr/>
            </p:nvSpPr>
            <p:spPr>
              <a:xfrm>
                <a:off x="5021566" y="4472071"/>
                <a:ext cx="1763881" cy="64863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𝑢</m:t>
                          </m:r>
                        </m:e>
                      </m:acc>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𝑚</m:t>
                          </m:r>
                        </m:den>
                      </m:f>
                      <m:nary>
                        <m:naryPr>
                          <m:chr m:val="∑"/>
                          <m:limLoc m:val="subSup"/>
                          <m:ctrlPr>
                            <a:rPr lang="en-US" b="0" i="1" smtClean="0">
                              <a:latin typeface="Cambria Math" panose="02040503050406030204" pitchFamily="18" charset="0"/>
                            </a:rPr>
                          </m:ctrlPr>
                        </m:naryPr>
                        <m:sub>
                          <m:r>
                            <m:rPr>
                              <m:brk m:alnAt="25"/>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𝑚</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𝑖</m:t>
                              </m:r>
                            </m:sub>
                          </m:sSub>
                        </m:e>
                      </m:nary>
                    </m:oMath>
                  </m:oMathPara>
                </a14:m>
                <a:endParaRPr lang="en-US" dirty="0"/>
              </a:p>
            </p:txBody>
          </p:sp>
        </mc:Choice>
        <mc:Fallback xmlns="">
          <p:sp>
            <p:nvSpPr>
              <p:cNvPr id="20" name="TextBox 19">
                <a:extLst>
                  <a:ext uri="{FF2B5EF4-FFF2-40B4-BE49-F238E27FC236}">
                    <a16:creationId xmlns:a16="http://schemas.microsoft.com/office/drawing/2014/main" id="{C76B9F0A-449F-174A-AA8A-6CC487C1E444}"/>
                  </a:ext>
                </a:extLst>
              </p:cNvPr>
              <p:cNvSpPr txBox="1">
                <a:spLocks noRot="1" noChangeAspect="1" noMove="1" noResize="1" noEditPoints="1" noAdjustHandles="1" noChangeArrowheads="1" noChangeShapeType="1" noTextEdit="1"/>
              </p:cNvSpPr>
              <p:nvPr/>
            </p:nvSpPr>
            <p:spPr>
              <a:xfrm>
                <a:off x="5021566" y="4472071"/>
                <a:ext cx="1763881" cy="648639"/>
              </a:xfrm>
              <a:prstGeom prst="rect">
                <a:avLst/>
              </a:prstGeom>
              <a:blipFill>
                <a:blip r:embed="rId8"/>
                <a:stretch>
                  <a:fillRect l="-2857" t="-146154" b="-215385"/>
                </a:stretch>
              </a:blipFill>
            </p:spPr>
            <p:txBody>
              <a:bodyPr/>
              <a:lstStyle/>
              <a:p>
                <a:r>
                  <a:rPr lang="en-US">
                    <a:noFill/>
                  </a:rPr>
                  <a:t> </a:t>
                </a:r>
              </a:p>
            </p:txBody>
          </p:sp>
        </mc:Fallback>
      </mc:AlternateContent>
      <p:sp>
        <p:nvSpPr>
          <p:cNvPr id="21" name="Right Arrow 20">
            <a:extLst>
              <a:ext uri="{FF2B5EF4-FFF2-40B4-BE49-F238E27FC236}">
                <a16:creationId xmlns:a16="http://schemas.microsoft.com/office/drawing/2014/main" id="{0617AE25-5752-9B42-95BB-0CEF819E400B}"/>
              </a:ext>
            </a:extLst>
          </p:cNvPr>
          <p:cNvSpPr/>
          <p:nvPr/>
        </p:nvSpPr>
        <p:spPr>
          <a:xfrm rot="10800000">
            <a:off x="3373179" y="3108367"/>
            <a:ext cx="1406761" cy="4742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EC28869-24D5-8847-8769-67B6F9904351}"/>
              </a:ext>
            </a:extLst>
          </p:cNvPr>
          <p:cNvSpPr/>
          <p:nvPr/>
        </p:nvSpPr>
        <p:spPr>
          <a:xfrm>
            <a:off x="775677" y="2598964"/>
            <a:ext cx="2360884" cy="64633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Step 4: Compute normalized anomalies</a:t>
            </a: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BE461E53-A07B-C64A-8170-BB2A1C7E7F9E}"/>
                  </a:ext>
                </a:extLst>
              </p:cNvPr>
              <p:cNvSpPr txBox="1"/>
              <p:nvPr/>
            </p:nvSpPr>
            <p:spPr>
              <a:xfrm>
                <a:off x="1035910" y="3258290"/>
                <a:ext cx="1767279" cy="76642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𝑋</m:t>
                          </m:r>
                        </m:e>
                        <m:sub>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𝑘</m:t>
                          </m:r>
                        </m:sub>
                        <m:sup>
                          <m:r>
                            <a:rPr lang="en-US" b="0" i="1" smtClean="0">
                              <a:latin typeface="Cambria Math" panose="02040503050406030204" pitchFamily="18" charset="0"/>
                            </a:rPr>
                            <m:t>𝑓</m:t>
                          </m:r>
                        </m:sup>
                      </m:sSubSup>
                      <m:r>
                        <a:rPr lang="en-US" b="0" i="1" smtClean="0">
                          <a:latin typeface="Cambria Math" panose="02040503050406030204" pitchFamily="18" charset="0"/>
                        </a:rPr>
                        <m:t>=</m:t>
                      </m:r>
                      <m:f>
                        <m:fPr>
                          <m:ctrlPr>
                            <a:rPr lang="en-US" b="0" i="1" smtClean="0">
                              <a:latin typeface="Cambria Math" panose="02040503050406030204" pitchFamily="18" charset="0"/>
                            </a:rPr>
                          </m:ctrlPr>
                        </m:fPr>
                        <m:num>
                          <m:sSubSup>
                            <m:sSubSupPr>
                              <m:ctrlPr>
                                <a:rPr lang="en-US" i="1">
                                  <a:latin typeface="Cambria Math" panose="02040503050406030204" pitchFamily="18" charset="0"/>
                                </a:rPr>
                              </m:ctrlPr>
                            </m:sSubSupPr>
                            <m:e>
                              <m:r>
                                <a:rPr lang="en-US" i="1">
                                  <a:latin typeface="Cambria Math" panose="02040503050406030204" pitchFamily="18" charset="0"/>
                                </a:rPr>
                                <m:t>𝑥</m:t>
                              </m:r>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𝑘</m:t>
                              </m:r>
                            </m:sub>
                            <m:sup>
                              <m:r>
                                <a:rPr lang="en-US" i="1">
                                  <a:latin typeface="Cambria Math" panose="02040503050406030204" pitchFamily="18" charset="0"/>
                                </a:rPr>
                                <m:t>𝑓</m:t>
                              </m:r>
                            </m:sup>
                          </m:sSubSup>
                          <m:r>
                            <a:rPr lang="en-US" b="0" i="1" smtClean="0">
                              <a:latin typeface="Cambria Math" panose="02040503050406030204" pitchFamily="18" charset="0"/>
                            </a:rPr>
                            <m:t>−</m:t>
                          </m:r>
                          <m:sSubSup>
                            <m:sSubSupPr>
                              <m:ctrlPr>
                                <a:rPr lang="en-US" i="1">
                                  <a:latin typeface="Cambria Math" panose="02040503050406030204" pitchFamily="18" charset="0"/>
                                </a:rPr>
                              </m:ctrlPr>
                            </m:sSubSupPr>
                            <m:e>
                              <m:acc>
                                <m:accPr>
                                  <m:chr m:val="̅"/>
                                  <m:ctrlPr>
                                    <a:rPr lang="en-US" i="1">
                                      <a:latin typeface="Cambria Math" panose="02040503050406030204" pitchFamily="18" charset="0"/>
                                    </a:rPr>
                                  </m:ctrlPr>
                                </m:accPr>
                                <m:e>
                                  <m:r>
                                    <a:rPr lang="en-US" i="1">
                                      <a:latin typeface="Cambria Math" panose="02040503050406030204" pitchFamily="18" charset="0"/>
                                    </a:rPr>
                                    <m:t>𝑥</m:t>
                                  </m:r>
                                </m:e>
                              </m:acc>
                            </m:e>
                            <m:sub>
                              <m:r>
                                <a:rPr lang="en-US" i="1">
                                  <a:latin typeface="Cambria Math" panose="02040503050406030204" pitchFamily="18" charset="0"/>
                                </a:rPr>
                                <m:t>𝑘</m:t>
                              </m:r>
                            </m:sub>
                            <m:sup>
                              <m:r>
                                <a:rPr lang="en-US" i="1">
                                  <a:latin typeface="Cambria Math" panose="02040503050406030204" pitchFamily="18" charset="0"/>
                                </a:rPr>
                                <m:t>𝑓</m:t>
                              </m:r>
                            </m:sup>
                          </m:sSubSup>
                        </m:num>
                        <m:den>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𝑚</m:t>
                              </m:r>
                              <m:r>
                                <a:rPr lang="en-US" b="0" i="1" smtClean="0">
                                  <a:latin typeface="Cambria Math" panose="02040503050406030204" pitchFamily="18" charset="0"/>
                                </a:rPr>
                                <m:t>−1</m:t>
                              </m:r>
                            </m:e>
                          </m:rad>
                        </m:den>
                      </m:f>
                    </m:oMath>
                  </m:oMathPara>
                </a14:m>
                <a:endParaRPr lang="en-US" dirty="0"/>
              </a:p>
            </p:txBody>
          </p:sp>
        </mc:Choice>
        <mc:Fallback xmlns="">
          <p:sp>
            <p:nvSpPr>
              <p:cNvPr id="23" name="TextBox 22">
                <a:extLst>
                  <a:ext uri="{FF2B5EF4-FFF2-40B4-BE49-F238E27FC236}">
                    <a16:creationId xmlns:a16="http://schemas.microsoft.com/office/drawing/2014/main" id="{BE461E53-A07B-C64A-8170-BB2A1C7E7F9E}"/>
                  </a:ext>
                </a:extLst>
              </p:cNvPr>
              <p:cNvSpPr txBox="1">
                <a:spLocks noRot="1" noChangeAspect="1" noMove="1" noResize="1" noEditPoints="1" noAdjustHandles="1" noChangeArrowheads="1" noChangeShapeType="1" noTextEdit="1"/>
              </p:cNvSpPr>
              <p:nvPr/>
            </p:nvSpPr>
            <p:spPr>
              <a:xfrm>
                <a:off x="1035910" y="3258290"/>
                <a:ext cx="1767279" cy="766428"/>
              </a:xfrm>
              <a:prstGeom prst="rect">
                <a:avLst/>
              </a:prstGeom>
              <a:blipFill>
                <a:blip r:embed="rId9"/>
                <a:stretch>
                  <a:fillRect b="-16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15262A8F-E797-1A44-B797-3C7BDA33B470}"/>
                  </a:ext>
                </a:extLst>
              </p:cNvPr>
              <p:cNvSpPr txBox="1"/>
              <p:nvPr/>
            </p:nvSpPr>
            <p:spPr>
              <a:xfrm>
                <a:off x="404764" y="3980803"/>
                <a:ext cx="3102709" cy="76642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𝑌</m:t>
                          </m:r>
                        </m:e>
                        <m:sub>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𝑘</m:t>
                          </m:r>
                        </m:sub>
                        <m:sup>
                          <m:r>
                            <a:rPr lang="en-US" b="0" i="1" smtClean="0">
                              <a:latin typeface="Cambria Math" panose="02040503050406030204" pitchFamily="18" charset="0"/>
                            </a:rPr>
                            <m:t>𝑓</m:t>
                          </m:r>
                        </m:sup>
                      </m:sSubSup>
                      <m:r>
                        <a:rPr lang="en-US" b="0" i="1" smtClean="0">
                          <a:latin typeface="Cambria Math" panose="02040503050406030204" pitchFamily="18" charset="0"/>
                        </a:rPr>
                        <m:t>=</m:t>
                      </m:r>
                      <m:f>
                        <m:fPr>
                          <m:ctrlPr>
                            <a:rPr lang="en-US" b="0" i="1" smtClean="0">
                              <a:latin typeface="Cambria Math" panose="02040503050406030204" pitchFamily="18" charset="0"/>
                            </a:rPr>
                          </m:ctrlPr>
                        </m:fPr>
                        <m:num>
                          <m:sSubSup>
                            <m:sSubSupPr>
                              <m:ctrlPr>
                                <a:rPr lang="en-US" i="1">
                                  <a:latin typeface="Cambria Math" panose="02040503050406030204" pitchFamily="18" charset="0"/>
                                </a:rPr>
                              </m:ctrlPr>
                            </m:sSubSupP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ℌ</m:t>
                                  </m:r>
                                </m:e>
                                <m:sub>
                                  <m:r>
                                    <a:rPr lang="en-US" i="1">
                                      <a:latin typeface="Cambria Math" panose="02040503050406030204" pitchFamily="18" charset="0"/>
                                    </a:rPr>
                                    <m:t>𝑘</m:t>
                                  </m:r>
                                </m:sub>
                              </m:sSub>
                              <m:r>
                                <a:rPr lang="en-US" i="1">
                                  <a:latin typeface="Cambria Math" panose="02040503050406030204" pitchFamily="18" charset="0"/>
                                </a:rPr>
                                <m:t>(</m:t>
                              </m:r>
                              <m:r>
                                <a:rPr lang="en-US" i="1">
                                  <a:latin typeface="Cambria Math" panose="02040503050406030204" pitchFamily="18" charset="0"/>
                                </a:rPr>
                                <m:t>𝑥</m:t>
                              </m:r>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𝑘</m:t>
                              </m:r>
                            </m:sub>
                            <m:sup>
                              <m:r>
                                <a:rPr lang="en-US" i="1">
                                  <a:latin typeface="Cambria Math" panose="02040503050406030204" pitchFamily="18" charset="0"/>
                                </a:rPr>
                                <m:t>𝑓</m:t>
                              </m:r>
                            </m:sup>
                          </m:sSubSup>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𝑖</m:t>
                              </m:r>
                            </m:sub>
                          </m:sSub>
                          <m:r>
                            <a:rPr lang="en-US" b="0" i="1" smtClean="0">
                              <a:latin typeface="Cambria Math" panose="02040503050406030204" pitchFamily="18" charset="0"/>
                            </a:rPr>
                            <m:t>−</m:t>
                          </m:r>
                          <m:sSubSup>
                            <m:sSubSupPr>
                              <m:ctrlPr>
                                <a:rPr lang="en-US" i="1">
                                  <a:latin typeface="Cambria Math" panose="02040503050406030204" pitchFamily="18" charset="0"/>
                                </a:rPr>
                              </m:ctrlPr>
                            </m:sSubSup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b>
                              <m:r>
                                <a:rPr lang="en-US" i="1">
                                  <a:latin typeface="Cambria Math" panose="02040503050406030204" pitchFamily="18" charset="0"/>
                                </a:rPr>
                                <m:t>𝑘</m:t>
                              </m:r>
                            </m:sub>
                            <m:sup>
                              <m:r>
                                <a:rPr lang="en-US" i="1">
                                  <a:latin typeface="Cambria Math" panose="02040503050406030204" pitchFamily="18" charset="0"/>
                                </a:rPr>
                                <m:t>𝑓</m:t>
                              </m:r>
                            </m:sup>
                          </m:sSubSup>
                          <m:r>
                            <a:rPr lang="en-US" b="0" i="1" smtClean="0">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𝑢</m:t>
                              </m:r>
                            </m:e>
                          </m:acc>
                        </m:num>
                        <m:den>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𝑚</m:t>
                              </m:r>
                              <m:r>
                                <a:rPr lang="en-US" b="0" i="1" smtClean="0">
                                  <a:latin typeface="Cambria Math" panose="02040503050406030204" pitchFamily="18" charset="0"/>
                                </a:rPr>
                                <m:t>−1</m:t>
                              </m:r>
                            </m:e>
                          </m:rad>
                        </m:den>
                      </m:f>
                    </m:oMath>
                  </m:oMathPara>
                </a14:m>
                <a:endParaRPr lang="en-US" dirty="0"/>
              </a:p>
            </p:txBody>
          </p:sp>
        </mc:Choice>
        <mc:Fallback xmlns="">
          <p:sp>
            <p:nvSpPr>
              <p:cNvPr id="24" name="TextBox 23">
                <a:extLst>
                  <a:ext uri="{FF2B5EF4-FFF2-40B4-BE49-F238E27FC236}">
                    <a16:creationId xmlns:a16="http://schemas.microsoft.com/office/drawing/2014/main" id="{15262A8F-E797-1A44-B797-3C7BDA33B470}"/>
                  </a:ext>
                </a:extLst>
              </p:cNvPr>
              <p:cNvSpPr txBox="1">
                <a:spLocks noRot="1" noChangeAspect="1" noMove="1" noResize="1" noEditPoints="1" noAdjustHandles="1" noChangeArrowheads="1" noChangeShapeType="1" noTextEdit="1"/>
              </p:cNvSpPr>
              <p:nvPr/>
            </p:nvSpPr>
            <p:spPr>
              <a:xfrm>
                <a:off x="404764" y="3980803"/>
                <a:ext cx="3102709" cy="766428"/>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DF0966FD-04C6-0342-A458-2E97E7B85579}"/>
                  </a:ext>
                </a:extLst>
              </p:cNvPr>
              <p:cNvSpPr txBox="1"/>
              <p:nvPr/>
            </p:nvSpPr>
            <p:spPr>
              <a:xfrm>
                <a:off x="30814" y="4778407"/>
                <a:ext cx="3519216" cy="2094420"/>
              </a:xfrm>
              <a:prstGeom prst="rect">
                <a:avLst/>
              </a:prstGeom>
              <a:noFill/>
            </p:spPr>
            <p:txBody>
              <a:bodyPr wrap="square" rtlCol="0">
                <a:spAutoFit/>
              </a:bodyPr>
              <a:lstStyle/>
              <a:p>
                <a:r>
                  <a:rPr lang="en-US" dirty="0"/>
                  <a:t>These anomalies function as the </a:t>
                </a:r>
              </a:p>
              <a:p>
                <a:r>
                  <a:rPr lang="en-US" dirty="0"/>
                  <a:t>“dominant modes” of the error covariance matrices, to use Hannah’s language! Captures the deviance of each ensemble member from the mean. Form these into matrices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𝑋</m:t>
                        </m:r>
                      </m:e>
                      <m:sub>
                        <m:r>
                          <a:rPr lang="en-US" i="1">
                            <a:latin typeface="Cambria Math" panose="02040503050406030204" pitchFamily="18" charset="0"/>
                          </a:rPr>
                          <m:t>𝑘</m:t>
                        </m:r>
                      </m:sub>
                      <m:sup>
                        <m:r>
                          <a:rPr lang="en-US" i="1">
                            <a:latin typeface="Cambria Math" panose="02040503050406030204" pitchFamily="18" charset="0"/>
                          </a:rPr>
                          <m:t>𝑓</m:t>
                        </m:r>
                      </m:sup>
                    </m:sSubSup>
                    <m:r>
                      <a:rPr lang="en-US" b="0" i="1" smtClean="0">
                        <a:latin typeface="Cambria Math" panose="02040503050406030204" pitchFamily="18" charset="0"/>
                      </a:rPr>
                      <m:t>,</m:t>
                    </m:r>
                    <m:sSubSup>
                      <m:sSubSupPr>
                        <m:ctrlPr>
                          <a:rPr lang="en-US" i="1" smtClean="0">
                            <a:latin typeface="Cambria Math" panose="02040503050406030204" pitchFamily="18" charset="0"/>
                          </a:rPr>
                        </m:ctrlPr>
                      </m:sSubSupPr>
                      <m:e>
                        <m:r>
                          <a:rPr lang="en-US" i="1">
                            <a:latin typeface="Cambria Math" panose="02040503050406030204" pitchFamily="18" charset="0"/>
                          </a:rPr>
                          <m:t>𝑌</m:t>
                        </m:r>
                      </m:e>
                      <m:sub>
                        <m:r>
                          <a:rPr lang="en-US" i="1">
                            <a:latin typeface="Cambria Math" panose="02040503050406030204" pitchFamily="18" charset="0"/>
                          </a:rPr>
                          <m:t>𝑘</m:t>
                        </m:r>
                      </m:sub>
                      <m:sup>
                        <m:r>
                          <a:rPr lang="en-US" i="1">
                            <a:latin typeface="Cambria Math" panose="02040503050406030204" pitchFamily="18" charset="0"/>
                          </a:rPr>
                          <m:t>𝑓</m:t>
                        </m:r>
                      </m:sup>
                    </m:sSubSup>
                  </m:oMath>
                </a14:m>
                <a:endParaRPr lang="en-US" dirty="0"/>
              </a:p>
            </p:txBody>
          </p:sp>
        </mc:Choice>
        <mc:Fallback xmlns="">
          <p:sp>
            <p:nvSpPr>
              <p:cNvPr id="25" name="TextBox 24">
                <a:extLst>
                  <a:ext uri="{FF2B5EF4-FFF2-40B4-BE49-F238E27FC236}">
                    <a16:creationId xmlns:a16="http://schemas.microsoft.com/office/drawing/2014/main" id="{DF0966FD-04C6-0342-A458-2E97E7B85579}"/>
                  </a:ext>
                </a:extLst>
              </p:cNvPr>
              <p:cNvSpPr txBox="1">
                <a:spLocks noRot="1" noChangeAspect="1" noMove="1" noResize="1" noEditPoints="1" noAdjustHandles="1" noChangeArrowheads="1" noChangeShapeType="1" noTextEdit="1"/>
              </p:cNvSpPr>
              <p:nvPr/>
            </p:nvSpPr>
            <p:spPr>
              <a:xfrm>
                <a:off x="30814" y="4778407"/>
                <a:ext cx="3519216" cy="2094420"/>
              </a:xfrm>
              <a:prstGeom prst="rect">
                <a:avLst/>
              </a:prstGeom>
              <a:blipFill>
                <a:blip r:embed="rId11"/>
                <a:stretch>
                  <a:fillRect l="-1439" t="-1818" b="-3636"/>
                </a:stretch>
              </a:blipFill>
            </p:spPr>
            <p:txBody>
              <a:bodyPr/>
              <a:lstStyle/>
              <a:p>
                <a:r>
                  <a:rPr lang="en-US">
                    <a:noFill/>
                  </a:rPr>
                  <a:t> </a:t>
                </a:r>
              </a:p>
            </p:txBody>
          </p:sp>
        </mc:Fallback>
      </mc:AlternateContent>
      <p:sp>
        <p:nvSpPr>
          <p:cNvPr id="26" name="Right Arrow 25">
            <a:extLst>
              <a:ext uri="{FF2B5EF4-FFF2-40B4-BE49-F238E27FC236}">
                <a16:creationId xmlns:a16="http://schemas.microsoft.com/office/drawing/2014/main" id="{9F1BBCC2-F747-6C41-9136-DDF55320FC5F}"/>
              </a:ext>
            </a:extLst>
          </p:cNvPr>
          <p:cNvSpPr/>
          <p:nvPr/>
        </p:nvSpPr>
        <p:spPr>
          <a:xfrm>
            <a:off x="10266537" y="5464945"/>
            <a:ext cx="474676" cy="4742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D2AE499-D723-834B-A319-B7C8941DDD60}"/>
              </a:ext>
            </a:extLst>
          </p:cNvPr>
          <p:cNvSpPr/>
          <p:nvPr/>
        </p:nvSpPr>
        <p:spPr>
          <a:xfrm>
            <a:off x="4186236" y="5296955"/>
            <a:ext cx="2234784" cy="32229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Step 5: Compute gain</a:t>
            </a: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FEEC1878-97B0-E749-8C74-91A1FB0475DF}"/>
                  </a:ext>
                </a:extLst>
              </p:cNvPr>
              <p:cNvSpPr txBox="1"/>
              <p:nvPr/>
            </p:nvSpPr>
            <p:spPr>
              <a:xfrm>
                <a:off x="3901898" y="5803075"/>
                <a:ext cx="2908873" cy="48782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𝑘</m:t>
                          </m:r>
                        </m:sub>
                      </m:sSub>
                      <m:r>
                        <a:rPr lang="en-US" b="0" i="1"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𝑋</m:t>
                          </m:r>
                        </m:e>
                        <m:sub>
                          <m:r>
                            <a:rPr lang="en-US" i="1">
                              <a:latin typeface="Cambria Math" panose="02040503050406030204" pitchFamily="18" charset="0"/>
                            </a:rPr>
                            <m:t>𝑘</m:t>
                          </m:r>
                        </m:sub>
                        <m:sup>
                          <m:r>
                            <a:rPr lang="en-US" i="1">
                              <a:latin typeface="Cambria Math" panose="02040503050406030204" pitchFamily="18" charset="0"/>
                            </a:rPr>
                            <m:t>𝑓</m:t>
                          </m:r>
                        </m:sup>
                      </m:sSubSup>
                      <m:sSup>
                        <m:sSupPr>
                          <m:ctrlPr>
                            <a:rPr lang="en-US" b="0" i="1" smtClean="0">
                              <a:latin typeface="Cambria Math" panose="02040503050406030204" pitchFamily="18" charset="0"/>
                            </a:rPr>
                          </m:ctrlPr>
                        </m:sSupPr>
                        <m:e>
                          <m:sSubSup>
                            <m:sSubSupPr>
                              <m:ctrlPr>
                                <a:rPr lang="en-US" i="1">
                                  <a:latin typeface="Cambria Math" panose="02040503050406030204" pitchFamily="18" charset="0"/>
                                </a:rPr>
                              </m:ctrlPr>
                            </m:sSubSupPr>
                            <m:e>
                              <m:r>
                                <a:rPr lang="en-US" i="1">
                                  <a:latin typeface="Cambria Math" panose="02040503050406030204" pitchFamily="18" charset="0"/>
                                </a:rPr>
                                <m:t>(</m:t>
                              </m:r>
                              <m:r>
                                <a:rPr lang="en-US" i="1">
                                  <a:latin typeface="Cambria Math" panose="02040503050406030204" pitchFamily="18" charset="0"/>
                                </a:rPr>
                                <m:t>𝑌</m:t>
                              </m:r>
                            </m:e>
                            <m:sub>
                              <m:r>
                                <a:rPr lang="en-US" i="1">
                                  <a:latin typeface="Cambria Math" panose="02040503050406030204" pitchFamily="18" charset="0"/>
                                </a:rPr>
                                <m:t>𝑘</m:t>
                              </m:r>
                            </m:sub>
                            <m:sup>
                              <m:r>
                                <a:rPr lang="en-US" i="1">
                                  <a:latin typeface="Cambria Math" panose="02040503050406030204" pitchFamily="18" charset="0"/>
                                </a:rPr>
                                <m:t>𝑓</m:t>
                              </m:r>
                            </m:sup>
                          </m:sSubSup>
                          <m:r>
                            <a:rPr lang="en-US" i="1">
                              <a:latin typeface="Cambria Math" panose="02040503050406030204" pitchFamily="18" charset="0"/>
                            </a:rPr>
                            <m:t>)</m:t>
                          </m:r>
                        </m:e>
                        <m:sup>
                          <m:r>
                            <a:rPr lang="en-US" b="0" i="1" smtClean="0">
                              <a:latin typeface="Cambria Math" panose="02040503050406030204" pitchFamily="18" charset="0"/>
                            </a:rPr>
                            <m:t>𝑇</m:t>
                          </m:r>
                        </m:sup>
                      </m:sSup>
                      <m:sSup>
                        <m:sSupPr>
                          <m:ctrlPr>
                            <a:rPr lang="en-US" b="0" i="1" smtClean="0">
                              <a:latin typeface="Cambria Math" panose="02040503050406030204" pitchFamily="18" charset="0"/>
                            </a:rPr>
                          </m:ctrlPr>
                        </m:sSupPr>
                        <m:e>
                          <m:d>
                            <m:dPr>
                              <m:begChr m:val="["/>
                              <m:endChr m:val="]"/>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𝑌</m:t>
                                  </m:r>
                                </m:e>
                                <m:sub>
                                  <m:r>
                                    <a:rPr lang="en-US" i="1">
                                      <a:latin typeface="Cambria Math" panose="02040503050406030204" pitchFamily="18" charset="0"/>
                                    </a:rPr>
                                    <m:t>𝑘</m:t>
                                  </m:r>
                                </m:sub>
                                <m:sup>
                                  <m:r>
                                    <a:rPr lang="en-US" i="1">
                                      <a:latin typeface="Cambria Math" panose="02040503050406030204" pitchFamily="18" charset="0"/>
                                    </a:rPr>
                                    <m:t>𝑓</m:t>
                                  </m:r>
                                </m:sup>
                              </m:sSubSup>
                              <m:sSup>
                                <m:sSupPr>
                                  <m:ctrlPr>
                                    <a:rPr lang="en-US" i="1">
                                      <a:latin typeface="Cambria Math" panose="02040503050406030204" pitchFamily="18" charset="0"/>
                                    </a:rPr>
                                  </m:ctrlPr>
                                </m:sSupPr>
                                <m:e>
                                  <m:sSubSup>
                                    <m:sSubSupPr>
                                      <m:ctrlPr>
                                        <a:rPr lang="en-US" i="1">
                                          <a:latin typeface="Cambria Math" panose="02040503050406030204" pitchFamily="18" charset="0"/>
                                        </a:rPr>
                                      </m:ctrlPr>
                                    </m:sSubSupPr>
                                    <m:e>
                                      <m:r>
                                        <a:rPr lang="en-US" i="1">
                                          <a:latin typeface="Cambria Math" panose="02040503050406030204" pitchFamily="18" charset="0"/>
                                        </a:rPr>
                                        <m:t>(</m:t>
                                      </m:r>
                                      <m:r>
                                        <a:rPr lang="en-US" i="1">
                                          <a:latin typeface="Cambria Math" panose="02040503050406030204" pitchFamily="18" charset="0"/>
                                        </a:rPr>
                                        <m:t>𝑌</m:t>
                                      </m:r>
                                    </m:e>
                                    <m:sub>
                                      <m:r>
                                        <a:rPr lang="en-US" i="1">
                                          <a:latin typeface="Cambria Math" panose="02040503050406030204" pitchFamily="18" charset="0"/>
                                        </a:rPr>
                                        <m:t>𝑘</m:t>
                                      </m:r>
                                    </m:sub>
                                    <m:sup>
                                      <m:r>
                                        <a:rPr lang="en-US" i="1">
                                          <a:latin typeface="Cambria Math" panose="02040503050406030204" pitchFamily="18" charset="0"/>
                                        </a:rPr>
                                        <m:t>𝑓</m:t>
                                      </m:r>
                                    </m:sup>
                                  </m:sSubSup>
                                  <m:r>
                                    <a:rPr lang="en-US" i="1">
                                      <a:latin typeface="Cambria Math" panose="02040503050406030204" pitchFamily="18" charset="0"/>
                                    </a:rPr>
                                    <m:t>)</m:t>
                                  </m:r>
                                </m:e>
                                <m:sup>
                                  <m:r>
                                    <a:rPr lang="en-US" i="1">
                                      <a:latin typeface="Cambria Math" panose="02040503050406030204" pitchFamily="18" charset="0"/>
                                    </a:rPr>
                                    <m:t>𝑇</m:t>
                                  </m:r>
                                </m:sup>
                              </m:sSup>
                            </m:e>
                          </m:d>
                        </m:e>
                        <m:sup>
                          <m:r>
                            <a:rPr lang="en-US" b="0" i="1" smtClean="0">
                              <a:latin typeface="Cambria Math" panose="02040503050406030204" pitchFamily="18" charset="0"/>
                            </a:rPr>
                            <m:t>−1</m:t>
                          </m:r>
                        </m:sup>
                      </m:sSup>
                    </m:oMath>
                  </m:oMathPara>
                </a14:m>
                <a:endParaRPr lang="en-US" dirty="0"/>
              </a:p>
            </p:txBody>
          </p:sp>
        </mc:Choice>
        <mc:Fallback xmlns="">
          <p:sp>
            <p:nvSpPr>
              <p:cNvPr id="28" name="TextBox 27">
                <a:extLst>
                  <a:ext uri="{FF2B5EF4-FFF2-40B4-BE49-F238E27FC236}">
                    <a16:creationId xmlns:a16="http://schemas.microsoft.com/office/drawing/2014/main" id="{FEEC1878-97B0-E749-8C74-91A1FB0475DF}"/>
                  </a:ext>
                </a:extLst>
              </p:cNvPr>
              <p:cNvSpPr txBox="1">
                <a:spLocks noRot="1" noChangeAspect="1" noMove="1" noResize="1" noEditPoints="1" noAdjustHandles="1" noChangeArrowheads="1" noChangeShapeType="1" noTextEdit="1"/>
              </p:cNvSpPr>
              <p:nvPr/>
            </p:nvSpPr>
            <p:spPr>
              <a:xfrm>
                <a:off x="3901898" y="5803075"/>
                <a:ext cx="2908873" cy="487826"/>
              </a:xfrm>
              <a:prstGeom prst="rect">
                <a:avLst/>
              </a:prstGeom>
              <a:blipFill>
                <a:blip r:embed="rId12"/>
                <a:stretch>
                  <a:fillRect b="-7500"/>
                </a:stretch>
              </a:blipFill>
            </p:spPr>
            <p:txBody>
              <a:bodyPr/>
              <a:lstStyle/>
              <a:p>
                <a:r>
                  <a:rPr lang="en-US">
                    <a:noFill/>
                  </a:rPr>
                  <a:t> </a:t>
                </a:r>
              </a:p>
            </p:txBody>
          </p:sp>
        </mc:Fallback>
      </mc:AlternateContent>
      <p:sp>
        <p:nvSpPr>
          <p:cNvPr id="29" name="Right Arrow 28">
            <a:extLst>
              <a:ext uri="{FF2B5EF4-FFF2-40B4-BE49-F238E27FC236}">
                <a16:creationId xmlns:a16="http://schemas.microsoft.com/office/drawing/2014/main" id="{7FBEFB77-6D7B-5A49-B104-C6639243273F}"/>
              </a:ext>
            </a:extLst>
          </p:cNvPr>
          <p:cNvSpPr/>
          <p:nvPr/>
        </p:nvSpPr>
        <p:spPr>
          <a:xfrm>
            <a:off x="6785447" y="5464945"/>
            <a:ext cx="402161" cy="4742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39FC85C-60E9-2E4C-AB58-7E7E8063FF95}"/>
              </a:ext>
            </a:extLst>
          </p:cNvPr>
          <p:cNvSpPr/>
          <p:nvPr/>
        </p:nvSpPr>
        <p:spPr>
          <a:xfrm>
            <a:off x="7406377" y="5261127"/>
            <a:ext cx="2641390" cy="32229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Step 6: Update ensemble</a:t>
            </a:r>
          </a:p>
        </p:txBody>
      </p:sp>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id="{D448A474-5AE3-5145-BE26-FEBA9EC4AC78}"/>
                  </a:ext>
                </a:extLst>
              </p:cNvPr>
              <p:cNvSpPr/>
              <p:nvPr/>
            </p:nvSpPr>
            <p:spPr>
              <a:xfrm>
                <a:off x="7187608" y="5832074"/>
                <a:ext cx="3176767" cy="4556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𝑥</m:t>
                          </m:r>
                        </m:e>
                        <m:sub>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𝑘</m:t>
                          </m:r>
                        </m:sub>
                        <m:sup>
                          <m:r>
                            <a:rPr lang="en-US" i="1">
                              <a:latin typeface="Cambria Math" panose="02040503050406030204" pitchFamily="18" charset="0"/>
                            </a:rPr>
                            <m:t>𝑎</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𝑥</m:t>
                          </m:r>
                        </m:e>
                        <m:sub>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𝑘</m:t>
                          </m:r>
                        </m:sub>
                        <m:sup>
                          <m:r>
                            <a:rPr lang="en-US" i="1">
                              <a:latin typeface="Cambria Math" panose="02040503050406030204" pitchFamily="18" charset="0"/>
                            </a:rPr>
                            <m:t>𝑓</m:t>
                          </m:r>
                        </m:sup>
                      </m:sSub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𝐾</m:t>
                          </m:r>
                        </m:e>
                        <m:sub>
                          <m:r>
                            <a:rPr lang="en-US" i="1">
                              <a:latin typeface="Cambria Math" panose="02040503050406030204" pitchFamily="18" charset="0"/>
                            </a:rPr>
                            <m:t>𝑘</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𝑘</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ℌ</m:t>
                          </m:r>
                        </m:e>
                        <m:sub>
                          <m:r>
                            <a:rPr lang="en-US" i="1">
                              <a:latin typeface="Cambria Math" panose="02040503050406030204" pitchFamily="18" charset="0"/>
                            </a:rPr>
                            <m:t>𝑘</m:t>
                          </m:r>
                        </m:sub>
                      </m:sSub>
                      <m:sSubSup>
                        <m:sSubSupPr>
                          <m:ctrlPr>
                            <a:rPr lang="en-US" i="1">
                              <a:latin typeface="Cambria Math" panose="02040503050406030204" pitchFamily="18" charset="0"/>
                            </a:rPr>
                          </m:ctrlPr>
                        </m:sSubSupPr>
                        <m:e>
                          <m:r>
                            <a:rPr lang="en-US" i="1">
                              <a:latin typeface="Cambria Math" panose="02040503050406030204" pitchFamily="18" charset="0"/>
                            </a:rPr>
                            <m:t>𝑥</m:t>
                          </m:r>
                        </m:e>
                        <m:sub>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𝑘</m:t>
                          </m:r>
                        </m:sub>
                        <m:sup>
                          <m:r>
                            <a:rPr lang="en-US" i="1">
                              <a:latin typeface="Cambria Math" panose="02040503050406030204" pitchFamily="18" charset="0"/>
                            </a:rPr>
                            <m:t>𝑓</m:t>
                          </m:r>
                        </m:sup>
                      </m:sSubSup>
                      <m:r>
                        <a:rPr lang="en-US">
                          <a:latin typeface="Cambria Math" panose="02040503050406030204" pitchFamily="18" charset="0"/>
                        </a:rPr>
                        <m:t>)</m:t>
                      </m:r>
                    </m:oMath>
                  </m:oMathPara>
                </a14:m>
                <a:endParaRPr lang="en-US" dirty="0"/>
              </a:p>
            </p:txBody>
          </p:sp>
        </mc:Choice>
        <mc:Fallback xmlns="">
          <p:sp>
            <p:nvSpPr>
              <p:cNvPr id="31" name="Rectangle 30">
                <a:extLst>
                  <a:ext uri="{FF2B5EF4-FFF2-40B4-BE49-F238E27FC236}">
                    <a16:creationId xmlns:a16="http://schemas.microsoft.com/office/drawing/2014/main" id="{D448A474-5AE3-5145-BE26-FEBA9EC4AC78}"/>
                  </a:ext>
                </a:extLst>
              </p:cNvPr>
              <p:cNvSpPr>
                <a:spLocks noRot="1" noChangeAspect="1" noMove="1" noResize="1" noEditPoints="1" noAdjustHandles="1" noChangeArrowheads="1" noChangeShapeType="1" noTextEdit="1"/>
              </p:cNvSpPr>
              <p:nvPr/>
            </p:nvSpPr>
            <p:spPr>
              <a:xfrm>
                <a:off x="7187608" y="5832074"/>
                <a:ext cx="3176767" cy="455638"/>
              </a:xfrm>
              <a:prstGeom prst="rect">
                <a:avLst/>
              </a:prstGeom>
              <a:blipFill>
                <a:blip r:embed="rId13"/>
                <a:stretch>
                  <a:fillRect b="-5556"/>
                </a:stretch>
              </a:blipFill>
            </p:spPr>
            <p:txBody>
              <a:bodyPr/>
              <a:lstStyle/>
              <a:p>
                <a:r>
                  <a:rPr lang="en-US">
                    <a:noFill/>
                  </a:rPr>
                  <a:t> </a:t>
                </a:r>
              </a:p>
            </p:txBody>
          </p:sp>
        </mc:Fallback>
      </mc:AlternateContent>
      <p:sp>
        <p:nvSpPr>
          <p:cNvPr id="32" name="Rectangle 31">
            <a:extLst>
              <a:ext uri="{FF2B5EF4-FFF2-40B4-BE49-F238E27FC236}">
                <a16:creationId xmlns:a16="http://schemas.microsoft.com/office/drawing/2014/main" id="{8709E628-3CCC-B043-B103-F76F4301599D}"/>
              </a:ext>
            </a:extLst>
          </p:cNvPr>
          <p:cNvSpPr/>
          <p:nvPr/>
        </p:nvSpPr>
        <p:spPr>
          <a:xfrm>
            <a:off x="10929625" y="5479258"/>
            <a:ext cx="1092092" cy="58365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Return to step 1</a:t>
            </a:r>
          </a:p>
        </p:txBody>
      </p:sp>
      <p:sp>
        <p:nvSpPr>
          <p:cNvPr id="33" name="Right Arrow 32">
            <a:extLst>
              <a:ext uri="{FF2B5EF4-FFF2-40B4-BE49-F238E27FC236}">
                <a16:creationId xmlns:a16="http://schemas.microsoft.com/office/drawing/2014/main" id="{79758BE4-01DC-EB45-9809-6AD74CC7D0FC}"/>
              </a:ext>
            </a:extLst>
          </p:cNvPr>
          <p:cNvSpPr/>
          <p:nvPr/>
        </p:nvSpPr>
        <p:spPr>
          <a:xfrm>
            <a:off x="3536225" y="5353419"/>
            <a:ext cx="402161" cy="4742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4D1D6C2-89F3-5B45-B3DE-29D16CA76E51}"/>
              </a:ext>
            </a:extLst>
          </p:cNvPr>
          <p:cNvSpPr txBox="1"/>
          <p:nvPr/>
        </p:nvSpPr>
        <p:spPr>
          <a:xfrm>
            <a:off x="3283302" y="6280344"/>
            <a:ext cx="4146064" cy="646331"/>
          </a:xfrm>
          <a:prstGeom prst="rect">
            <a:avLst/>
          </a:prstGeom>
          <a:noFill/>
        </p:spPr>
        <p:txBody>
          <a:bodyPr wrap="square" rtlCol="0">
            <a:spAutoFit/>
          </a:bodyPr>
          <a:lstStyle/>
          <a:p>
            <a:pPr algn="ctr"/>
            <a:r>
              <a:rPr lang="en-US" b="1" dirty="0">
                <a:solidFill>
                  <a:srgbClr val="FF0000"/>
                </a:solidFill>
              </a:rPr>
              <a:t>This is the trick! We don’t have to invert our rank deficient ensemble matrix!</a:t>
            </a:r>
          </a:p>
        </p:txBody>
      </p:sp>
    </p:spTree>
    <p:extLst>
      <p:ext uri="{BB962C8B-B14F-4D97-AF65-F5344CB8AC3E}">
        <p14:creationId xmlns:p14="http://schemas.microsoft.com/office/powerpoint/2010/main" val="33170656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E3C35-4034-5242-8A13-DEA521166A57}"/>
              </a:ext>
            </a:extLst>
          </p:cNvPr>
          <p:cNvSpPr>
            <a:spLocks noGrp="1"/>
          </p:cNvSpPr>
          <p:nvPr>
            <p:ph type="title"/>
          </p:nvPr>
        </p:nvSpPr>
        <p:spPr/>
        <p:txBody>
          <a:bodyPr/>
          <a:lstStyle/>
          <a:p>
            <a:r>
              <a:rPr lang="en-US" dirty="0"/>
              <a:t>Simple </a:t>
            </a:r>
            <a:r>
              <a:rPr lang="en-US" dirty="0" err="1"/>
              <a:t>EnKF</a:t>
            </a:r>
            <a:r>
              <a:rPr lang="en-US" dirty="0"/>
              <a:t> demo</a:t>
            </a:r>
          </a:p>
        </p:txBody>
      </p:sp>
      <p:pic>
        <p:nvPicPr>
          <p:cNvPr id="6" name="Picture 5" descr="Chart&#10;&#10;Description automatically generated">
            <a:extLst>
              <a:ext uri="{FF2B5EF4-FFF2-40B4-BE49-F238E27FC236}">
                <a16:creationId xmlns:a16="http://schemas.microsoft.com/office/drawing/2014/main" id="{442D3A52-2F0C-2645-A4BB-CADAD04CA20F}"/>
              </a:ext>
            </a:extLst>
          </p:cNvPr>
          <p:cNvPicPr>
            <a:picLocks noChangeAspect="1"/>
          </p:cNvPicPr>
          <p:nvPr/>
        </p:nvPicPr>
        <p:blipFill>
          <a:blip r:embed="rId2"/>
          <a:stretch>
            <a:fillRect/>
          </a:stretch>
        </p:blipFill>
        <p:spPr>
          <a:xfrm>
            <a:off x="105464" y="2203534"/>
            <a:ext cx="5105400" cy="3327400"/>
          </a:xfrm>
          <a:prstGeom prst="rect">
            <a:avLst/>
          </a:prstGeom>
        </p:spPr>
      </p:pic>
      <p:pic>
        <p:nvPicPr>
          <p:cNvPr id="8" name="Picture 7" descr="A picture containing chart&#10;&#10;Description automatically generated">
            <a:extLst>
              <a:ext uri="{FF2B5EF4-FFF2-40B4-BE49-F238E27FC236}">
                <a16:creationId xmlns:a16="http://schemas.microsoft.com/office/drawing/2014/main" id="{F096AF04-660D-394D-B7B7-892C21CEB402}"/>
              </a:ext>
            </a:extLst>
          </p:cNvPr>
          <p:cNvPicPr>
            <a:picLocks noChangeAspect="1"/>
          </p:cNvPicPr>
          <p:nvPr/>
        </p:nvPicPr>
        <p:blipFill>
          <a:blip r:embed="rId3"/>
          <a:stretch>
            <a:fillRect/>
          </a:stretch>
        </p:blipFill>
        <p:spPr>
          <a:xfrm>
            <a:off x="6760982" y="1812918"/>
            <a:ext cx="5105400" cy="3327400"/>
          </a:xfrm>
          <a:prstGeom prst="rect">
            <a:avLst/>
          </a:prstGeom>
        </p:spPr>
      </p:pic>
      <p:sp>
        <p:nvSpPr>
          <p:cNvPr id="9" name="TextBox 8">
            <a:extLst>
              <a:ext uri="{FF2B5EF4-FFF2-40B4-BE49-F238E27FC236}">
                <a16:creationId xmlns:a16="http://schemas.microsoft.com/office/drawing/2014/main" id="{B82D57D2-B002-294B-B3B2-5F6AF24C9EEC}"/>
              </a:ext>
            </a:extLst>
          </p:cNvPr>
          <p:cNvSpPr txBox="1"/>
          <p:nvPr/>
        </p:nvSpPr>
        <p:spPr>
          <a:xfrm>
            <a:off x="838200" y="1489753"/>
            <a:ext cx="10720227" cy="646331"/>
          </a:xfrm>
          <a:prstGeom prst="rect">
            <a:avLst/>
          </a:prstGeom>
          <a:noFill/>
        </p:spPr>
        <p:txBody>
          <a:bodyPr wrap="square" rtlCol="0">
            <a:spAutoFit/>
          </a:bodyPr>
          <a:lstStyle/>
          <a:p>
            <a:r>
              <a:rPr lang="en-US" dirty="0"/>
              <a:t>Imagine that NO and NO</a:t>
            </a:r>
            <a:r>
              <a:rPr lang="en-US" baseline="-25000" dirty="0"/>
              <a:t>2 </a:t>
            </a:r>
            <a:r>
              <a:rPr lang="en-US" dirty="0"/>
              <a:t> emissions in real life are 50% greater than the model. We take observations every 24 hours. How can we improve accuracy of our model?</a:t>
            </a:r>
            <a:endParaRPr lang="en-US" baseline="-25000" dirty="0"/>
          </a:p>
        </p:txBody>
      </p:sp>
      <p:sp>
        <p:nvSpPr>
          <p:cNvPr id="11" name="Rectangle 10">
            <a:extLst>
              <a:ext uri="{FF2B5EF4-FFF2-40B4-BE49-F238E27FC236}">
                <a16:creationId xmlns:a16="http://schemas.microsoft.com/office/drawing/2014/main" id="{B883F709-958E-6C45-ABF2-A966635BF80C}"/>
              </a:ext>
            </a:extLst>
          </p:cNvPr>
          <p:cNvSpPr/>
          <p:nvPr/>
        </p:nvSpPr>
        <p:spPr>
          <a:xfrm>
            <a:off x="7006856" y="82192"/>
            <a:ext cx="4993360" cy="12448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Parameters: SAPRC99 mechanism at high noon. Emissions for 29 species prescribed. 5 days of </a:t>
            </a:r>
            <a:r>
              <a:rPr lang="en-US" dirty="0" err="1"/>
              <a:t>spinup</a:t>
            </a:r>
            <a:r>
              <a:rPr lang="en-US" dirty="0"/>
              <a:t>. 32 ensemble members</a:t>
            </a:r>
          </a:p>
        </p:txBody>
      </p:sp>
      <p:sp>
        <p:nvSpPr>
          <p:cNvPr id="12" name="TextBox 11">
            <a:extLst>
              <a:ext uri="{FF2B5EF4-FFF2-40B4-BE49-F238E27FC236}">
                <a16:creationId xmlns:a16="http://schemas.microsoft.com/office/drawing/2014/main" id="{291D0F23-965C-264B-B791-E8E0FC0462EB}"/>
              </a:ext>
            </a:extLst>
          </p:cNvPr>
          <p:cNvSpPr txBox="1"/>
          <p:nvPr/>
        </p:nvSpPr>
        <p:spPr>
          <a:xfrm>
            <a:off x="618434" y="5529796"/>
            <a:ext cx="5147819" cy="369332"/>
          </a:xfrm>
          <a:prstGeom prst="rect">
            <a:avLst/>
          </a:prstGeom>
          <a:noFill/>
        </p:spPr>
        <p:txBody>
          <a:bodyPr wrap="none" rtlCol="0">
            <a:spAutoFit/>
          </a:bodyPr>
          <a:lstStyle/>
          <a:p>
            <a:r>
              <a:rPr lang="en-US" dirty="0"/>
              <a:t>Naïve method: overwrite NO</a:t>
            </a:r>
            <a:r>
              <a:rPr lang="en-US" baseline="-25000" dirty="0"/>
              <a:t>x</a:t>
            </a:r>
            <a:r>
              <a:rPr lang="en-US" dirty="0"/>
              <a:t> with measured values.</a:t>
            </a:r>
            <a:r>
              <a:rPr lang="en-US" baseline="-25000" dirty="0"/>
              <a:t> </a:t>
            </a:r>
          </a:p>
        </p:txBody>
      </p:sp>
      <p:sp>
        <p:nvSpPr>
          <p:cNvPr id="13" name="TextBox 12">
            <a:extLst>
              <a:ext uri="{FF2B5EF4-FFF2-40B4-BE49-F238E27FC236}">
                <a16:creationId xmlns:a16="http://schemas.microsoft.com/office/drawing/2014/main" id="{A73C56BA-01F7-674D-B7B0-8A02F5DFA790}"/>
              </a:ext>
            </a:extLst>
          </p:cNvPr>
          <p:cNvSpPr txBox="1"/>
          <p:nvPr/>
        </p:nvSpPr>
        <p:spPr>
          <a:xfrm>
            <a:off x="1028591" y="5860075"/>
            <a:ext cx="3705331" cy="646331"/>
          </a:xfrm>
          <a:prstGeom prst="rect">
            <a:avLst/>
          </a:prstGeom>
          <a:noFill/>
        </p:spPr>
        <p:txBody>
          <a:bodyPr wrap="square" rtlCol="0">
            <a:spAutoFit/>
          </a:bodyPr>
          <a:lstStyle/>
          <a:p>
            <a:pPr algn="ctr"/>
            <a:r>
              <a:rPr lang="en-US" b="1" dirty="0">
                <a:solidFill>
                  <a:srgbClr val="FF0000"/>
                </a:solidFill>
              </a:rPr>
              <a:t>Chemical mechanism immediately pushes to previous equilibrium.</a:t>
            </a:r>
            <a:endParaRPr lang="en-US" b="1" baseline="-25000" dirty="0">
              <a:solidFill>
                <a:srgbClr val="FF0000"/>
              </a:solidFill>
            </a:endParaRPr>
          </a:p>
        </p:txBody>
      </p:sp>
      <p:sp>
        <p:nvSpPr>
          <p:cNvPr id="14" name="TextBox 13">
            <a:extLst>
              <a:ext uri="{FF2B5EF4-FFF2-40B4-BE49-F238E27FC236}">
                <a16:creationId xmlns:a16="http://schemas.microsoft.com/office/drawing/2014/main" id="{DFDE8760-AD46-564E-9A57-B750E3197F25}"/>
              </a:ext>
            </a:extLst>
          </p:cNvPr>
          <p:cNvSpPr txBox="1"/>
          <p:nvPr/>
        </p:nvSpPr>
        <p:spPr>
          <a:xfrm>
            <a:off x="6614062" y="5155139"/>
            <a:ext cx="5631671" cy="646331"/>
          </a:xfrm>
          <a:prstGeom prst="rect">
            <a:avLst/>
          </a:prstGeom>
          <a:noFill/>
        </p:spPr>
        <p:txBody>
          <a:bodyPr wrap="none" rtlCol="0">
            <a:spAutoFit/>
          </a:bodyPr>
          <a:lstStyle/>
          <a:p>
            <a:pPr algn="ctr"/>
            <a:r>
              <a:rPr lang="en-US" dirty="0"/>
              <a:t>Less naïve method: create an ensemble by varying initial </a:t>
            </a:r>
          </a:p>
          <a:p>
            <a:pPr algn="ctr"/>
            <a:r>
              <a:rPr lang="en-US" dirty="0"/>
              <a:t>conditions and use </a:t>
            </a:r>
            <a:r>
              <a:rPr lang="en-US" dirty="0" err="1"/>
              <a:t>EnKF</a:t>
            </a:r>
            <a:r>
              <a:rPr lang="en-US" dirty="0"/>
              <a:t> to assimilate </a:t>
            </a:r>
            <a:r>
              <a:rPr lang="en-US" b="1" dirty="0"/>
              <a:t>concentrations only</a:t>
            </a:r>
            <a:endParaRPr lang="en-US" b="1" baseline="-25000" dirty="0"/>
          </a:p>
        </p:txBody>
      </p:sp>
      <p:sp>
        <p:nvSpPr>
          <p:cNvPr id="15" name="Rectangle 14">
            <a:extLst>
              <a:ext uri="{FF2B5EF4-FFF2-40B4-BE49-F238E27FC236}">
                <a16:creationId xmlns:a16="http://schemas.microsoft.com/office/drawing/2014/main" id="{A0E972A3-20B8-274A-9771-5433A0EFF050}"/>
              </a:ext>
            </a:extLst>
          </p:cNvPr>
          <p:cNvSpPr/>
          <p:nvPr/>
        </p:nvSpPr>
        <p:spPr>
          <a:xfrm>
            <a:off x="6886575" y="5860075"/>
            <a:ext cx="5359158" cy="923330"/>
          </a:xfrm>
          <a:prstGeom prst="rect">
            <a:avLst/>
          </a:prstGeom>
        </p:spPr>
        <p:txBody>
          <a:bodyPr wrap="square">
            <a:spAutoFit/>
          </a:bodyPr>
          <a:lstStyle/>
          <a:p>
            <a:pPr algn="ctr"/>
            <a:r>
              <a:rPr lang="en-US" b="1" dirty="0">
                <a:solidFill>
                  <a:srgbClr val="FF0000"/>
                </a:solidFill>
              </a:rPr>
              <a:t>Emissions are still incorrect (see slope), but all species update to reasonable regime because background error propagates information to entire system.</a:t>
            </a:r>
          </a:p>
        </p:txBody>
      </p:sp>
      <p:sp>
        <p:nvSpPr>
          <p:cNvPr id="16" name="Up Arrow 15">
            <a:extLst>
              <a:ext uri="{FF2B5EF4-FFF2-40B4-BE49-F238E27FC236}">
                <a16:creationId xmlns:a16="http://schemas.microsoft.com/office/drawing/2014/main" id="{196F88E0-573C-4C47-854C-D221C0A4BAFC}"/>
              </a:ext>
            </a:extLst>
          </p:cNvPr>
          <p:cNvSpPr/>
          <p:nvPr/>
        </p:nvSpPr>
        <p:spPr>
          <a:xfrm>
            <a:off x="9313682" y="3642113"/>
            <a:ext cx="344767" cy="45024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637FC32-9E6D-2D4B-82F4-04FFA4BE8A6D}"/>
              </a:ext>
            </a:extLst>
          </p:cNvPr>
          <p:cNvSpPr txBox="1"/>
          <p:nvPr/>
        </p:nvSpPr>
        <p:spPr>
          <a:xfrm>
            <a:off x="9313682" y="4063412"/>
            <a:ext cx="2548903" cy="646331"/>
          </a:xfrm>
          <a:prstGeom prst="rect">
            <a:avLst/>
          </a:prstGeom>
          <a:noFill/>
        </p:spPr>
        <p:txBody>
          <a:bodyPr wrap="none" rtlCol="0">
            <a:spAutoFit/>
          </a:bodyPr>
          <a:lstStyle/>
          <a:p>
            <a:r>
              <a:rPr lang="en-US" dirty="0"/>
              <a:t>Slope still wrong because</a:t>
            </a:r>
          </a:p>
          <a:p>
            <a:r>
              <a:rPr lang="en-US" dirty="0"/>
              <a:t>emissions not updated</a:t>
            </a:r>
          </a:p>
        </p:txBody>
      </p:sp>
    </p:spTree>
    <p:extLst>
      <p:ext uri="{BB962C8B-B14F-4D97-AF65-F5344CB8AC3E}">
        <p14:creationId xmlns:p14="http://schemas.microsoft.com/office/powerpoint/2010/main" val="30007577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1BD96-835C-9743-8B47-8BB006AA9200}"/>
              </a:ext>
            </a:extLst>
          </p:cNvPr>
          <p:cNvSpPr>
            <a:spLocks noGrp="1"/>
          </p:cNvSpPr>
          <p:nvPr>
            <p:ph type="title"/>
          </p:nvPr>
        </p:nvSpPr>
        <p:spPr>
          <a:xfrm>
            <a:off x="571500" y="41959"/>
            <a:ext cx="10810875" cy="1325563"/>
          </a:xfrm>
        </p:spPr>
        <p:txBody>
          <a:bodyPr/>
          <a:lstStyle/>
          <a:p>
            <a:r>
              <a:rPr lang="en-US" dirty="0"/>
              <a:t>An imaginary </a:t>
            </a:r>
            <a:r>
              <a:rPr lang="en-US" dirty="0" err="1"/>
              <a:t>EnKF</a:t>
            </a:r>
            <a:r>
              <a:rPr lang="en-US" dirty="0"/>
              <a:t> scenario explained in detail</a:t>
            </a:r>
          </a:p>
        </p:txBody>
      </p:sp>
      <p:pic>
        <p:nvPicPr>
          <p:cNvPr id="2050" name="Picture 2" descr="Welcome to the GEOS-Chem Web Site">
            <a:extLst>
              <a:ext uri="{FF2B5EF4-FFF2-40B4-BE49-F238E27FC236}">
                <a16:creationId xmlns:a16="http://schemas.microsoft.com/office/drawing/2014/main" id="{3267B542-B9BA-2E4A-B30C-96FD55CCF1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226" y="3244334"/>
            <a:ext cx="2559254" cy="36933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52A4F8A-8E8B-694A-AFA4-4E611477B2A2}"/>
              </a:ext>
            </a:extLst>
          </p:cNvPr>
          <p:cNvSpPr txBox="1"/>
          <p:nvPr/>
        </p:nvSpPr>
        <p:spPr>
          <a:xfrm>
            <a:off x="109538" y="1228933"/>
            <a:ext cx="5091112" cy="2031325"/>
          </a:xfrm>
          <a:prstGeom prst="rect">
            <a:avLst/>
          </a:prstGeom>
          <a:noFill/>
        </p:spPr>
        <p:txBody>
          <a:bodyPr wrap="square" rtlCol="0">
            <a:spAutoFit/>
          </a:bodyPr>
          <a:lstStyle/>
          <a:p>
            <a:r>
              <a:rPr lang="en-US" dirty="0"/>
              <a:t>Run GEOS-Chem 32 times in parallel. In each instance, start with a randomly perturbed emissions field! For example, we might randomly choose scaling factors between 0.25 and 1.75 for every </a:t>
            </a:r>
            <a:r>
              <a:rPr lang="en-US" dirty="0" err="1"/>
              <a:t>gridcell</a:t>
            </a:r>
            <a:r>
              <a:rPr lang="en-US" dirty="0"/>
              <a:t> in the model. These could be independent (white noise) or reflect some prior knowledge of error covariance.</a:t>
            </a:r>
          </a:p>
        </p:txBody>
      </p:sp>
      <p:sp>
        <p:nvSpPr>
          <p:cNvPr id="7" name="Rectangle 6">
            <a:extLst>
              <a:ext uri="{FF2B5EF4-FFF2-40B4-BE49-F238E27FC236}">
                <a16:creationId xmlns:a16="http://schemas.microsoft.com/office/drawing/2014/main" id="{CC2FA4F3-3B0E-C244-9A98-13587FDCD734}"/>
              </a:ext>
            </a:extLst>
          </p:cNvPr>
          <p:cNvSpPr/>
          <p:nvPr/>
        </p:nvSpPr>
        <p:spPr>
          <a:xfrm>
            <a:off x="8972550" y="5843588"/>
            <a:ext cx="3219450" cy="101441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Note: Miyazaki does something clever to parallelize the update step! I will explain this later.</a:t>
            </a:r>
          </a:p>
        </p:txBody>
      </p:sp>
      <p:sp>
        <p:nvSpPr>
          <p:cNvPr id="9" name="TextBox 8">
            <a:extLst>
              <a:ext uri="{FF2B5EF4-FFF2-40B4-BE49-F238E27FC236}">
                <a16:creationId xmlns:a16="http://schemas.microsoft.com/office/drawing/2014/main" id="{5CA39516-8480-E642-A82C-6EEA5F43F857}"/>
              </a:ext>
            </a:extLst>
          </p:cNvPr>
          <p:cNvSpPr txBox="1"/>
          <p:nvPr/>
        </p:nvSpPr>
        <p:spPr>
          <a:xfrm>
            <a:off x="3192480" y="3167390"/>
            <a:ext cx="797013" cy="523220"/>
          </a:xfrm>
          <a:prstGeom prst="rect">
            <a:avLst/>
          </a:prstGeom>
          <a:noFill/>
        </p:spPr>
        <p:txBody>
          <a:bodyPr wrap="none" rtlCol="0">
            <a:spAutoFit/>
          </a:bodyPr>
          <a:lstStyle/>
          <a:p>
            <a:r>
              <a:rPr lang="en-US" sz="2800" b="1" dirty="0"/>
              <a:t>x 32</a:t>
            </a:r>
          </a:p>
        </p:txBody>
      </p:sp>
      <p:sp>
        <p:nvSpPr>
          <p:cNvPr id="10" name="Right Arrow 9">
            <a:extLst>
              <a:ext uri="{FF2B5EF4-FFF2-40B4-BE49-F238E27FC236}">
                <a16:creationId xmlns:a16="http://schemas.microsoft.com/office/drawing/2014/main" id="{78905A0B-30FF-3D45-9231-A6B1CD18690D}"/>
              </a:ext>
            </a:extLst>
          </p:cNvPr>
          <p:cNvSpPr/>
          <p:nvPr/>
        </p:nvSpPr>
        <p:spPr>
          <a:xfrm>
            <a:off x="5200650" y="1210656"/>
            <a:ext cx="2300288" cy="2661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a:extLst>
              <a:ext uri="{FF2B5EF4-FFF2-40B4-BE49-F238E27FC236}">
                <a16:creationId xmlns:a16="http://schemas.microsoft.com/office/drawing/2014/main" id="{EFECD143-BA5D-4F44-A1B2-2E9C11E7DFD8}"/>
              </a:ext>
            </a:extLst>
          </p:cNvPr>
          <p:cNvSpPr/>
          <p:nvPr/>
        </p:nvSpPr>
        <p:spPr>
          <a:xfrm>
            <a:off x="5200650" y="1548540"/>
            <a:ext cx="2300288" cy="2661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a:extLst>
              <a:ext uri="{FF2B5EF4-FFF2-40B4-BE49-F238E27FC236}">
                <a16:creationId xmlns:a16="http://schemas.microsoft.com/office/drawing/2014/main" id="{5609EC14-8946-0746-82DD-3F41BD3F0E18}"/>
              </a:ext>
            </a:extLst>
          </p:cNvPr>
          <p:cNvSpPr/>
          <p:nvPr/>
        </p:nvSpPr>
        <p:spPr>
          <a:xfrm>
            <a:off x="5200650" y="1905254"/>
            <a:ext cx="2300288" cy="2661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a:extLst>
              <a:ext uri="{FF2B5EF4-FFF2-40B4-BE49-F238E27FC236}">
                <a16:creationId xmlns:a16="http://schemas.microsoft.com/office/drawing/2014/main" id="{DFE5871B-0D7D-B649-AEF2-DC0E53C926D7}"/>
              </a:ext>
            </a:extLst>
          </p:cNvPr>
          <p:cNvSpPr/>
          <p:nvPr/>
        </p:nvSpPr>
        <p:spPr>
          <a:xfrm>
            <a:off x="5200650" y="2243138"/>
            <a:ext cx="2300288" cy="2661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a:extLst>
              <a:ext uri="{FF2B5EF4-FFF2-40B4-BE49-F238E27FC236}">
                <a16:creationId xmlns:a16="http://schemas.microsoft.com/office/drawing/2014/main" id="{1CD89625-C484-F744-8724-A22DDA61DECD}"/>
              </a:ext>
            </a:extLst>
          </p:cNvPr>
          <p:cNvSpPr/>
          <p:nvPr/>
        </p:nvSpPr>
        <p:spPr>
          <a:xfrm>
            <a:off x="5200650" y="2592639"/>
            <a:ext cx="2300288" cy="2661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a:extLst>
              <a:ext uri="{FF2B5EF4-FFF2-40B4-BE49-F238E27FC236}">
                <a16:creationId xmlns:a16="http://schemas.microsoft.com/office/drawing/2014/main" id="{3CED81E9-5FCB-DB48-9A4F-1ADBE0A076A0}"/>
              </a:ext>
            </a:extLst>
          </p:cNvPr>
          <p:cNvSpPr/>
          <p:nvPr/>
        </p:nvSpPr>
        <p:spPr>
          <a:xfrm>
            <a:off x="5200650" y="2930523"/>
            <a:ext cx="2300288" cy="2661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ACC2645-1B80-7D40-A8F8-7801B7B26DAC}"/>
              </a:ext>
            </a:extLst>
          </p:cNvPr>
          <p:cNvSpPr txBox="1"/>
          <p:nvPr/>
        </p:nvSpPr>
        <p:spPr>
          <a:xfrm>
            <a:off x="4894678" y="3196673"/>
            <a:ext cx="2743200" cy="646331"/>
          </a:xfrm>
          <a:prstGeom prst="rect">
            <a:avLst/>
          </a:prstGeom>
          <a:noFill/>
        </p:spPr>
        <p:txBody>
          <a:bodyPr wrap="square" rtlCol="0">
            <a:spAutoFit/>
          </a:bodyPr>
          <a:lstStyle/>
          <a:p>
            <a:pPr algn="ctr"/>
            <a:r>
              <a:rPr lang="en-US" dirty="0"/>
              <a:t>Run full models in parallel until an observation arrives</a:t>
            </a:r>
          </a:p>
        </p:txBody>
      </p:sp>
      <p:sp>
        <p:nvSpPr>
          <p:cNvPr id="17" name="TextBox 16">
            <a:extLst>
              <a:ext uri="{FF2B5EF4-FFF2-40B4-BE49-F238E27FC236}">
                <a16:creationId xmlns:a16="http://schemas.microsoft.com/office/drawing/2014/main" id="{DDA20D42-A298-DA41-9F9D-E7C3E983B1BB}"/>
              </a:ext>
            </a:extLst>
          </p:cNvPr>
          <p:cNvSpPr txBox="1"/>
          <p:nvPr/>
        </p:nvSpPr>
        <p:spPr>
          <a:xfrm>
            <a:off x="7800975" y="1016737"/>
            <a:ext cx="4157663" cy="2308324"/>
          </a:xfrm>
          <a:prstGeom prst="rect">
            <a:avLst/>
          </a:prstGeom>
          <a:noFill/>
        </p:spPr>
        <p:txBody>
          <a:bodyPr wrap="square" rtlCol="0">
            <a:spAutoFit/>
          </a:bodyPr>
          <a:lstStyle/>
          <a:p>
            <a:r>
              <a:rPr lang="en-US" dirty="0"/>
              <a:t>Observations arrive! It’s 100 satellite NO</a:t>
            </a:r>
            <a:r>
              <a:rPr lang="en-US" baseline="-25000" dirty="0"/>
              <a:t>2</a:t>
            </a:r>
            <a:r>
              <a:rPr lang="en-US" dirty="0"/>
              <a:t> columns over the US. First, we must simulate the observations in each of our GEOS-Chem runs to compare them with the observations. This is done via the </a:t>
            </a:r>
            <a:r>
              <a:rPr lang="en-US" i="1" dirty="0"/>
              <a:t>H </a:t>
            </a:r>
            <a:r>
              <a:rPr lang="en-US" dirty="0"/>
              <a:t>operator</a:t>
            </a:r>
            <a:r>
              <a:rPr lang="en-US" i="1" dirty="0"/>
              <a:t>. </a:t>
            </a:r>
            <a:r>
              <a:rPr lang="en-US" dirty="0"/>
              <a:t>In this case, </a:t>
            </a:r>
            <a:r>
              <a:rPr lang="en-US" i="1" dirty="0"/>
              <a:t>H </a:t>
            </a:r>
            <a:r>
              <a:rPr lang="en-US" dirty="0"/>
              <a:t>might mean we integrate the columns of each model run and apply the satellite averaging kernel.</a:t>
            </a:r>
            <a:endParaRPr lang="en-US" i="1" dirty="0"/>
          </a:p>
        </p:txBody>
      </p:sp>
      <p:sp>
        <p:nvSpPr>
          <p:cNvPr id="18" name="Down Arrow 17">
            <a:extLst>
              <a:ext uri="{FF2B5EF4-FFF2-40B4-BE49-F238E27FC236}">
                <a16:creationId xmlns:a16="http://schemas.microsoft.com/office/drawing/2014/main" id="{D53A2BBE-DE49-BB44-B7BB-DF32EB3084C5}"/>
              </a:ext>
            </a:extLst>
          </p:cNvPr>
          <p:cNvSpPr/>
          <p:nvPr/>
        </p:nvSpPr>
        <p:spPr>
          <a:xfrm>
            <a:off x="8672513" y="3325061"/>
            <a:ext cx="2057400" cy="7897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AF52DF13-989A-2746-89F4-B0AA3093ACEC}"/>
                  </a:ext>
                </a:extLst>
              </p:cNvPr>
              <p:cNvSpPr txBox="1"/>
              <p:nvPr/>
            </p:nvSpPr>
            <p:spPr>
              <a:xfrm>
                <a:off x="7200900" y="4174778"/>
                <a:ext cx="4991100" cy="1603516"/>
              </a:xfrm>
              <a:prstGeom prst="rect">
                <a:avLst/>
              </a:prstGeom>
              <a:noFill/>
            </p:spPr>
            <p:txBody>
              <a:bodyPr wrap="square" rtlCol="0">
                <a:spAutoFit/>
              </a:bodyPr>
              <a:lstStyle/>
              <a:p>
                <a:r>
                  <a:rPr lang="en-US" dirty="0"/>
                  <a:t>Now we can begin calculating the normalized observation anomalies </a:t>
                </a:r>
                <a14:m>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𝑌</m:t>
                        </m:r>
                      </m:e>
                      <m:sub>
                        <m:r>
                          <a:rPr lang="en-US" i="1">
                            <a:latin typeface="Cambria Math" panose="02040503050406030204" pitchFamily="18" charset="0"/>
                          </a:rPr>
                          <m:t>𝑘</m:t>
                        </m:r>
                      </m:sub>
                      <m:sup>
                        <m:r>
                          <a:rPr lang="en-US" i="1">
                            <a:latin typeface="Cambria Math" panose="02040503050406030204" pitchFamily="18" charset="0"/>
                          </a:rPr>
                          <m:t>𝑓</m:t>
                        </m:r>
                      </m:sup>
                    </m:sSubSup>
                  </m:oMath>
                </a14:m>
                <a:r>
                  <a:rPr lang="en-US" dirty="0"/>
                  <a:t>. We calculate this by first calculating the mean </a:t>
                </a:r>
                <a14:m>
                  <m:oMath xmlns:m="http://schemas.openxmlformats.org/officeDocument/2006/math">
                    <m:sSubSup>
                      <m:sSubSupPr>
                        <m:ctrlPr>
                          <a:rPr lang="en-US" b="0" i="1" smtClean="0">
                            <a:latin typeface="Cambria Math" panose="02040503050406030204" pitchFamily="18" charset="0"/>
                          </a:rPr>
                        </m:ctrlPr>
                      </m:sSubSup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𝑦</m:t>
                            </m:r>
                          </m:e>
                        </m:acc>
                      </m:e>
                      <m:sub>
                        <m:r>
                          <a:rPr lang="en-US" b="0" i="1" smtClean="0">
                            <a:latin typeface="Cambria Math" panose="02040503050406030204" pitchFamily="18" charset="0"/>
                          </a:rPr>
                          <m:t>𝑘</m:t>
                        </m:r>
                      </m:sub>
                      <m:sup>
                        <m:r>
                          <a:rPr lang="en-US" b="0" i="1" smtClean="0">
                            <a:latin typeface="Cambria Math" panose="02040503050406030204" pitchFamily="18" charset="0"/>
                          </a:rPr>
                          <m:t>𝑓</m:t>
                        </m:r>
                      </m:sup>
                    </m:sSubSup>
                    <m:r>
                      <a:rPr lang="en-US" b="0" i="1" smtClean="0">
                        <a:latin typeface="Cambria Math" panose="02040503050406030204" pitchFamily="18" charset="0"/>
                      </a:rPr>
                      <m:t> </m:t>
                    </m:r>
                  </m:oMath>
                </a14:m>
                <a:r>
                  <a:rPr lang="en-US" dirty="0"/>
                  <a:t>of each of the 100 columns across the 32 model runs. Now we have 100 “average columns” – our best guess of reality.</a:t>
                </a:r>
              </a:p>
            </p:txBody>
          </p:sp>
        </mc:Choice>
        <mc:Fallback xmlns="">
          <p:sp>
            <p:nvSpPr>
              <p:cNvPr id="20" name="TextBox 19">
                <a:extLst>
                  <a:ext uri="{FF2B5EF4-FFF2-40B4-BE49-F238E27FC236}">
                    <a16:creationId xmlns:a16="http://schemas.microsoft.com/office/drawing/2014/main" id="{AF52DF13-989A-2746-89F4-B0AA3093ACEC}"/>
                  </a:ext>
                </a:extLst>
              </p:cNvPr>
              <p:cNvSpPr txBox="1">
                <a:spLocks noRot="1" noChangeAspect="1" noMove="1" noResize="1" noEditPoints="1" noAdjustHandles="1" noChangeArrowheads="1" noChangeShapeType="1" noTextEdit="1"/>
              </p:cNvSpPr>
              <p:nvPr/>
            </p:nvSpPr>
            <p:spPr>
              <a:xfrm>
                <a:off x="7200900" y="4174778"/>
                <a:ext cx="4991100" cy="1603516"/>
              </a:xfrm>
              <a:prstGeom prst="rect">
                <a:avLst/>
              </a:prstGeom>
              <a:blipFill>
                <a:blip r:embed="rId3"/>
                <a:stretch>
                  <a:fillRect l="-759" t="-1563" r="-1772" b="-4688"/>
                </a:stretch>
              </a:blipFill>
            </p:spPr>
            <p:txBody>
              <a:bodyPr/>
              <a:lstStyle/>
              <a:p>
                <a:r>
                  <a:rPr lang="en-US">
                    <a:noFill/>
                  </a:rPr>
                  <a:t> </a:t>
                </a:r>
              </a:p>
            </p:txBody>
          </p:sp>
        </mc:Fallback>
      </mc:AlternateContent>
      <p:sp>
        <p:nvSpPr>
          <p:cNvPr id="21" name="Down Arrow 20">
            <a:extLst>
              <a:ext uri="{FF2B5EF4-FFF2-40B4-BE49-F238E27FC236}">
                <a16:creationId xmlns:a16="http://schemas.microsoft.com/office/drawing/2014/main" id="{E3CF9639-63C6-2F46-86B6-7514B460CA8A}"/>
              </a:ext>
            </a:extLst>
          </p:cNvPr>
          <p:cNvSpPr/>
          <p:nvPr/>
        </p:nvSpPr>
        <p:spPr>
          <a:xfrm rot="5400000">
            <a:off x="6548854" y="4572943"/>
            <a:ext cx="789740" cy="5143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C4A68938-38C8-BF4F-A750-2B9DDA96FB66}"/>
              </a:ext>
            </a:extLst>
          </p:cNvPr>
          <p:cNvCxnSpPr/>
          <p:nvPr/>
        </p:nvCxnSpPr>
        <p:spPr>
          <a:xfrm>
            <a:off x="109538" y="4038195"/>
            <a:ext cx="833437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8B4B2581-2758-A54A-97AF-AD3D8AB20C71}"/>
                  </a:ext>
                </a:extLst>
              </p:cNvPr>
              <p:cNvSpPr txBox="1"/>
              <p:nvPr/>
            </p:nvSpPr>
            <p:spPr>
              <a:xfrm>
                <a:off x="1985964" y="4068639"/>
                <a:ext cx="4779168" cy="2711512"/>
              </a:xfrm>
              <a:prstGeom prst="rect">
                <a:avLst/>
              </a:prstGeom>
              <a:noFill/>
            </p:spPr>
            <p:txBody>
              <a:bodyPr wrap="square" rtlCol="0">
                <a:spAutoFit/>
              </a:bodyPr>
              <a:lstStyle/>
              <a:p>
                <a:r>
                  <a:rPr lang="en-US" dirty="0"/>
                  <a:t>The normalized observation anomalies </a:t>
                </a:r>
                <a14:m>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𝑌</m:t>
                        </m:r>
                      </m:e>
                      <m:sub>
                        <m:r>
                          <a:rPr lang="en-US" i="1">
                            <a:latin typeface="Cambria Math" panose="02040503050406030204" pitchFamily="18" charset="0"/>
                          </a:rPr>
                          <m:t>𝑘</m:t>
                        </m:r>
                      </m:sub>
                      <m:sup>
                        <m:r>
                          <a:rPr lang="en-US" i="1">
                            <a:latin typeface="Cambria Math" panose="02040503050406030204" pitchFamily="18" charset="0"/>
                          </a:rPr>
                          <m:t>𝑓</m:t>
                        </m:r>
                      </m:sup>
                    </m:sSubSup>
                  </m:oMath>
                </a14:m>
                <a:r>
                  <a:rPr lang="en-US" dirty="0"/>
                  <a:t> are merely the difference between each simulated column and the mean </a:t>
                </a:r>
                <a14:m>
                  <m:oMath xmlns:m="http://schemas.openxmlformats.org/officeDocument/2006/math">
                    <m:sSubSup>
                      <m:sSubSupPr>
                        <m:ctrlPr>
                          <a:rPr lang="en-US" b="0" i="1" smtClean="0">
                            <a:latin typeface="Cambria Math" panose="02040503050406030204" pitchFamily="18" charset="0"/>
                          </a:rPr>
                        </m:ctrlPr>
                      </m:sSubSup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𝑦</m:t>
                            </m:r>
                          </m:e>
                        </m:acc>
                      </m:e>
                      <m:sub>
                        <m:r>
                          <a:rPr lang="en-US" b="0" i="1" smtClean="0">
                            <a:latin typeface="Cambria Math" panose="02040503050406030204" pitchFamily="18" charset="0"/>
                          </a:rPr>
                          <m:t>𝑘</m:t>
                        </m:r>
                      </m:sub>
                      <m:sup>
                        <m:r>
                          <a:rPr lang="en-US" b="0" i="1" smtClean="0">
                            <a:latin typeface="Cambria Math" panose="02040503050406030204" pitchFamily="18" charset="0"/>
                          </a:rPr>
                          <m:t>𝑓</m:t>
                        </m:r>
                      </m:sup>
                    </m:sSubSup>
                  </m:oMath>
                </a14:m>
                <a:r>
                  <a:rPr lang="en-US" dirty="0"/>
                  <a:t>. For example, if ensemble member 23 had higher NO</a:t>
                </a:r>
                <a:r>
                  <a:rPr lang="en-US" baseline="-25000" dirty="0"/>
                  <a:t>2</a:t>
                </a:r>
                <a:r>
                  <a:rPr lang="en-US" dirty="0"/>
                  <a:t> emissions over New York City, we might expect it to have a positive anomaly. There are other terms in this calculation that cleverly account for observation covariance. The details are not terribly important but are given on slide 30 if you’re curious.</a:t>
                </a:r>
              </a:p>
            </p:txBody>
          </p:sp>
        </mc:Choice>
        <mc:Fallback xmlns="">
          <p:sp>
            <p:nvSpPr>
              <p:cNvPr id="25" name="TextBox 24">
                <a:extLst>
                  <a:ext uri="{FF2B5EF4-FFF2-40B4-BE49-F238E27FC236}">
                    <a16:creationId xmlns:a16="http://schemas.microsoft.com/office/drawing/2014/main" id="{8B4B2581-2758-A54A-97AF-AD3D8AB20C71}"/>
                  </a:ext>
                </a:extLst>
              </p:cNvPr>
              <p:cNvSpPr txBox="1">
                <a:spLocks noRot="1" noChangeAspect="1" noMove="1" noResize="1" noEditPoints="1" noAdjustHandles="1" noChangeArrowheads="1" noChangeShapeType="1" noTextEdit="1"/>
              </p:cNvSpPr>
              <p:nvPr/>
            </p:nvSpPr>
            <p:spPr>
              <a:xfrm>
                <a:off x="1985964" y="4068639"/>
                <a:ext cx="4779168" cy="2711512"/>
              </a:xfrm>
              <a:prstGeom prst="rect">
                <a:avLst/>
              </a:prstGeom>
              <a:blipFill>
                <a:blip r:embed="rId4"/>
                <a:stretch>
                  <a:fillRect l="-1061" r="-1326" b="-2804"/>
                </a:stretch>
              </a:blipFill>
            </p:spPr>
            <p:txBody>
              <a:bodyPr/>
              <a:lstStyle/>
              <a:p>
                <a:r>
                  <a:rPr lang="en-US">
                    <a:noFill/>
                  </a:rPr>
                  <a:t> </a:t>
                </a:r>
              </a:p>
            </p:txBody>
          </p:sp>
        </mc:Fallback>
      </mc:AlternateContent>
      <p:sp>
        <p:nvSpPr>
          <p:cNvPr id="26" name="Down Arrow 25">
            <a:extLst>
              <a:ext uri="{FF2B5EF4-FFF2-40B4-BE49-F238E27FC236}">
                <a16:creationId xmlns:a16="http://schemas.microsoft.com/office/drawing/2014/main" id="{DDD6794B-F688-8048-972E-170C617A46AA}"/>
              </a:ext>
            </a:extLst>
          </p:cNvPr>
          <p:cNvSpPr/>
          <p:nvPr/>
        </p:nvSpPr>
        <p:spPr>
          <a:xfrm rot="5400000">
            <a:off x="1305344" y="5038556"/>
            <a:ext cx="789740" cy="5143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3B899966-FDAA-FD4C-A0A4-341D79B771FC}"/>
              </a:ext>
            </a:extLst>
          </p:cNvPr>
          <p:cNvSpPr txBox="1"/>
          <p:nvPr/>
        </p:nvSpPr>
        <p:spPr>
          <a:xfrm>
            <a:off x="-11173" y="4731897"/>
            <a:ext cx="1561369" cy="1384995"/>
          </a:xfrm>
          <a:prstGeom prst="rect">
            <a:avLst/>
          </a:prstGeom>
          <a:noFill/>
        </p:spPr>
        <p:txBody>
          <a:bodyPr wrap="square" rtlCol="0">
            <a:spAutoFit/>
          </a:bodyPr>
          <a:lstStyle/>
          <a:p>
            <a:r>
              <a:rPr lang="en-US" sz="2800" b="1" dirty="0"/>
              <a:t>Continue to next slide.</a:t>
            </a:r>
          </a:p>
        </p:txBody>
      </p:sp>
    </p:spTree>
    <p:extLst>
      <p:ext uri="{BB962C8B-B14F-4D97-AF65-F5344CB8AC3E}">
        <p14:creationId xmlns:p14="http://schemas.microsoft.com/office/powerpoint/2010/main" val="34354206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28798-D942-074F-B515-20F29DEA46B4}"/>
              </a:ext>
            </a:extLst>
          </p:cNvPr>
          <p:cNvSpPr>
            <a:spLocks noGrp="1"/>
          </p:cNvSpPr>
          <p:nvPr>
            <p:ph type="title"/>
          </p:nvPr>
        </p:nvSpPr>
        <p:spPr/>
        <p:txBody>
          <a:bodyPr/>
          <a:lstStyle/>
          <a:p>
            <a:r>
              <a:rPr lang="en-US" dirty="0"/>
              <a:t>An imaginary </a:t>
            </a:r>
            <a:r>
              <a:rPr lang="en-US" dirty="0" err="1"/>
              <a:t>EnKF</a:t>
            </a:r>
            <a:r>
              <a:rPr lang="en-US" dirty="0"/>
              <a:t> scenario explained in detail (continued)</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FDCE332-6FE5-904D-9E96-5EB57EB16E5C}"/>
                  </a:ext>
                </a:extLst>
              </p:cNvPr>
              <p:cNvSpPr txBox="1"/>
              <p:nvPr/>
            </p:nvSpPr>
            <p:spPr>
              <a:xfrm>
                <a:off x="1" y="1690688"/>
                <a:ext cx="12192000" cy="1880515"/>
              </a:xfrm>
              <a:prstGeom prst="rect">
                <a:avLst/>
              </a:prstGeom>
              <a:noFill/>
            </p:spPr>
            <p:txBody>
              <a:bodyPr wrap="square" rtlCol="0">
                <a:spAutoFit/>
              </a:bodyPr>
              <a:lstStyle/>
              <a:p>
                <a:r>
                  <a:rPr lang="en-US" dirty="0"/>
                  <a:t>Now that we have the normalized </a:t>
                </a:r>
                <a:r>
                  <a:rPr lang="en-US" i="1" dirty="0"/>
                  <a:t>observation</a:t>
                </a:r>
                <a:r>
                  <a:rPr lang="en-US" dirty="0"/>
                  <a:t> anomalies </a:t>
                </a:r>
                <a14:m>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𝑌</m:t>
                        </m:r>
                      </m:e>
                      <m:sub>
                        <m:r>
                          <a:rPr lang="en-US" i="1">
                            <a:latin typeface="Cambria Math" panose="02040503050406030204" pitchFamily="18" charset="0"/>
                          </a:rPr>
                          <m:t>𝑘</m:t>
                        </m:r>
                      </m:sub>
                      <m:sup>
                        <m:r>
                          <a:rPr lang="en-US" i="1">
                            <a:latin typeface="Cambria Math" panose="02040503050406030204" pitchFamily="18" charset="0"/>
                          </a:rPr>
                          <m:t>𝑓</m:t>
                        </m:r>
                      </m:sup>
                    </m:sSubSup>
                  </m:oMath>
                </a14:m>
                <a:r>
                  <a:rPr lang="en-US" dirty="0"/>
                  <a:t>, we can calculate the normalized </a:t>
                </a:r>
                <a:r>
                  <a:rPr lang="en-US" i="1" dirty="0"/>
                  <a:t>ensemble</a:t>
                </a:r>
                <a:r>
                  <a:rPr lang="en-US" dirty="0"/>
                  <a:t> anomalies </a:t>
                </a:r>
                <a14:m>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𝑋</m:t>
                        </m:r>
                      </m:e>
                      <m:sub>
                        <m:r>
                          <a:rPr lang="en-US" b="0" i="1" smtClean="0">
                            <a:latin typeface="Cambria Math" panose="02040503050406030204" pitchFamily="18" charset="0"/>
                          </a:rPr>
                          <m:t>𝑘</m:t>
                        </m:r>
                      </m:sub>
                      <m:sup>
                        <m:r>
                          <a:rPr lang="en-US" b="0" i="1" smtClean="0">
                            <a:latin typeface="Cambria Math" panose="02040503050406030204" pitchFamily="18" charset="0"/>
                          </a:rPr>
                          <m:t>𝑓</m:t>
                        </m:r>
                      </m:sup>
                    </m:sSubSup>
                  </m:oMath>
                </a14:m>
                <a:r>
                  <a:rPr lang="en-US" dirty="0"/>
                  <a:t>. While the </a:t>
                </a:r>
                <a14:m>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𝑌</m:t>
                        </m:r>
                      </m:e>
                      <m:sub>
                        <m:r>
                          <a:rPr lang="en-US" i="1">
                            <a:latin typeface="Cambria Math" panose="02040503050406030204" pitchFamily="18" charset="0"/>
                          </a:rPr>
                          <m:t>𝑘</m:t>
                        </m:r>
                      </m:sub>
                      <m:sup>
                        <m:r>
                          <a:rPr lang="en-US" i="1">
                            <a:latin typeface="Cambria Math" panose="02040503050406030204" pitchFamily="18" charset="0"/>
                          </a:rPr>
                          <m:t>𝑓</m:t>
                        </m:r>
                      </m:sup>
                    </m:sSubSup>
                  </m:oMath>
                </a14:m>
                <a:r>
                  <a:rPr lang="en-US" dirty="0"/>
                  <a:t> term specifically measures the variance across ensemble members with respect to the simulated observations, </a:t>
                </a:r>
                <a14:m>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𝑋</m:t>
                        </m:r>
                      </m:e>
                      <m:sub>
                        <m:r>
                          <a:rPr lang="en-US" b="0" i="1" smtClean="0">
                            <a:latin typeface="Cambria Math" panose="02040503050406030204" pitchFamily="18" charset="0"/>
                          </a:rPr>
                          <m:t>𝑘</m:t>
                        </m:r>
                      </m:sub>
                      <m:sup>
                        <m:r>
                          <a:rPr lang="en-US" b="0" i="1" smtClean="0">
                            <a:latin typeface="Cambria Math" panose="02040503050406030204" pitchFamily="18" charset="0"/>
                          </a:rPr>
                          <m:t>𝑓</m:t>
                        </m:r>
                      </m:sup>
                    </m:sSubSup>
                  </m:oMath>
                </a14:m>
                <a:r>
                  <a:rPr lang="en-US" dirty="0"/>
                  <a:t> measures the variance across the ensemble with respect </a:t>
                </a:r>
                <a:r>
                  <a:rPr lang="en-US" i="1" dirty="0"/>
                  <a:t>to the entire state vector</a:t>
                </a:r>
                <a:r>
                  <a:rPr lang="en-US" dirty="0"/>
                  <a:t>. In our case, this means the variance across all 32 GEOS-Chem model runs of species and emissions in every </a:t>
                </a:r>
                <a:r>
                  <a:rPr lang="en-US" dirty="0" err="1"/>
                  <a:t>gridcell</a:t>
                </a:r>
                <a:r>
                  <a:rPr lang="en-US" dirty="0"/>
                  <a:t>. </a:t>
                </a:r>
                <a:r>
                  <a:rPr lang="en-US" i="1" dirty="0"/>
                  <a:t>There are ways to shrink this state space, such as by reducing the species considered, or by using Miyazaki’s localization method, or by updating only emissions. More on this later. </a:t>
                </a:r>
                <a:r>
                  <a:rPr lang="en-US" dirty="0"/>
                  <a:t>In general, though, the state vector is huge.</a:t>
                </a:r>
                <a:endParaRPr lang="en-US" i="1" dirty="0"/>
              </a:p>
            </p:txBody>
          </p:sp>
        </mc:Choice>
        <mc:Fallback xmlns="">
          <p:sp>
            <p:nvSpPr>
              <p:cNvPr id="4" name="TextBox 3">
                <a:extLst>
                  <a:ext uri="{FF2B5EF4-FFF2-40B4-BE49-F238E27FC236}">
                    <a16:creationId xmlns:a16="http://schemas.microsoft.com/office/drawing/2014/main" id="{5FDCE332-6FE5-904D-9E96-5EB57EB16E5C}"/>
                  </a:ext>
                </a:extLst>
              </p:cNvPr>
              <p:cNvSpPr txBox="1">
                <a:spLocks noRot="1" noChangeAspect="1" noMove="1" noResize="1" noEditPoints="1" noAdjustHandles="1" noChangeArrowheads="1" noChangeShapeType="1" noTextEdit="1"/>
              </p:cNvSpPr>
              <p:nvPr/>
            </p:nvSpPr>
            <p:spPr>
              <a:xfrm>
                <a:off x="1" y="1690688"/>
                <a:ext cx="12192000" cy="1880515"/>
              </a:xfrm>
              <a:prstGeom prst="rect">
                <a:avLst/>
              </a:prstGeom>
              <a:blipFill>
                <a:blip r:embed="rId2"/>
                <a:stretch>
                  <a:fillRect l="-416" r="-624" b="-4000"/>
                </a:stretch>
              </a:blipFill>
            </p:spPr>
            <p:txBody>
              <a:bodyPr/>
              <a:lstStyle/>
              <a:p>
                <a:r>
                  <a:rPr lang="en-US">
                    <a:noFill/>
                  </a:rPr>
                  <a:t> </a:t>
                </a:r>
              </a:p>
            </p:txBody>
          </p:sp>
        </mc:Fallback>
      </mc:AlternateContent>
      <p:cxnSp>
        <p:nvCxnSpPr>
          <p:cNvPr id="5" name="Straight Connector 4">
            <a:extLst>
              <a:ext uri="{FF2B5EF4-FFF2-40B4-BE49-F238E27FC236}">
                <a16:creationId xmlns:a16="http://schemas.microsoft.com/office/drawing/2014/main" id="{DC389B91-2A44-3540-A592-83858D078A57}"/>
              </a:ext>
            </a:extLst>
          </p:cNvPr>
          <p:cNvCxnSpPr>
            <a:cxnSpLocks/>
          </p:cNvCxnSpPr>
          <p:nvPr/>
        </p:nvCxnSpPr>
        <p:spPr>
          <a:xfrm>
            <a:off x="3243263" y="3365644"/>
            <a:ext cx="870584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Down Arrow 6">
            <a:extLst>
              <a:ext uri="{FF2B5EF4-FFF2-40B4-BE49-F238E27FC236}">
                <a16:creationId xmlns:a16="http://schemas.microsoft.com/office/drawing/2014/main" id="{DF687380-6879-AF4C-964F-D8DF8DE717BD}"/>
              </a:ext>
            </a:extLst>
          </p:cNvPr>
          <p:cNvSpPr/>
          <p:nvPr/>
        </p:nvSpPr>
        <p:spPr>
          <a:xfrm>
            <a:off x="192881" y="3571203"/>
            <a:ext cx="1293019" cy="5127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13118C71-F40D-8243-8A21-151EFE235189}"/>
                  </a:ext>
                </a:extLst>
              </p:cNvPr>
              <p:cNvSpPr/>
              <p:nvPr/>
            </p:nvSpPr>
            <p:spPr>
              <a:xfrm>
                <a:off x="0" y="4126554"/>
                <a:ext cx="2328863" cy="2648417"/>
              </a:xfrm>
              <a:prstGeom prst="rect">
                <a:avLst/>
              </a:prstGeom>
            </p:spPr>
            <p:txBody>
              <a:bodyPr wrap="square">
                <a:spAutoFit/>
              </a:bodyPr>
              <a:lstStyle/>
              <a:p>
                <a:r>
                  <a:rPr lang="en-US" dirty="0"/>
                  <a:t>As before, we first calculate the mean </a:t>
                </a:r>
                <a14:m>
                  <m:oMath xmlns:m="http://schemas.openxmlformats.org/officeDocument/2006/math">
                    <m:sSubSup>
                      <m:sSubSupPr>
                        <m:ctrlPr>
                          <a:rPr lang="en-US" b="0" i="1" smtClean="0">
                            <a:latin typeface="Cambria Math" panose="02040503050406030204" pitchFamily="18" charset="0"/>
                          </a:rPr>
                        </m:ctrlPr>
                      </m:sSubSup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e>
                      <m:sub>
                        <m:r>
                          <a:rPr lang="en-US" b="0" i="1" smtClean="0">
                            <a:latin typeface="Cambria Math" panose="02040503050406030204" pitchFamily="18" charset="0"/>
                          </a:rPr>
                          <m:t>𝑘</m:t>
                        </m:r>
                      </m:sub>
                      <m:sup>
                        <m:r>
                          <a:rPr lang="en-US" b="0" i="1" smtClean="0">
                            <a:latin typeface="Cambria Math" panose="02040503050406030204" pitchFamily="18" charset="0"/>
                          </a:rPr>
                          <m:t>𝑓</m:t>
                        </m:r>
                      </m:sup>
                    </m:sSubSup>
                    <m:r>
                      <a:rPr lang="en-US" b="0" i="1" smtClean="0">
                        <a:latin typeface="Cambria Math" panose="02040503050406030204" pitchFamily="18" charset="0"/>
                      </a:rPr>
                      <m:t> </m:t>
                    </m:r>
                  </m:oMath>
                </a14:m>
                <a:r>
                  <a:rPr lang="en-US" dirty="0"/>
                  <a:t>of the 32 ensemble members’ states. It’s a full 3D representation of the ”average” model, or a reduced version of this as in Miyazaki’s work. </a:t>
                </a:r>
              </a:p>
            </p:txBody>
          </p:sp>
        </mc:Choice>
        <mc:Fallback xmlns="">
          <p:sp>
            <p:nvSpPr>
              <p:cNvPr id="8" name="Rectangle 7">
                <a:extLst>
                  <a:ext uri="{FF2B5EF4-FFF2-40B4-BE49-F238E27FC236}">
                    <a16:creationId xmlns:a16="http://schemas.microsoft.com/office/drawing/2014/main" id="{13118C71-F40D-8243-8A21-151EFE235189}"/>
                  </a:ext>
                </a:extLst>
              </p:cNvPr>
              <p:cNvSpPr>
                <a:spLocks noRot="1" noChangeAspect="1" noMove="1" noResize="1" noEditPoints="1" noAdjustHandles="1" noChangeArrowheads="1" noChangeShapeType="1" noTextEdit="1"/>
              </p:cNvSpPr>
              <p:nvPr/>
            </p:nvSpPr>
            <p:spPr>
              <a:xfrm>
                <a:off x="0" y="4126554"/>
                <a:ext cx="2328863" cy="2648417"/>
              </a:xfrm>
              <a:prstGeom prst="rect">
                <a:avLst/>
              </a:prstGeom>
              <a:blipFill>
                <a:blip r:embed="rId3"/>
                <a:stretch>
                  <a:fillRect l="-2174" t="-952" r="-2717" b="-2857"/>
                </a:stretch>
              </a:blipFill>
            </p:spPr>
            <p:txBody>
              <a:bodyPr/>
              <a:lstStyle/>
              <a:p>
                <a:r>
                  <a:rPr lang="en-US">
                    <a:noFill/>
                  </a:rPr>
                  <a:t> </a:t>
                </a:r>
              </a:p>
            </p:txBody>
          </p:sp>
        </mc:Fallback>
      </mc:AlternateContent>
      <p:sp>
        <p:nvSpPr>
          <p:cNvPr id="9" name="Down Arrow 8">
            <a:extLst>
              <a:ext uri="{FF2B5EF4-FFF2-40B4-BE49-F238E27FC236}">
                <a16:creationId xmlns:a16="http://schemas.microsoft.com/office/drawing/2014/main" id="{A496B027-4039-1647-B354-0BC2196983B7}"/>
              </a:ext>
            </a:extLst>
          </p:cNvPr>
          <p:cNvSpPr/>
          <p:nvPr/>
        </p:nvSpPr>
        <p:spPr>
          <a:xfrm rot="16200000">
            <a:off x="2305467" y="4910137"/>
            <a:ext cx="789740" cy="5143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28D8D59D-2AEE-634F-A714-712D01DE17A9}"/>
                  </a:ext>
                </a:extLst>
              </p:cNvPr>
              <p:cNvSpPr/>
              <p:nvPr/>
            </p:nvSpPr>
            <p:spPr>
              <a:xfrm>
                <a:off x="2957513" y="3542626"/>
                <a:ext cx="3800475" cy="3328604"/>
              </a:xfrm>
              <a:prstGeom prst="rect">
                <a:avLst/>
              </a:prstGeom>
            </p:spPr>
            <p:txBody>
              <a:bodyPr wrap="square">
                <a:spAutoFit/>
              </a:bodyPr>
              <a:lstStyle/>
              <a:p>
                <a:r>
                  <a:rPr lang="en-US" dirty="0"/>
                  <a:t>The normalized ensemble anomalies </a:t>
                </a:r>
                <a14:m>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𝑋</m:t>
                        </m:r>
                      </m:e>
                      <m:sub>
                        <m:r>
                          <a:rPr lang="en-US" i="1">
                            <a:latin typeface="Cambria Math" panose="02040503050406030204" pitchFamily="18" charset="0"/>
                          </a:rPr>
                          <m:t>𝑘</m:t>
                        </m:r>
                      </m:sub>
                      <m:sup>
                        <m:r>
                          <a:rPr lang="en-US" i="1">
                            <a:latin typeface="Cambria Math" panose="02040503050406030204" pitchFamily="18" charset="0"/>
                          </a:rPr>
                          <m:t>𝑓</m:t>
                        </m:r>
                      </m:sup>
                    </m:sSubSup>
                  </m:oMath>
                </a14:m>
                <a:r>
                  <a:rPr lang="en-US" dirty="0"/>
                  <a:t> are the difference between each element in the state vector and the mean </a:t>
                </a:r>
                <a14:m>
                  <m:oMath xmlns:m="http://schemas.openxmlformats.org/officeDocument/2006/math">
                    <m:sSubSup>
                      <m:sSubSupPr>
                        <m:ctrlPr>
                          <a:rPr lang="en-US" b="0" i="1" smtClean="0">
                            <a:latin typeface="Cambria Math" panose="02040503050406030204" pitchFamily="18" charset="0"/>
                          </a:rPr>
                        </m:ctrlPr>
                      </m:sSubSup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e>
                      <m:sub>
                        <m:r>
                          <a:rPr lang="en-US" b="0" i="1" smtClean="0">
                            <a:latin typeface="Cambria Math" panose="02040503050406030204" pitchFamily="18" charset="0"/>
                          </a:rPr>
                          <m:t>𝑘</m:t>
                        </m:r>
                      </m:sub>
                      <m:sup>
                        <m:r>
                          <a:rPr lang="en-US" b="0" i="1" smtClean="0">
                            <a:latin typeface="Cambria Math" panose="02040503050406030204" pitchFamily="18" charset="0"/>
                          </a:rPr>
                          <m:t>𝑓</m:t>
                        </m:r>
                      </m:sup>
                    </m:sSubSup>
                  </m:oMath>
                </a14:m>
                <a:r>
                  <a:rPr lang="en-US" dirty="0"/>
                  <a:t>. For example, since ensemble member 23 had higher NO</a:t>
                </a:r>
                <a:r>
                  <a:rPr lang="en-US" baseline="-25000" dirty="0"/>
                  <a:t>2</a:t>
                </a:r>
                <a:r>
                  <a:rPr lang="en-US" dirty="0"/>
                  <a:t> emissions over New York City, the surface NO</a:t>
                </a:r>
                <a:r>
                  <a:rPr lang="en-US" baseline="-25000" dirty="0"/>
                  <a:t>2</a:t>
                </a:r>
                <a:r>
                  <a:rPr lang="en-US" dirty="0"/>
                  <a:t> concentrations will likely be higher than the model average. Think of </a:t>
                </a:r>
                <a14:m>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𝑋</m:t>
                        </m:r>
                      </m:e>
                      <m:sub>
                        <m:r>
                          <a:rPr lang="en-US" i="1">
                            <a:latin typeface="Cambria Math" panose="02040503050406030204" pitchFamily="18" charset="0"/>
                          </a:rPr>
                          <m:t>𝑘</m:t>
                        </m:r>
                      </m:sub>
                      <m:sup>
                        <m:r>
                          <a:rPr lang="en-US" i="1">
                            <a:latin typeface="Cambria Math" panose="02040503050406030204" pitchFamily="18" charset="0"/>
                          </a:rPr>
                          <m:t>𝑓</m:t>
                        </m:r>
                      </m:sup>
                    </m:sSubSup>
                  </m:oMath>
                </a14:m>
                <a:r>
                  <a:rPr lang="en-US" dirty="0"/>
                  <a:t> as capturing the natural variability in model state caused by randomly varying emissions.</a:t>
                </a:r>
              </a:p>
            </p:txBody>
          </p:sp>
        </mc:Choice>
        <mc:Fallback xmlns="">
          <p:sp>
            <p:nvSpPr>
              <p:cNvPr id="11" name="Rectangle 10">
                <a:extLst>
                  <a:ext uri="{FF2B5EF4-FFF2-40B4-BE49-F238E27FC236}">
                    <a16:creationId xmlns:a16="http://schemas.microsoft.com/office/drawing/2014/main" id="{28D8D59D-2AEE-634F-A714-712D01DE17A9}"/>
                  </a:ext>
                </a:extLst>
              </p:cNvPr>
              <p:cNvSpPr>
                <a:spLocks noRot="1" noChangeAspect="1" noMove="1" noResize="1" noEditPoints="1" noAdjustHandles="1" noChangeArrowheads="1" noChangeShapeType="1" noTextEdit="1"/>
              </p:cNvSpPr>
              <p:nvPr/>
            </p:nvSpPr>
            <p:spPr>
              <a:xfrm>
                <a:off x="2957513" y="3542626"/>
                <a:ext cx="3800475" cy="3328604"/>
              </a:xfrm>
              <a:prstGeom prst="rect">
                <a:avLst/>
              </a:prstGeom>
              <a:blipFill>
                <a:blip r:embed="rId4"/>
                <a:stretch>
                  <a:fillRect l="-1329" t="-760" b="-2281"/>
                </a:stretch>
              </a:blipFill>
            </p:spPr>
            <p:txBody>
              <a:bodyPr/>
              <a:lstStyle/>
              <a:p>
                <a:r>
                  <a:rPr lang="en-US">
                    <a:noFill/>
                  </a:rPr>
                  <a:t> </a:t>
                </a:r>
              </a:p>
            </p:txBody>
          </p:sp>
        </mc:Fallback>
      </mc:AlternateContent>
      <p:sp>
        <p:nvSpPr>
          <p:cNvPr id="13" name="Down Arrow 12">
            <a:extLst>
              <a:ext uri="{FF2B5EF4-FFF2-40B4-BE49-F238E27FC236}">
                <a16:creationId xmlns:a16="http://schemas.microsoft.com/office/drawing/2014/main" id="{BCD4AE06-0E6B-FF45-B9F6-E7FB99440DFE}"/>
              </a:ext>
            </a:extLst>
          </p:cNvPr>
          <p:cNvSpPr/>
          <p:nvPr/>
        </p:nvSpPr>
        <p:spPr>
          <a:xfrm rot="16200000">
            <a:off x="6734593" y="3570398"/>
            <a:ext cx="789740" cy="5143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60C6BDEA-383E-5242-9799-B838A10A8E12}"/>
                  </a:ext>
                </a:extLst>
              </p:cNvPr>
              <p:cNvSpPr txBox="1"/>
              <p:nvPr/>
            </p:nvSpPr>
            <p:spPr>
              <a:xfrm>
                <a:off x="7500938" y="3476288"/>
                <a:ext cx="4691061" cy="1318823"/>
              </a:xfrm>
              <a:prstGeom prst="rect">
                <a:avLst/>
              </a:prstGeom>
              <a:noFill/>
            </p:spPr>
            <p:txBody>
              <a:bodyPr wrap="square" rtlCol="0">
                <a:spAutoFit/>
              </a:bodyPr>
              <a:lstStyle/>
              <a:p>
                <a:r>
                  <a:rPr lang="en-US" dirty="0"/>
                  <a:t>Compute the gain: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𝑘</m:t>
                        </m:r>
                      </m:sub>
                    </m:sSub>
                    <m:r>
                      <a:rPr lang="en-US" b="0" i="1"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𝑋</m:t>
                        </m:r>
                      </m:e>
                      <m:sub>
                        <m:r>
                          <a:rPr lang="en-US" i="1">
                            <a:latin typeface="Cambria Math" panose="02040503050406030204" pitchFamily="18" charset="0"/>
                          </a:rPr>
                          <m:t>𝑘</m:t>
                        </m:r>
                      </m:sub>
                      <m:sup>
                        <m:r>
                          <a:rPr lang="en-US" i="1">
                            <a:latin typeface="Cambria Math" panose="02040503050406030204" pitchFamily="18" charset="0"/>
                          </a:rPr>
                          <m:t>𝑓</m:t>
                        </m:r>
                      </m:sup>
                    </m:sSubSup>
                    <m:sSup>
                      <m:sSupPr>
                        <m:ctrlPr>
                          <a:rPr lang="en-US" b="0" i="1" smtClean="0">
                            <a:latin typeface="Cambria Math" panose="02040503050406030204" pitchFamily="18" charset="0"/>
                          </a:rPr>
                        </m:ctrlPr>
                      </m:sSupPr>
                      <m:e>
                        <m:sSubSup>
                          <m:sSubSupPr>
                            <m:ctrlPr>
                              <a:rPr lang="en-US" i="1">
                                <a:latin typeface="Cambria Math" panose="02040503050406030204" pitchFamily="18" charset="0"/>
                              </a:rPr>
                            </m:ctrlPr>
                          </m:sSubSupPr>
                          <m:e>
                            <m:r>
                              <a:rPr lang="en-US" i="1">
                                <a:latin typeface="Cambria Math" panose="02040503050406030204" pitchFamily="18" charset="0"/>
                              </a:rPr>
                              <m:t>(</m:t>
                            </m:r>
                            <m:r>
                              <a:rPr lang="en-US" i="1">
                                <a:latin typeface="Cambria Math" panose="02040503050406030204" pitchFamily="18" charset="0"/>
                              </a:rPr>
                              <m:t>𝑌</m:t>
                            </m:r>
                          </m:e>
                          <m:sub>
                            <m:r>
                              <a:rPr lang="en-US" i="1">
                                <a:latin typeface="Cambria Math" panose="02040503050406030204" pitchFamily="18" charset="0"/>
                              </a:rPr>
                              <m:t>𝑘</m:t>
                            </m:r>
                          </m:sub>
                          <m:sup>
                            <m:r>
                              <a:rPr lang="en-US" i="1">
                                <a:latin typeface="Cambria Math" panose="02040503050406030204" pitchFamily="18" charset="0"/>
                              </a:rPr>
                              <m:t>𝑓</m:t>
                            </m:r>
                          </m:sup>
                        </m:sSubSup>
                        <m:r>
                          <a:rPr lang="en-US" i="1">
                            <a:latin typeface="Cambria Math" panose="02040503050406030204" pitchFamily="18" charset="0"/>
                          </a:rPr>
                          <m:t>)</m:t>
                        </m:r>
                      </m:e>
                      <m:sup>
                        <m:r>
                          <a:rPr lang="en-US" b="0" i="1" smtClean="0">
                            <a:latin typeface="Cambria Math" panose="02040503050406030204" pitchFamily="18" charset="0"/>
                          </a:rPr>
                          <m:t>𝑇</m:t>
                        </m:r>
                      </m:sup>
                    </m:sSup>
                    <m:sSup>
                      <m:sSupPr>
                        <m:ctrlPr>
                          <a:rPr lang="en-US" b="0" i="1" smtClean="0">
                            <a:latin typeface="Cambria Math" panose="02040503050406030204" pitchFamily="18" charset="0"/>
                          </a:rPr>
                        </m:ctrlPr>
                      </m:sSupPr>
                      <m:e>
                        <m:d>
                          <m:dPr>
                            <m:begChr m:val="["/>
                            <m:endChr m:val="]"/>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𝑌</m:t>
                                </m:r>
                              </m:e>
                              <m:sub>
                                <m:r>
                                  <a:rPr lang="en-US" i="1">
                                    <a:latin typeface="Cambria Math" panose="02040503050406030204" pitchFamily="18" charset="0"/>
                                  </a:rPr>
                                  <m:t>𝑘</m:t>
                                </m:r>
                              </m:sub>
                              <m:sup>
                                <m:r>
                                  <a:rPr lang="en-US" i="1">
                                    <a:latin typeface="Cambria Math" panose="02040503050406030204" pitchFamily="18" charset="0"/>
                                  </a:rPr>
                                  <m:t>𝑓</m:t>
                                </m:r>
                              </m:sup>
                            </m:sSubSup>
                            <m:sSup>
                              <m:sSupPr>
                                <m:ctrlPr>
                                  <a:rPr lang="en-US" i="1">
                                    <a:latin typeface="Cambria Math" panose="02040503050406030204" pitchFamily="18" charset="0"/>
                                  </a:rPr>
                                </m:ctrlPr>
                              </m:sSupPr>
                              <m:e>
                                <m:sSubSup>
                                  <m:sSubSupPr>
                                    <m:ctrlPr>
                                      <a:rPr lang="en-US" i="1">
                                        <a:latin typeface="Cambria Math" panose="02040503050406030204" pitchFamily="18" charset="0"/>
                                      </a:rPr>
                                    </m:ctrlPr>
                                  </m:sSubSupPr>
                                  <m:e>
                                    <m:r>
                                      <a:rPr lang="en-US" i="1">
                                        <a:latin typeface="Cambria Math" panose="02040503050406030204" pitchFamily="18" charset="0"/>
                                      </a:rPr>
                                      <m:t>(</m:t>
                                    </m:r>
                                    <m:r>
                                      <a:rPr lang="en-US" i="1">
                                        <a:latin typeface="Cambria Math" panose="02040503050406030204" pitchFamily="18" charset="0"/>
                                      </a:rPr>
                                      <m:t>𝑌</m:t>
                                    </m:r>
                                  </m:e>
                                  <m:sub>
                                    <m:r>
                                      <a:rPr lang="en-US" i="1">
                                        <a:latin typeface="Cambria Math" panose="02040503050406030204" pitchFamily="18" charset="0"/>
                                      </a:rPr>
                                      <m:t>𝑘</m:t>
                                    </m:r>
                                  </m:sub>
                                  <m:sup>
                                    <m:r>
                                      <a:rPr lang="en-US" i="1">
                                        <a:latin typeface="Cambria Math" panose="02040503050406030204" pitchFamily="18" charset="0"/>
                                      </a:rPr>
                                      <m:t>𝑓</m:t>
                                    </m:r>
                                  </m:sup>
                                </m:sSubSup>
                                <m:r>
                                  <a:rPr lang="en-US" i="1">
                                    <a:latin typeface="Cambria Math" panose="02040503050406030204" pitchFamily="18" charset="0"/>
                                  </a:rPr>
                                  <m:t>)</m:t>
                                </m:r>
                              </m:e>
                              <m:sup>
                                <m:r>
                                  <a:rPr lang="en-US" i="1">
                                    <a:latin typeface="Cambria Math" panose="02040503050406030204" pitchFamily="18" charset="0"/>
                                  </a:rPr>
                                  <m:t>𝑇</m:t>
                                </m:r>
                              </m:sup>
                            </m:sSup>
                          </m:e>
                        </m:d>
                      </m:e>
                      <m:sup>
                        <m:r>
                          <a:rPr lang="en-US" b="0" i="1" smtClean="0">
                            <a:latin typeface="Cambria Math" panose="02040503050406030204" pitchFamily="18" charset="0"/>
                          </a:rPr>
                          <m:t>−1</m:t>
                        </m:r>
                      </m:sup>
                    </m:sSup>
                  </m:oMath>
                </a14:m>
                <a:r>
                  <a:rPr lang="en-US" dirty="0"/>
                  <a:t>. Note we only invert in the (much reduced) observation space, which is guaranteed under all realistic circumstances to be full rank.</a:t>
                </a:r>
              </a:p>
            </p:txBody>
          </p:sp>
        </mc:Choice>
        <mc:Fallback xmlns="">
          <p:sp>
            <p:nvSpPr>
              <p:cNvPr id="14" name="TextBox 13">
                <a:extLst>
                  <a:ext uri="{FF2B5EF4-FFF2-40B4-BE49-F238E27FC236}">
                    <a16:creationId xmlns:a16="http://schemas.microsoft.com/office/drawing/2014/main" id="{60C6BDEA-383E-5242-9799-B838A10A8E12}"/>
                  </a:ext>
                </a:extLst>
              </p:cNvPr>
              <p:cNvSpPr txBox="1">
                <a:spLocks noRot="1" noChangeAspect="1" noMove="1" noResize="1" noEditPoints="1" noAdjustHandles="1" noChangeArrowheads="1" noChangeShapeType="1" noTextEdit="1"/>
              </p:cNvSpPr>
              <p:nvPr/>
            </p:nvSpPr>
            <p:spPr>
              <a:xfrm>
                <a:off x="7500938" y="3476288"/>
                <a:ext cx="4691061" cy="1318823"/>
              </a:xfrm>
              <a:prstGeom prst="rect">
                <a:avLst/>
              </a:prstGeom>
              <a:blipFill>
                <a:blip r:embed="rId5"/>
                <a:stretch>
                  <a:fillRect l="-1078" r="-1348" b="-6667"/>
                </a:stretch>
              </a:blipFill>
            </p:spPr>
            <p:txBody>
              <a:bodyPr/>
              <a:lstStyle/>
              <a:p>
                <a:r>
                  <a:rPr lang="en-US">
                    <a:noFill/>
                  </a:rPr>
                  <a:t> </a:t>
                </a:r>
              </a:p>
            </p:txBody>
          </p:sp>
        </mc:Fallback>
      </mc:AlternateContent>
      <p:cxnSp>
        <p:nvCxnSpPr>
          <p:cNvPr id="16" name="Straight Connector 15">
            <a:extLst>
              <a:ext uri="{FF2B5EF4-FFF2-40B4-BE49-F238E27FC236}">
                <a16:creationId xmlns:a16="http://schemas.microsoft.com/office/drawing/2014/main" id="{0D7FFB40-8A5D-B64F-B3FA-2D6A6E8DCBB1}"/>
              </a:ext>
            </a:extLst>
          </p:cNvPr>
          <p:cNvCxnSpPr>
            <a:cxnSpLocks/>
          </p:cNvCxnSpPr>
          <p:nvPr/>
        </p:nvCxnSpPr>
        <p:spPr>
          <a:xfrm>
            <a:off x="6974673" y="4222443"/>
            <a:ext cx="0" cy="25119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Down Arrow 17">
            <a:extLst>
              <a:ext uri="{FF2B5EF4-FFF2-40B4-BE49-F238E27FC236}">
                <a16:creationId xmlns:a16="http://schemas.microsoft.com/office/drawing/2014/main" id="{3190A898-AB07-BD47-9B77-0C56B4490C81}"/>
              </a:ext>
            </a:extLst>
          </p:cNvPr>
          <p:cNvSpPr/>
          <p:nvPr/>
        </p:nvSpPr>
        <p:spPr>
          <a:xfrm>
            <a:off x="9425583" y="4849374"/>
            <a:ext cx="646509" cy="1988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DD0E651-73FD-EA47-A38F-D2718FA9652D}"/>
              </a:ext>
            </a:extLst>
          </p:cNvPr>
          <p:cNvSpPr/>
          <p:nvPr/>
        </p:nvSpPr>
        <p:spPr>
          <a:xfrm>
            <a:off x="6974673" y="5108381"/>
            <a:ext cx="5217322" cy="1754326"/>
          </a:xfrm>
          <a:prstGeom prst="rect">
            <a:avLst/>
          </a:prstGeom>
        </p:spPr>
        <p:txBody>
          <a:bodyPr wrap="square">
            <a:spAutoFit/>
          </a:bodyPr>
          <a:lstStyle/>
          <a:p>
            <a:r>
              <a:rPr lang="en-US" dirty="0"/>
              <a:t>Finally, we update the ensemble using the gain to interpolate between model states and the observed columns. For example, if we observe high values in the NO</a:t>
            </a:r>
            <a:r>
              <a:rPr lang="en-US" baseline="-25000" dirty="0"/>
              <a:t>2</a:t>
            </a:r>
            <a:r>
              <a:rPr lang="en-US" dirty="0"/>
              <a:t> column over NYC, we will update concentrations in all 32 models accordingly and likely increase emissions in New York. (Continued).</a:t>
            </a:r>
          </a:p>
        </p:txBody>
      </p:sp>
    </p:spTree>
    <p:extLst>
      <p:ext uri="{BB962C8B-B14F-4D97-AF65-F5344CB8AC3E}">
        <p14:creationId xmlns:p14="http://schemas.microsoft.com/office/powerpoint/2010/main" val="13959713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7019D-B36E-4242-BDA6-EC76B80DA835}"/>
              </a:ext>
            </a:extLst>
          </p:cNvPr>
          <p:cNvSpPr>
            <a:spLocks noGrp="1"/>
          </p:cNvSpPr>
          <p:nvPr>
            <p:ph type="title"/>
          </p:nvPr>
        </p:nvSpPr>
        <p:spPr/>
        <p:txBody>
          <a:bodyPr/>
          <a:lstStyle/>
          <a:p>
            <a:r>
              <a:rPr lang="en-US" dirty="0"/>
              <a:t>More on the ensemble update step</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F52E074-EDB3-DB4E-9A81-763749B24077}"/>
                  </a:ext>
                </a:extLst>
              </p:cNvPr>
              <p:cNvSpPr>
                <a:spLocks noGrp="1"/>
              </p:cNvSpPr>
              <p:nvPr>
                <p:ph idx="1"/>
              </p:nvPr>
            </p:nvSpPr>
            <p:spPr>
              <a:xfrm>
                <a:off x="838200" y="1571625"/>
                <a:ext cx="10934700" cy="5100638"/>
              </a:xfrm>
            </p:spPr>
            <p:txBody>
              <a:bodyPr>
                <a:normAutofit fontScale="70000" lnSpcReduction="20000"/>
              </a:bodyPr>
              <a:lstStyle/>
              <a:p>
                <a:pPr marL="0" indent="0">
                  <a:lnSpc>
                    <a:spcPct val="120000"/>
                  </a:lnSpc>
                  <a:buNone/>
                </a:pPr>
                <a:r>
                  <a:rPr lang="en-US" dirty="0"/>
                  <a:t>When we perform the ensemble update </a:t>
                </a:r>
                <a14:m>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𝑥</m:t>
                        </m:r>
                      </m:e>
                      <m:sub>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𝑘</m:t>
                        </m:r>
                      </m:sub>
                      <m:sup>
                        <m:r>
                          <a:rPr lang="en-US" i="1">
                            <a:latin typeface="Cambria Math" panose="02040503050406030204" pitchFamily="18" charset="0"/>
                          </a:rPr>
                          <m:t>𝑎</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𝑥</m:t>
                        </m:r>
                      </m:e>
                      <m:sub>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𝑘</m:t>
                        </m:r>
                      </m:sub>
                      <m:sup>
                        <m:r>
                          <a:rPr lang="en-US" i="1">
                            <a:latin typeface="Cambria Math" panose="02040503050406030204" pitchFamily="18" charset="0"/>
                          </a:rPr>
                          <m:t>𝑓</m:t>
                        </m:r>
                      </m:sup>
                    </m:sSub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𝐾</m:t>
                        </m:r>
                      </m:e>
                      <m:sub>
                        <m:r>
                          <a:rPr lang="en-US" i="1">
                            <a:latin typeface="Cambria Math" panose="02040503050406030204" pitchFamily="18" charset="0"/>
                          </a:rPr>
                          <m:t>𝑘</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𝑘</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ℌ</m:t>
                        </m:r>
                      </m:e>
                      <m:sub>
                        <m:r>
                          <a:rPr lang="en-US" i="1">
                            <a:latin typeface="Cambria Math" panose="02040503050406030204" pitchFamily="18" charset="0"/>
                          </a:rPr>
                          <m:t>𝑘</m:t>
                        </m:r>
                      </m:sub>
                    </m:sSub>
                    <m:sSubSup>
                      <m:sSubSupPr>
                        <m:ctrlPr>
                          <a:rPr lang="en-US" i="1">
                            <a:latin typeface="Cambria Math" panose="02040503050406030204" pitchFamily="18" charset="0"/>
                          </a:rPr>
                        </m:ctrlPr>
                      </m:sSubSupPr>
                      <m:e>
                        <m:r>
                          <a:rPr lang="en-US" i="1">
                            <a:latin typeface="Cambria Math" panose="02040503050406030204" pitchFamily="18" charset="0"/>
                          </a:rPr>
                          <m:t>𝑥</m:t>
                        </m:r>
                      </m:e>
                      <m:sub>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𝑘</m:t>
                        </m:r>
                      </m:sub>
                      <m:sup>
                        <m:r>
                          <a:rPr lang="en-US" i="1">
                            <a:latin typeface="Cambria Math" panose="02040503050406030204" pitchFamily="18" charset="0"/>
                          </a:rPr>
                          <m:t>𝑓</m:t>
                        </m:r>
                      </m:sup>
                    </m:sSubSup>
                    <m:r>
                      <a:rPr lang="en-US">
                        <a:latin typeface="Cambria Math" panose="02040503050406030204" pitchFamily="18" charset="0"/>
                      </a:rPr>
                      <m:t>)</m:t>
                    </m:r>
                  </m:oMath>
                </a14:m>
                <a:r>
                  <a:rPr lang="en-US" dirty="0"/>
                  <a:t>, what we do is change the entire state of the 32 GEOS-Chem simulations. This means overwriting potentially all concentrations in the 3D field and changing all emissions factors. In practice, we operate on a smaller subspace that prevents us from updating every little thing, but this is how it works in principle. Each ensemble member is updated slightly differently, so the variance across the 32 GEOS-Chem simulations is maintained.</a:t>
                </a:r>
              </a:p>
              <a:p>
                <a:pPr marL="0" indent="0">
                  <a:lnSpc>
                    <a:spcPct val="120000"/>
                  </a:lnSpc>
                  <a:buNone/>
                </a:pPr>
                <a:r>
                  <a:rPr lang="en-US" dirty="0"/>
                  <a:t>In our scenario, a high NO</a:t>
                </a:r>
                <a:r>
                  <a:rPr lang="en-US" baseline="-25000" dirty="0"/>
                  <a:t>2</a:t>
                </a:r>
                <a:r>
                  <a:rPr lang="en-US" dirty="0"/>
                  <a:t> column measured over New York City with relatively high certainty will result in increasing NO</a:t>
                </a:r>
                <a:r>
                  <a:rPr lang="en-US" baseline="-25000" dirty="0"/>
                  <a:t>2 </a:t>
                </a:r>
                <a:r>
                  <a:rPr lang="en-US" dirty="0"/>
                  <a:t>and related emissions in </a:t>
                </a:r>
                <a:r>
                  <a:rPr lang="en-US" dirty="0" err="1"/>
                  <a:t>gridcells</a:t>
                </a:r>
                <a:r>
                  <a:rPr lang="en-US" dirty="0"/>
                  <a:t> to which NYC is sensitive (New York and perhaps some cells to the west). The ensemble members with already high NO</a:t>
                </a:r>
                <a:r>
                  <a:rPr lang="en-US" baseline="-25000" dirty="0"/>
                  <a:t>2</a:t>
                </a:r>
                <a:r>
                  <a:rPr lang="en-US" dirty="0"/>
                  <a:t> values will increase slightly, while ensemble members with lower NO</a:t>
                </a:r>
                <a:r>
                  <a:rPr lang="en-US" baseline="-25000" dirty="0"/>
                  <a:t>2</a:t>
                </a:r>
                <a:r>
                  <a:rPr lang="en-US" dirty="0"/>
                  <a:t> values will increase more dramatically. We might begin to settle around the “correct” emissions scaling factor for NYC after a few weeks of observations.</a:t>
                </a:r>
              </a:p>
              <a:p>
                <a:pPr marL="0" indent="0">
                  <a:lnSpc>
                    <a:spcPct val="120000"/>
                  </a:lnSpc>
                  <a:buNone/>
                </a:pPr>
                <a:r>
                  <a:rPr lang="en-US" dirty="0"/>
                  <a:t>If we want to calculate the error covariance matrix update, like in the Kalman filter (optional because the ensemble encodes this information), then there is a formula, identical to the previous Kalman filter update: </a:t>
                </a:r>
                <a14:m>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𝑃</m:t>
                        </m:r>
                      </m:e>
                      <m:sub>
                        <m:r>
                          <a:rPr lang="en-US" i="1">
                            <a:latin typeface="Cambria Math" panose="02040503050406030204" pitchFamily="18" charset="0"/>
                          </a:rPr>
                          <m:t>𝑘</m:t>
                        </m:r>
                      </m:sub>
                      <m:sup>
                        <m:r>
                          <a:rPr lang="en-US" b="0" i="1" smtClean="0">
                            <a:latin typeface="Cambria Math" panose="02040503050406030204" pitchFamily="18" charset="0"/>
                          </a:rPr>
                          <m:t>𝑎</m:t>
                        </m:r>
                      </m:sup>
                    </m:sSubSup>
                    <m:r>
                      <a:rPr lang="en-US" b="0" i="1" smtClean="0">
                        <a:latin typeface="Cambria Math" panose="02040503050406030204" pitchFamily="18" charset="0"/>
                      </a:rPr>
                      <m:t>=(</m:t>
                    </m:r>
                    <m:r>
                      <a:rPr lang="en-US" i="1" smtClean="0">
                        <a:latin typeface="Cambria Math" panose="02040503050406030204" pitchFamily="18" charset="0"/>
                      </a:rPr>
                      <m:t>𝐼</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𝐾</m:t>
                        </m:r>
                      </m:e>
                      <m:sub>
                        <m:r>
                          <a:rPr lang="en-US" b="0" i="1" smtClean="0">
                            <a:latin typeface="Cambria Math" panose="02040503050406030204" pitchFamily="18" charset="0"/>
                          </a:rPr>
                          <m:t>𝑘</m:t>
                        </m:r>
                      </m:sub>
                    </m:sSub>
                    <m:r>
                      <a:rPr lang="en-US" b="0" i="1" smtClean="0">
                        <a:latin typeface="Cambria Math" panose="02040503050406030204" pitchFamily="18" charset="0"/>
                      </a:rPr>
                      <m:t>𝐻</m:t>
                    </m:r>
                    <m:r>
                      <a:rPr lang="en-US" b="0" i="1" smtClean="0">
                        <a:latin typeface="Cambria Math" panose="02040503050406030204" pitchFamily="18" charset="0"/>
                      </a:rPr>
                      <m:t>)</m:t>
                    </m:r>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𝑃</m:t>
                        </m:r>
                      </m:e>
                      <m:sub>
                        <m:r>
                          <a:rPr lang="en-US" i="1">
                            <a:latin typeface="Cambria Math" panose="02040503050406030204" pitchFamily="18" charset="0"/>
                          </a:rPr>
                          <m:t>𝑘</m:t>
                        </m:r>
                      </m:sub>
                      <m:sup>
                        <m:r>
                          <a:rPr lang="en-US" i="1">
                            <a:latin typeface="Cambria Math" panose="02040503050406030204" pitchFamily="18" charset="0"/>
                          </a:rPr>
                          <m:t>𝑓</m:t>
                        </m:r>
                      </m:sup>
                    </m:sSubSup>
                  </m:oMath>
                </a14:m>
                <a:r>
                  <a:rPr lang="en-US" dirty="0"/>
                  <a:t>. Not computing this quantity is an easy way to gain computational efficiency, especially in the operational weather forecasting scenario.</a:t>
                </a:r>
              </a:p>
              <a:p>
                <a:pPr marL="0" indent="0">
                  <a:lnSpc>
                    <a:spcPct val="120000"/>
                  </a:lnSpc>
                  <a:buNone/>
                </a:pPr>
                <a:endParaRPr lang="en-US" dirty="0"/>
              </a:p>
            </p:txBody>
          </p:sp>
        </mc:Choice>
        <mc:Fallback xmlns="">
          <p:sp>
            <p:nvSpPr>
              <p:cNvPr id="3" name="Content Placeholder 2">
                <a:extLst>
                  <a:ext uri="{FF2B5EF4-FFF2-40B4-BE49-F238E27FC236}">
                    <a16:creationId xmlns:a16="http://schemas.microsoft.com/office/drawing/2014/main" id="{EF52E074-EDB3-DB4E-9A81-763749B24077}"/>
                  </a:ext>
                </a:extLst>
              </p:cNvPr>
              <p:cNvSpPr>
                <a:spLocks noGrp="1" noRot="1" noChangeAspect="1" noMove="1" noResize="1" noEditPoints="1" noAdjustHandles="1" noChangeArrowheads="1" noChangeShapeType="1" noTextEdit="1"/>
              </p:cNvSpPr>
              <p:nvPr>
                <p:ph idx="1"/>
              </p:nvPr>
            </p:nvSpPr>
            <p:spPr>
              <a:xfrm>
                <a:off x="838200" y="1571625"/>
                <a:ext cx="10934700" cy="5100638"/>
              </a:xfrm>
              <a:blipFill>
                <a:blip r:embed="rId2"/>
                <a:stretch>
                  <a:fillRect l="-697" r="-929" b="-1737"/>
                </a:stretch>
              </a:blipFill>
            </p:spPr>
            <p:txBody>
              <a:bodyPr/>
              <a:lstStyle/>
              <a:p>
                <a:r>
                  <a:rPr lang="en-US">
                    <a:noFill/>
                  </a:rPr>
                  <a:t> </a:t>
                </a:r>
              </a:p>
            </p:txBody>
          </p:sp>
        </mc:Fallback>
      </mc:AlternateContent>
    </p:spTree>
    <p:extLst>
      <p:ext uri="{BB962C8B-B14F-4D97-AF65-F5344CB8AC3E}">
        <p14:creationId xmlns:p14="http://schemas.microsoft.com/office/powerpoint/2010/main" val="38079138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10;&#10;Description automatically generated">
            <a:extLst>
              <a:ext uri="{FF2B5EF4-FFF2-40B4-BE49-F238E27FC236}">
                <a16:creationId xmlns:a16="http://schemas.microsoft.com/office/drawing/2014/main" id="{DD685EDB-69F2-DD48-B337-FFFB430A255F}"/>
              </a:ext>
            </a:extLst>
          </p:cNvPr>
          <p:cNvPicPr>
            <a:picLocks noChangeAspect="1"/>
          </p:cNvPicPr>
          <p:nvPr/>
        </p:nvPicPr>
        <p:blipFill>
          <a:blip r:embed="rId2"/>
          <a:stretch>
            <a:fillRect/>
          </a:stretch>
        </p:blipFill>
        <p:spPr>
          <a:xfrm>
            <a:off x="2467463" y="327373"/>
            <a:ext cx="9724537" cy="6336009"/>
          </a:xfrm>
          <a:prstGeom prst="rect">
            <a:avLst/>
          </a:prstGeom>
        </p:spPr>
      </p:pic>
      <p:sp>
        <p:nvSpPr>
          <p:cNvPr id="6" name="TextBox 5">
            <a:extLst>
              <a:ext uri="{FF2B5EF4-FFF2-40B4-BE49-F238E27FC236}">
                <a16:creationId xmlns:a16="http://schemas.microsoft.com/office/drawing/2014/main" id="{B147AB2E-33DF-CC49-B24E-34605C0E606F}"/>
              </a:ext>
            </a:extLst>
          </p:cNvPr>
          <p:cNvSpPr txBox="1"/>
          <p:nvPr/>
        </p:nvSpPr>
        <p:spPr>
          <a:xfrm>
            <a:off x="148855" y="243511"/>
            <a:ext cx="2426239" cy="6647974"/>
          </a:xfrm>
          <a:prstGeom prst="rect">
            <a:avLst/>
          </a:prstGeom>
          <a:noFill/>
        </p:spPr>
        <p:txBody>
          <a:bodyPr wrap="square" rtlCol="0">
            <a:spAutoFit/>
          </a:bodyPr>
          <a:lstStyle/>
          <a:p>
            <a:r>
              <a:rPr lang="en-US" sz="2400" b="1" dirty="0"/>
              <a:t>A “realistic” experiment:</a:t>
            </a:r>
          </a:p>
          <a:p>
            <a:endParaRPr lang="en-US" dirty="0"/>
          </a:p>
          <a:p>
            <a:r>
              <a:rPr lang="en-US" dirty="0"/>
              <a:t>Natural emissions are randomized within 50% of some base values via scaling factors. These emissions are unknown to the modelers.</a:t>
            </a:r>
          </a:p>
          <a:p>
            <a:endParaRPr lang="en-US" dirty="0"/>
          </a:p>
          <a:p>
            <a:r>
              <a:rPr lang="en-US" dirty="0"/>
              <a:t>We observe NO</a:t>
            </a:r>
            <a:r>
              <a:rPr lang="en-US" baseline="-25000" dirty="0"/>
              <a:t>2</a:t>
            </a:r>
            <a:r>
              <a:rPr lang="en-US" dirty="0"/>
              <a:t>, SO</a:t>
            </a:r>
            <a:r>
              <a:rPr lang="en-US" baseline="-25000" dirty="0"/>
              <a:t>2</a:t>
            </a:r>
            <a:r>
              <a:rPr lang="en-US" dirty="0"/>
              <a:t>, O</a:t>
            </a:r>
            <a:r>
              <a:rPr lang="en-US" baseline="-25000" dirty="0"/>
              <a:t>3</a:t>
            </a:r>
            <a:r>
              <a:rPr lang="en-US" dirty="0"/>
              <a:t>, and formaldehyde every 24 hours.</a:t>
            </a:r>
          </a:p>
          <a:p>
            <a:endParaRPr lang="en-US" dirty="0"/>
          </a:p>
          <a:p>
            <a:r>
              <a:rPr lang="en-US" dirty="0"/>
              <a:t>At right is what happens when we update </a:t>
            </a:r>
            <a:r>
              <a:rPr lang="en-US" b="1" dirty="0"/>
              <a:t>all 74 concentrations only </a:t>
            </a:r>
            <a:r>
              <a:rPr lang="en-US" dirty="0"/>
              <a:t>using </a:t>
            </a:r>
            <a:r>
              <a:rPr lang="en-US" dirty="0" err="1"/>
              <a:t>EnKF</a:t>
            </a:r>
            <a:r>
              <a:rPr lang="en-US" dirty="0"/>
              <a:t>. Notice how the variation across the 32 ensemble members (green, dotted) reduces after an observation.</a:t>
            </a:r>
            <a:endParaRPr lang="en-US" b="1" dirty="0"/>
          </a:p>
        </p:txBody>
      </p:sp>
      <p:sp>
        <p:nvSpPr>
          <p:cNvPr id="7" name="TextBox 6">
            <a:extLst>
              <a:ext uri="{FF2B5EF4-FFF2-40B4-BE49-F238E27FC236}">
                <a16:creationId xmlns:a16="http://schemas.microsoft.com/office/drawing/2014/main" id="{6FFA4CF4-C100-A843-B281-2EB07EA4AA0E}"/>
              </a:ext>
            </a:extLst>
          </p:cNvPr>
          <p:cNvSpPr txBox="1"/>
          <p:nvPr/>
        </p:nvSpPr>
        <p:spPr>
          <a:xfrm>
            <a:off x="4798850" y="3696573"/>
            <a:ext cx="1297150" cy="369332"/>
          </a:xfrm>
          <a:prstGeom prst="rect">
            <a:avLst/>
          </a:prstGeom>
          <a:noFill/>
        </p:spPr>
        <p:txBody>
          <a:bodyPr wrap="none" rtlCol="0">
            <a:spAutoFit/>
          </a:bodyPr>
          <a:lstStyle/>
          <a:p>
            <a:r>
              <a:rPr lang="en-US" b="1" dirty="0"/>
              <a:t>Not so bad!</a:t>
            </a:r>
          </a:p>
        </p:txBody>
      </p:sp>
      <p:sp>
        <p:nvSpPr>
          <p:cNvPr id="8" name="TextBox 7">
            <a:extLst>
              <a:ext uri="{FF2B5EF4-FFF2-40B4-BE49-F238E27FC236}">
                <a16:creationId xmlns:a16="http://schemas.microsoft.com/office/drawing/2014/main" id="{F6EE3515-D5C9-3841-91FC-C9BC4609080B}"/>
              </a:ext>
            </a:extLst>
          </p:cNvPr>
          <p:cNvSpPr txBox="1"/>
          <p:nvPr/>
        </p:nvSpPr>
        <p:spPr>
          <a:xfrm>
            <a:off x="11059285" y="1213514"/>
            <a:ext cx="983859" cy="369332"/>
          </a:xfrm>
          <a:prstGeom prst="rect">
            <a:avLst/>
          </a:prstGeom>
          <a:noFill/>
        </p:spPr>
        <p:txBody>
          <a:bodyPr wrap="none" rtlCol="0">
            <a:spAutoFit/>
          </a:bodyPr>
          <a:lstStyle/>
          <a:p>
            <a:r>
              <a:rPr lang="en-US" b="1" dirty="0"/>
              <a:t>Terrible!</a:t>
            </a:r>
          </a:p>
        </p:txBody>
      </p:sp>
      <p:sp>
        <p:nvSpPr>
          <p:cNvPr id="9" name="TextBox 8">
            <a:extLst>
              <a:ext uri="{FF2B5EF4-FFF2-40B4-BE49-F238E27FC236}">
                <a16:creationId xmlns:a16="http://schemas.microsoft.com/office/drawing/2014/main" id="{2272F560-3CE6-8242-A7EA-AD7076D992F1}"/>
              </a:ext>
            </a:extLst>
          </p:cNvPr>
          <p:cNvSpPr txBox="1"/>
          <p:nvPr/>
        </p:nvSpPr>
        <p:spPr>
          <a:xfrm>
            <a:off x="8105170" y="3604240"/>
            <a:ext cx="3238734" cy="923330"/>
          </a:xfrm>
          <a:prstGeom prst="rect">
            <a:avLst/>
          </a:prstGeom>
          <a:noFill/>
        </p:spPr>
        <p:txBody>
          <a:bodyPr wrap="square" rtlCol="0">
            <a:spAutoFit/>
          </a:bodyPr>
          <a:lstStyle/>
          <a:p>
            <a:r>
              <a:rPr lang="en-US" b="1" dirty="0"/>
              <a:t>Green dotted line represents standard deviation across 32 ensemble members</a:t>
            </a:r>
          </a:p>
        </p:txBody>
      </p:sp>
      <p:sp>
        <p:nvSpPr>
          <p:cNvPr id="10" name="TextBox 9">
            <a:extLst>
              <a:ext uri="{FF2B5EF4-FFF2-40B4-BE49-F238E27FC236}">
                <a16:creationId xmlns:a16="http://schemas.microsoft.com/office/drawing/2014/main" id="{1F33BAA9-0295-C14C-A5AE-C19EFD7F0833}"/>
              </a:ext>
            </a:extLst>
          </p:cNvPr>
          <p:cNvSpPr txBox="1"/>
          <p:nvPr/>
        </p:nvSpPr>
        <p:spPr>
          <a:xfrm>
            <a:off x="6443983" y="2480272"/>
            <a:ext cx="785793" cy="523220"/>
          </a:xfrm>
          <a:prstGeom prst="rect">
            <a:avLst/>
          </a:prstGeom>
          <a:noFill/>
        </p:spPr>
        <p:txBody>
          <a:bodyPr wrap="none" rtlCol="0">
            <a:spAutoFit/>
          </a:bodyPr>
          <a:lstStyle/>
          <a:p>
            <a:r>
              <a:rPr lang="en-US" sz="2800" b="1" dirty="0"/>
              <a:t>NO</a:t>
            </a:r>
            <a:r>
              <a:rPr lang="en-US" sz="2800" b="1" baseline="-25000" dirty="0"/>
              <a:t>2</a:t>
            </a:r>
          </a:p>
        </p:txBody>
      </p:sp>
      <p:sp>
        <p:nvSpPr>
          <p:cNvPr id="11" name="TextBox 10">
            <a:extLst>
              <a:ext uri="{FF2B5EF4-FFF2-40B4-BE49-F238E27FC236}">
                <a16:creationId xmlns:a16="http://schemas.microsoft.com/office/drawing/2014/main" id="{6450CBD9-5DD6-C240-8380-F2E2851CD6C1}"/>
              </a:ext>
            </a:extLst>
          </p:cNvPr>
          <p:cNvSpPr txBox="1"/>
          <p:nvPr/>
        </p:nvSpPr>
        <p:spPr>
          <a:xfrm>
            <a:off x="6562605" y="5655110"/>
            <a:ext cx="548548" cy="523220"/>
          </a:xfrm>
          <a:prstGeom prst="rect">
            <a:avLst/>
          </a:prstGeom>
          <a:noFill/>
        </p:spPr>
        <p:txBody>
          <a:bodyPr wrap="none" rtlCol="0">
            <a:spAutoFit/>
          </a:bodyPr>
          <a:lstStyle/>
          <a:p>
            <a:r>
              <a:rPr lang="en-US" sz="2800" b="1" dirty="0"/>
              <a:t>O</a:t>
            </a:r>
            <a:r>
              <a:rPr lang="en-US" sz="2800" b="1" baseline="-25000" dirty="0"/>
              <a:t>3</a:t>
            </a:r>
          </a:p>
        </p:txBody>
      </p:sp>
      <p:sp>
        <p:nvSpPr>
          <p:cNvPr id="12" name="TextBox 11">
            <a:extLst>
              <a:ext uri="{FF2B5EF4-FFF2-40B4-BE49-F238E27FC236}">
                <a16:creationId xmlns:a16="http://schemas.microsoft.com/office/drawing/2014/main" id="{8981D4B5-8EE6-634C-B3B9-5287605EC0D7}"/>
              </a:ext>
            </a:extLst>
          </p:cNvPr>
          <p:cNvSpPr txBox="1"/>
          <p:nvPr/>
        </p:nvSpPr>
        <p:spPr>
          <a:xfrm>
            <a:off x="11098663" y="5823004"/>
            <a:ext cx="1069524" cy="523220"/>
          </a:xfrm>
          <a:prstGeom prst="rect">
            <a:avLst/>
          </a:prstGeom>
          <a:noFill/>
        </p:spPr>
        <p:txBody>
          <a:bodyPr wrap="none" rtlCol="0">
            <a:spAutoFit/>
          </a:bodyPr>
          <a:lstStyle/>
          <a:p>
            <a:r>
              <a:rPr lang="en-US" sz="2800" b="1" dirty="0"/>
              <a:t>HCHO</a:t>
            </a:r>
            <a:endParaRPr lang="en-US" sz="2800" b="1" baseline="-25000" dirty="0"/>
          </a:p>
        </p:txBody>
      </p:sp>
      <p:sp>
        <p:nvSpPr>
          <p:cNvPr id="13" name="TextBox 12">
            <a:extLst>
              <a:ext uri="{FF2B5EF4-FFF2-40B4-BE49-F238E27FC236}">
                <a16:creationId xmlns:a16="http://schemas.microsoft.com/office/drawing/2014/main" id="{0ACDDF66-474A-3F4F-922B-5A86D6092255}"/>
              </a:ext>
            </a:extLst>
          </p:cNvPr>
          <p:cNvSpPr txBox="1"/>
          <p:nvPr/>
        </p:nvSpPr>
        <p:spPr>
          <a:xfrm>
            <a:off x="11449721" y="2551969"/>
            <a:ext cx="718466" cy="523220"/>
          </a:xfrm>
          <a:prstGeom prst="rect">
            <a:avLst/>
          </a:prstGeom>
          <a:noFill/>
        </p:spPr>
        <p:txBody>
          <a:bodyPr wrap="none" rtlCol="0">
            <a:spAutoFit/>
          </a:bodyPr>
          <a:lstStyle/>
          <a:p>
            <a:r>
              <a:rPr lang="en-US" sz="2800" b="1" dirty="0"/>
              <a:t>SO</a:t>
            </a:r>
            <a:r>
              <a:rPr lang="en-US" sz="2800" b="1" baseline="-25000" dirty="0"/>
              <a:t>2</a:t>
            </a:r>
          </a:p>
        </p:txBody>
      </p:sp>
      <p:sp>
        <p:nvSpPr>
          <p:cNvPr id="14" name="TextBox 13">
            <a:extLst>
              <a:ext uri="{FF2B5EF4-FFF2-40B4-BE49-F238E27FC236}">
                <a16:creationId xmlns:a16="http://schemas.microsoft.com/office/drawing/2014/main" id="{28A3C558-8849-354D-8D9C-C13E576D9C67}"/>
              </a:ext>
            </a:extLst>
          </p:cNvPr>
          <p:cNvSpPr txBox="1"/>
          <p:nvPr/>
        </p:nvSpPr>
        <p:spPr>
          <a:xfrm>
            <a:off x="4262328" y="389220"/>
            <a:ext cx="3238734" cy="646331"/>
          </a:xfrm>
          <a:prstGeom prst="rect">
            <a:avLst/>
          </a:prstGeom>
          <a:noFill/>
        </p:spPr>
        <p:txBody>
          <a:bodyPr wrap="square" rtlCol="0">
            <a:spAutoFit/>
          </a:bodyPr>
          <a:lstStyle/>
          <a:p>
            <a:r>
              <a:rPr lang="en-US" b="1" dirty="0"/>
              <a:t>Blue dotted line represents observational uncertainty</a:t>
            </a:r>
          </a:p>
        </p:txBody>
      </p:sp>
      <p:sp>
        <p:nvSpPr>
          <p:cNvPr id="15" name="TextBox 14">
            <a:extLst>
              <a:ext uri="{FF2B5EF4-FFF2-40B4-BE49-F238E27FC236}">
                <a16:creationId xmlns:a16="http://schemas.microsoft.com/office/drawing/2014/main" id="{E0055845-326F-6B44-ACBD-8D5486E7E5BC}"/>
              </a:ext>
            </a:extLst>
          </p:cNvPr>
          <p:cNvSpPr txBox="1"/>
          <p:nvPr/>
        </p:nvSpPr>
        <p:spPr>
          <a:xfrm>
            <a:off x="4010029" y="5035861"/>
            <a:ext cx="3238734" cy="923330"/>
          </a:xfrm>
          <a:prstGeom prst="rect">
            <a:avLst/>
          </a:prstGeom>
          <a:noFill/>
        </p:spPr>
        <p:txBody>
          <a:bodyPr wrap="square" rtlCol="0">
            <a:spAutoFit/>
          </a:bodyPr>
          <a:lstStyle/>
          <a:p>
            <a:r>
              <a:rPr lang="en-US" b="1" dirty="0"/>
              <a:t>Green solid line represents ensemble average across 32 ensemble members</a:t>
            </a:r>
          </a:p>
        </p:txBody>
      </p:sp>
    </p:spTree>
    <p:extLst>
      <p:ext uri="{BB962C8B-B14F-4D97-AF65-F5344CB8AC3E}">
        <p14:creationId xmlns:p14="http://schemas.microsoft.com/office/powerpoint/2010/main" val="26816607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10;&#10;Description automatically generated">
            <a:extLst>
              <a:ext uri="{FF2B5EF4-FFF2-40B4-BE49-F238E27FC236}">
                <a16:creationId xmlns:a16="http://schemas.microsoft.com/office/drawing/2014/main" id="{07824E17-020C-A342-BBA6-DEA83DE76D33}"/>
              </a:ext>
            </a:extLst>
          </p:cNvPr>
          <p:cNvPicPr>
            <a:picLocks noChangeAspect="1"/>
          </p:cNvPicPr>
          <p:nvPr/>
        </p:nvPicPr>
        <p:blipFill>
          <a:blip r:embed="rId2"/>
          <a:stretch>
            <a:fillRect/>
          </a:stretch>
        </p:blipFill>
        <p:spPr>
          <a:xfrm>
            <a:off x="1666309" y="0"/>
            <a:ext cx="10525691" cy="6858000"/>
          </a:xfrm>
          <a:prstGeom prst="rect">
            <a:avLst/>
          </a:prstGeom>
        </p:spPr>
      </p:pic>
      <p:sp>
        <p:nvSpPr>
          <p:cNvPr id="6" name="Rectangle 5">
            <a:extLst>
              <a:ext uri="{FF2B5EF4-FFF2-40B4-BE49-F238E27FC236}">
                <a16:creationId xmlns:a16="http://schemas.microsoft.com/office/drawing/2014/main" id="{77D1C565-85FF-D145-9579-5790D30C6AA8}"/>
              </a:ext>
            </a:extLst>
          </p:cNvPr>
          <p:cNvSpPr/>
          <p:nvPr/>
        </p:nvSpPr>
        <p:spPr>
          <a:xfrm>
            <a:off x="134679" y="2627370"/>
            <a:ext cx="1832344" cy="2031325"/>
          </a:xfrm>
          <a:prstGeom prst="rect">
            <a:avLst/>
          </a:prstGeom>
        </p:spPr>
        <p:txBody>
          <a:bodyPr wrap="square">
            <a:spAutoFit/>
          </a:bodyPr>
          <a:lstStyle/>
          <a:p>
            <a:r>
              <a:rPr lang="en-US" dirty="0"/>
              <a:t>At right is what happens when we update </a:t>
            </a:r>
            <a:r>
              <a:rPr lang="en-US" b="1" dirty="0"/>
              <a:t>all 74 concentrations and all 29 emissions </a:t>
            </a:r>
            <a:r>
              <a:rPr lang="en-US" dirty="0"/>
              <a:t>using </a:t>
            </a:r>
            <a:r>
              <a:rPr lang="en-US" dirty="0" err="1"/>
              <a:t>EnKF</a:t>
            </a:r>
            <a:r>
              <a:rPr lang="en-US" dirty="0"/>
              <a:t>.</a:t>
            </a:r>
            <a:endParaRPr lang="en-US" b="1" dirty="0"/>
          </a:p>
        </p:txBody>
      </p:sp>
      <p:sp>
        <p:nvSpPr>
          <p:cNvPr id="4" name="TextBox 3">
            <a:extLst>
              <a:ext uri="{FF2B5EF4-FFF2-40B4-BE49-F238E27FC236}">
                <a16:creationId xmlns:a16="http://schemas.microsoft.com/office/drawing/2014/main" id="{2A8622FF-DE21-A943-869D-00D43A5DD363}"/>
              </a:ext>
            </a:extLst>
          </p:cNvPr>
          <p:cNvSpPr txBox="1"/>
          <p:nvPr/>
        </p:nvSpPr>
        <p:spPr>
          <a:xfrm>
            <a:off x="8972550" y="884901"/>
            <a:ext cx="3152123" cy="923330"/>
          </a:xfrm>
          <a:prstGeom prst="rect">
            <a:avLst/>
          </a:prstGeom>
          <a:noFill/>
        </p:spPr>
        <p:txBody>
          <a:bodyPr wrap="square" rtlCol="0">
            <a:spAutoFit/>
          </a:bodyPr>
          <a:lstStyle/>
          <a:p>
            <a:r>
              <a:rPr lang="en-US" b="1" dirty="0"/>
              <a:t>Much better! We learn</a:t>
            </a:r>
          </a:p>
          <a:p>
            <a:r>
              <a:rPr lang="en-US" b="1" dirty="0"/>
              <a:t>the correct emissions after just two observations!</a:t>
            </a:r>
          </a:p>
        </p:txBody>
      </p:sp>
      <p:sp>
        <p:nvSpPr>
          <p:cNvPr id="7" name="TextBox 6">
            <a:extLst>
              <a:ext uri="{FF2B5EF4-FFF2-40B4-BE49-F238E27FC236}">
                <a16:creationId xmlns:a16="http://schemas.microsoft.com/office/drawing/2014/main" id="{8F62411D-F40E-AC4C-AFFA-6B7D6C2A50AC}"/>
              </a:ext>
            </a:extLst>
          </p:cNvPr>
          <p:cNvSpPr txBox="1"/>
          <p:nvPr/>
        </p:nvSpPr>
        <p:spPr>
          <a:xfrm>
            <a:off x="6015676" y="2431146"/>
            <a:ext cx="785793" cy="523220"/>
          </a:xfrm>
          <a:prstGeom prst="rect">
            <a:avLst/>
          </a:prstGeom>
          <a:noFill/>
        </p:spPr>
        <p:txBody>
          <a:bodyPr wrap="none" rtlCol="0">
            <a:spAutoFit/>
          </a:bodyPr>
          <a:lstStyle/>
          <a:p>
            <a:r>
              <a:rPr lang="en-US" sz="2800" b="1" dirty="0"/>
              <a:t>NO</a:t>
            </a:r>
            <a:r>
              <a:rPr lang="en-US" sz="2800" b="1" baseline="-25000" dirty="0"/>
              <a:t>2</a:t>
            </a:r>
          </a:p>
        </p:txBody>
      </p:sp>
      <p:sp>
        <p:nvSpPr>
          <p:cNvPr id="8" name="TextBox 7">
            <a:extLst>
              <a:ext uri="{FF2B5EF4-FFF2-40B4-BE49-F238E27FC236}">
                <a16:creationId xmlns:a16="http://schemas.microsoft.com/office/drawing/2014/main" id="{CDC1CEB7-6D84-754F-BA11-F5A56E475AE9}"/>
              </a:ext>
            </a:extLst>
          </p:cNvPr>
          <p:cNvSpPr txBox="1"/>
          <p:nvPr/>
        </p:nvSpPr>
        <p:spPr>
          <a:xfrm>
            <a:off x="6245468" y="5908732"/>
            <a:ext cx="548548" cy="523220"/>
          </a:xfrm>
          <a:prstGeom prst="rect">
            <a:avLst/>
          </a:prstGeom>
          <a:noFill/>
        </p:spPr>
        <p:txBody>
          <a:bodyPr wrap="none" rtlCol="0">
            <a:spAutoFit/>
          </a:bodyPr>
          <a:lstStyle/>
          <a:p>
            <a:r>
              <a:rPr lang="en-US" sz="2800" b="1" dirty="0"/>
              <a:t>O</a:t>
            </a:r>
            <a:r>
              <a:rPr lang="en-US" sz="2800" b="1" baseline="-25000" dirty="0"/>
              <a:t>3</a:t>
            </a:r>
          </a:p>
        </p:txBody>
      </p:sp>
      <p:sp>
        <p:nvSpPr>
          <p:cNvPr id="9" name="TextBox 8">
            <a:extLst>
              <a:ext uri="{FF2B5EF4-FFF2-40B4-BE49-F238E27FC236}">
                <a16:creationId xmlns:a16="http://schemas.microsoft.com/office/drawing/2014/main" id="{58B5A323-6A9A-E04A-9BA1-B1FF1DA742D9}"/>
              </a:ext>
            </a:extLst>
          </p:cNvPr>
          <p:cNvSpPr txBox="1"/>
          <p:nvPr/>
        </p:nvSpPr>
        <p:spPr>
          <a:xfrm>
            <a:off x="11098663" y="5908732"/>
            <a:ext cx="1069524" cy="523220"/>
          </a:xfrm>
          <a:prstGeom prst="rect">
            <a:avLst/>
          </a:prstGeom>
          <a:noFill/>
        </p:spPr>
        <p:txBody>
          <a:bodyPr wrap="none" rtlCol="0">
            <a:spAutoFit/>
          </a:bodyPr>
          <a:lstStyle/>
          <a:p>
            <a:r>
              <a:rPr lang="en-US" sz="2800" b="1" dirty="0"/>
              <a:t>HCHO</a:t>
            </a:r>
            <a:endParaRPr lang="en-US" sz="2800" b="1" baseline="-25000" dirty="0"/>
          </a:p>
        </p:txBody>
      </p:sp>
      <p:sp>
        <p:nvSpPr>
          <p:cNvPr id="11" name="TextBox 10">
            <a:extLst>
              <a:ext uri="{FF2B5EF4-FFF2-40B4-BE49-F238E27FC236}">
                <a16:creationId xmlns:a16="http://schemas.microsoft.com/office/drawing/2014/main" id="{F04465A9-8DC0-684C-881B-E63956EDDEAD}"/>
              </a:ext>
            </a:extLst>
          </p:cNvPr>
          <p:cNvSpPr txBox="1"/>
          <p:nvPr/>
        </p:nvSpPr>
        <p:spPr>
          <a:xfrm>
            <a:off x="11406207" y="2458191"/>
            <a:ext cx="718466" cy="523220"/>
          </a:xfrm>
          <a:prstGeom prst="rect">
            <a:avLst/>
          </a:prstGeom>
          <a:noFill/>
        </p:spPr>
        <p:txBody>
          <a:bodyPr wrap="none" rtlCol="0">
            <a:spAutoFit/>
          </a:bodyPr>
          <a:lstStyle/>
          <a:p>
            <a:r>
              <a:rPr lang="en-US" sz="2800" b="1" dirty="0"/>
              <a:t>SO</a:t>
            </a:r>
            <a:r>
              <a:rPr lang="en-US" sz="2800" b="1" baseline="-25000" dirty="0"/>
              <a:t>2</a:t>
            </a:r>
          </a:p>
        </p:txBody>
      </p:sp>
    </p:spTree>
    <p:extLst>
      <p:ext uri="{BB962C8B-B14F-4D97-AF65-F5344CB8AC3E}">
        <p14:creationId xmlns:p14="http://schemas.microsoft.com/office/powerpoint/2010/main" val="5422235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omputer&#10;&#10;Description automatically generated with medium confidence">
            <a:extLst>
              <a:ext uri="{FF2B5EF4-FFF2-40B4-BE49-F238E27FC236}">
                <a16:creationId xmlns:a16="http://schemas.microsoft.com/office/drawing/2014/main" id="{AB31C293-2325-994F-9D19-89E68517BBF3}"/>
              </a:ext>
            </a:extLst>
          </p:cNvPr>
          <p:cNvPicPr>
            <a:picLocks noChangeAspect="1"/>
          </p:cNvPicPr>
          <p:nvPr/>
        </p:nvPicPr>
        <p:blipFill>
          <a:blip r:embed="rId2"/>
          <a:stretch>
            <a:fillRect/>
          </a:stretch>
        </p:blipFill>
        <p:spPr>
          <a:xfrm>
            <a:off x="2087383" y="230361"/>
            <a:ext cx="10104617" cy="6627639"/>
          </a:xfrm>
          <a:prstGeom prst="rect">
            <a:avLst/>
          </a:prstGeom>
        </p:spPr>
      </p:pic>
      <p:sp>
        <p:nvSpPr>
          <p:cNvPr id="7" name="Rectangle 6">
            <a:extLst>
              <a:ext uri="{FF2B5EF4-FFF2-40B4-BE49-F238E27FC236}">
                <a16:creationId xmlns:a16="http://schemas.microsoft.com/office/drawing/2014/main" id="{212DFE0F-E632-2B45-847C-229329E82DE7}"/>
              </a:ext>
            </a:extLst>
          </p:cNvPr>
          <p:cNvSpPr/>
          <p:nvPr/>
        </p:nvSpPr>
        <p:spPr>
          <a:xfrm>
            <a:off x="0" y="44624"/>
            <a:ext cx="2214563" cy="6463308"/>
          </a:xfrm>
          <a:prstGeom prst="rect">
            <a:avLst/>
          </a:prstGeom>
        </p:spPr>
        <p:txBody>
          <a:bodyPr wrap="square">
            <a:spAutoFit/>
          </a:bodyPr>
          <a:lstStyle/>
          <a:p>
            <a:r>
              <a:rPr lang="en-US" dirty="0"/>
              <a:t>As before, but for</a:t>
            </a:r>
            <a:r>
              <a:rPr lang="en-US" b="1" dirty="0"/>
              <a:t> </a:t>
            </a:r>
            <a:r>
              <a:rPr lang="en-US" dirty="0"/>
              <a:t>a </a:t>
            </a:r>
            <a:r>
              <a:rPr lang="en-US" b="1" dirty="0"/>
              <a:t>longer simulation</a:t>
            </a:r>
            <a:r>
              <a:rPr lang="en-US" dirty="0"/>
              <a:t>.</a:t>
            </a:r>
          </a:p>
          <a:p>
            <a:endParaRPr lang="en-US" dirty="0"/>
          </a:p>
          <a:p>
            <a:r>
              <a:rPr lang="en-US" dirty="0"/>
              <a:t>What is happening here? The Kalman gain is constructed from the ensemble members as explained in previous slides, and includes links between every concentration and every emission in our box model. When we observe low SO2 values, for example, as in the first observation at left, we update relevant  concentrations and emissions across all 32 ensemble members.</a:t>
            </a:r>
          </a:p>
        </p:txBody>
      </p:sp>
      <p:sp>
        <p:nvSpPr>
          <p:cNvPr id="5" name="TextBox 4">
            <a:extLst>
              <a:ext uri="{FF2B5EF4-FFF2-40B4-BE49-F238E27FC236}">
                <a16:creationId xmlns:a16="http://schemas.microsoft.com/office/drawing/2014/main" id="{10728FA2-86BC-144C-93D0-2A09B377061E}"/>
              </a:ext>
            </a:extLst>
          </p:cNvPr>
          <p:cNvSpPr txBox="1"/>
          <p:nvPr/>
        </p:nvSpPr>
        <p:spPr>
          <a:xfrm>
            <a:off x="6015676" y="2431146"/>
            <a:ext cx="785793" cy="523220"/>
          </a:xfrm>
          <a:prstGeom prst="rect">
            <a:avLst/>
          </a:prstGeom>
          <a:noFill/>
        </p:spPr>
        <p:txBody>
          <a:bodyPr wrap="none" rtlCol="0">
            <a:spAutoFit/>
          </a:bodyPr>
          <a:lstStyle/>
          <a:p>
            <a:r>
              <a:rPr lang="en-US" sz="2800" b="1" dirty="0"/>
              <a:t>NO</a:t>
            </a:r>
            <a:r>
              <a:rPr lang="en-US" sz="2800" b="1" baseline="-25000" dirty="0"/>
              <a:t>2</a:t>
            </a:r>
          </a:p>
        </p:txBody>
      </p:sp>
      <p:sp>
        <p:nvSpPr>
          <p:cNvPr id="8" name="TextBox 7">
            <a:extLst>
              <a:ext uri="{FF2B5EF4-FFF2-40B4-BE49-F238E27FC236}">
                <a16:creationId xmlns:a16="http://schemas.microsoft.com/office/drawing/2014/main" id="{13630B04-6CC4-0246-BDAF-30B11DD33987}"/>
              </a:ext>
            </a:extLst>
          </p:cNvPr>
          <p:cNvSpPr txBox="1"/>
          <p:nvPr/>
        </p:nvSpPr>
        <p:spPr>
          <a:xfrm>
            <a:off x="6245468" y="5908732"/>
            <a:ext cx="548548" cy="523220"/>
          </a:xfrm>
          <a:prstGeom prst="rect">
            <a:avLst/>
          </a:prstGeom>
          <a:noFill/>
        </p:spPr>
        <p:txBody>
          <a:bodyPr wrap="none" rtlCol="0">
            <a:spAutoFit/>
          </a:bodyPr>
          <a:lstStyle/>
          <a:p>
            <a:r>
              <a:rPr lang="en-US" sz="2800" b="1" dirty="0"/>
              <a:t>O</a:t>
            </a:r>
            <a:r>
              <a:rPr lang="en-US" sz="2800" b="1" baseline="-25000" dirty="0"/>
              <a:t>3</a:t>
            </a:r>
          </a:p>
        </p:txBody>
      </p:sp>
      <p:sp>
        <p:nvSpPr>
          <p:cNvPr id="9" name="TextBox 8">
            <a:extLst>
              <a:ext uri="{FF2B5EF4-FFF2-40B4-BE49-F238E27FC236}">
                <a16:creationId xmlns:a16="http://schemas.microsoft.com/office/drawing/2014/main" id="{A80DD9DC-C273-F04A-93ED-02E919831C2A}"/>
              </a:ext>
            </a:extLst>
          </p:cNvPr>
          <p:cNvSpPr txBox="1"/>
          <p:nvPr/>
        </p:nvSpPr>
        <p:spPr>
          <a:xfrm>
            <a:off x="11098663" y="5908732"/>
            <a:ext cx="1069524" cy="523220"/>
          </a:xfrm>
          <a:prstGeom prst="rect">
            <a:avLst/>
          </a:prstGeom>
          <a:noFill/>
        </p:spPr>
        <p:txBody>
          <a:bodyPr wrap="none" rtlCol="0">
            <a:spAutoFit/>
          </a:bodyPr>
          <a:lstStyle/>
          <a:p>
            <a:r>
              <a:rPr lang="en-US" sz="2800" b="1" dirty="0"/>
              <a:t>HCHO</a:t>
            </a:r>
            <a:endParaRPr lang="en-US" sz="2800" b="1" baseline="-25000" dirty="0"/>
          </a:p>
        </p:txBody>
      </p:sp>
      <p:sp>
        <p:nvSpPr>
          <p:cNvPr id="10" name="TextBox 9">
            <a:extLst>
              <a:ext uri="{FF2B5EF4-FFF2-40B4-BE49-F238E27FC236}">
                <a16:creationId xmlns:a16="http://schemas.microsoft.com/office/drawing/2014/main" id="{3D94964E-26DC-3949-AAEF-8D62861BE98C}"/>
              </a:ext>
            </a:extLst>
          </p:cNvPr>
          <p:cNvSpPr txBox="1"/>
          <p:nvPr/>
        </p:nvSpPr>
        <p:spPr>
          <a:xfrm>
            <a:off x="11406207" y="2458191"/>
            <a:ext cx="718466" cy="523220"/>
          </a:xfrm>
          <a:prstGeom prst="rect">
            <a:avLst/>
          </a:prstGeom>
          <a:noFill/>
        </p:spPr>
        <p:txBody>
          <a:bodyPr wrap="none" rtlCol="0">
            <a:spAutoFit/>
          </a:bodyPr>
          <a:lstStyle/>
          <a:p>
            <a:r>
              <a:rPr lang="en-US" sz="2800" b="1" dirty="0"/>
              <a:t>SO</a:t>
            </a:r>
            <a:r>
              <a:rPr lang="en-US" sz="2800" b="1" baseline="-25000" dirty="0"/>
              <a:t>2</a:t>
            </a:r>
          </a:p>
        </p:txBody>
      </p:sp>
    </p:spTree>
    <p:extLst>
      <p:ext uri="{BB962C8B-B14F-4D97-AF65-F5344CB8AC3E}">
        <p14:creationId xmlns:p14="http://schemas.microsoft.com/office/powerpoint/2010/main" val="8305157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10;&#10;Description automatically generated">
            <a:extLst>
              <a:ext uri="{FF2B5EF4-FFF2-40B4-BE49-F238E27FC236}">
                <a16:creationId xmlns:a16="http://schemas.microsoft.com/office/drawing/2014/main" id="{BC5F4391-0A81-E846-8A12-DA92DC1BBABE}"/>
              </a:ext>
            </a:extLst>
          </p:cNvPr>
          <p:cNvPicPr>
            <a:picLocks noChangeAspect="1"/>
          </p:cNvPicPr>
          <p:nvPr/>
        </p:nvPicPr>
        <p:blipFill>
          <a:blip r:embed="rId2"/>
          <a:stretch>
            <a:fillRect/>
          </a:stretch>
        </p:blipFill>
        <p:spPr>
          <a:xfrm>
            <a:off x="1893646" y="0"/>
            <a:ext cx="10298354" cy="6858000"/>
          </a:xfrm>
          <a:prstGeom prst="rect">
            <a:avLst/>
          </a:prstGeom>
        </p:spPr>
      </p:pic>
      <p:sp>
        <p:nvSpPr>
          <p:cNvPr id="6" name="Rectangle 5">
            <a:extLst>
              <a:ext uri="{FF2B5EF4-FFF2-40B4-BE49-F238E27FC236}">
                <a16:creationId xmlns:a16="http://schemas.microsoft.com/office/drawing/2014/main" id="{6FADD168-9C17-CC41-9B10-A8C6E4D3092E}"/>
              </a:ext>
            </a:extLst>
          </p:cNvPr>
          <p:cNvSpPr/>
          <p:nvPr/>
        </p:nvSpPr>
        <p:spPr>
          <a:xfrm>
            <a:off x="0" y="1028343"/>
            <a:ext cx="2034363" cy="4801314"/>
          </a:xfrm>
          <a:prstGeom prst="rect">
            <a:avLst/>
          </a:prstGeom>
        </p:spPr>
        <p:txBody>
          <a:bodyPr wrap="square">
            <a:spAutoFit/>
          </a:bodyPr>
          <a:lstStyle/>
          <a:p>
            <a:r>
              <a:rPr lang="en-US" dirty="0"/>
              <a:t>Unobserved species look good too, albeit with higher uncertainty, because they are linked within the system to the observed variables.</a:t>
            </a:r>
          </a:p>
          <a:p>
            <a:endParaRPr lang="en-US" dirty="0"/>
          </a:p>
          <a:p>
            <a:r>
              <a:rPr lang="en-US" dirty="0"/>
              <a:t>Recall that the background error covariance </a:t>
            </a:r>
            <a:r>
              <a:rPr lang="en-US" b="1" dirty="0"/>
              <a:t>B </a:t>
            </a:r>
            <a:r>
              <a:rPr lang="en-US" dirty="0"/>
              <a:t>(here approximated by the ensemble anomalies) links observations to the rest of the model!</a:t>
            </a:r>
            <a:endParaRPr lang="en-US" b="1" dirty="0"/>
          </a:p>
        </p:txBody>
      </p:sp>
    </p:spTree>
    <p:extLst>
      <p:ext uri="{BB962C8B-B14F-4D97-AF65-F5344CB8AC3E}">
        <p14:creationId xmlns:p14="http://schemas.microsoft.com/office/powerpoint/2010/main" val="12274171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Description automatically generated with medium confidence">
            <a:extLst>
              <a:ext uri="{FF2B5EF4-FFF2-40B4-BE49-F238E27FC236}">
                <a16:creationId xmlns:a16="http://schemas.microsoft.com/office/drawing/2014/main" id="{6DB59F17-6010-8E41-9D06-12E448CD39E2}"/>
              </a:ext>
            </a:extLst>
          </p:cNvPr>
          <p:cNvPicPr>
            <a:picLocks noChangeAspect="1"/>
          </p:cNvPicPr>
          <p:nvPr/>
        </p:nvPicPr>
        <p:blipFill>
          <a:blip r:embed="rId2"/>
          <a:stretch>
            <a:fillRect/>
          </a:stretch>
        </p:blipFill>
        <p:spPr>
          <a:xfrm>
            <a:off x="3137522" y="0"/>
            <a:ext cx="9054478" cy="6858000"/>
          </a:xfrm>
          <a:prstGeom prst="rect">
            <a:avLst/>
          </a:prstGeom>
        </p:spPr>
      </p:pic>
      <p:sp>
        <p:nvSpPr>
          <p:cNvPr id="6" name="Rectangle 5">
            <a:extLst>
              <a:ext uri="{FF2B5EF4-FFF2-40B4-BE49-F238E27FC236}">
                <a16:creationId xmlns:a16="http://schemas.microsoft.com/office/drawing/2014/main" id="{D30B4001-3EDE-DE4D-85F5-A6EAF9811B3E}"/>
              </a:ext>
            </a:extLst>
          </p:cNvPr>
          <p:cNvSpPr/>
          <p:nvPr/>
        </p:nvSpPr>
        <p:spPr>
          <a:xfrm>
            <a:off x="273124" y="751344"/>
            <a:ext cx="2626242" cy="5355312"/>
          </a:xfrm>
          <a:prstGeom prst="rect">
            <a:avLst/>
          </a:prstGeom>
        </p:spPr>
        <p:txBody>
          <a:bodyPr wrap="square">
            <a:spAutoFit/>
          </a:bodyPr>
          <a:lstStyle/>
          <a:p>
            <a:r>
              <a:rPr lang="en-US" dirty="0"/>
              <a:t>However, the emissions update is </a:t>
            </a:r>
            <a:r>
              <a:rPr lang="en-US" b="1" dirty="0"/>
              <a:t>not terribly stable or accurate</a:t>
            </a:r>
            <a:r>
              <a:rPr lang="en-US" dirty="0"/>
              <a:t>. This can vary wildly along with observation fluctuations.</a:t>
            </a:r>
          </a:p>
          <a:p>
            <a:endParaRPr lang="en-US" dirty="0"/>
          </a:p>
          <a:p>
            <a:r>
              <a:rPr lang="en-US" dirty="0"/>
              <a:t>We need to work out how to include additional prior restraints on emissions updates.</a:t>
            </a:r>
          </a:p>
          <a:p>
            <a:endParaRPr lang="en-US" dirty="0"/>
          </a:p>
          <a:p>
            <a:r>
              <a:rPr lang="en-US" dirty="0"/>
              <a:t>SO</a:t>
            </a:r>
            <a:r>
              <a:rPr lang="en-US" baseline="-25000" dirty="0"/>
              <a:t>2</a:t>
            </a:r>
            <a:r>
              <a:rPr lang="en-US" dirty="0"/>
              <a:t> (bottom left) looks good and stable because in SAPRC99 it has quite simple chemistry. We only really have to optimize SO</a:t>
            </a:r>
            <a:r>
              <a:rPr lang="en-US" baseline="-25000" dirty="0"/>
              <a:t>2</a:t>
            </a:r>
            <a:r>
              <a:rPr lang="en-US" dirty="0"/>
              <a:t> emissions based on SO</a:t>
            </a:r>
            <a:r>
              <a:rPr lang="en-US" baseline="-25000" dirty="0"/>
              <a:t>2</a:t>
            </a:r>
            <a:r>
              <a:rPr lang="en-US" dirty="0"/>
              <a:t> concentrations, which is not a hard problem.</a:t>
            </a:r>
            <a:endParaRPr lang="en-US" baseline="-25000" dirty="0"/>
          </a:p>
        </p:txBody>
      </p:sp>
    </p:spTree>
    <p:extLst>
      <p:ext uri="{BB962C8B-B14F-4D97-AF65-F5344CB8AC3E}">
        <p14:creationId xmlns:p14="http://schemas.microsoft.com/office/powerpoint/2010/main" val="4246963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B9EAA-939C-6441-86F5-8337F140205F}"/>
              </a:ext>
            </a:extLst>
          </p:cNvPr>
          <p:cNvSpPr>
            <a:spLocks noGrp="1"/>
          </p:cNvSpPr>
          <p:nvPr>
            <p:ph type="title"/>
          </p:nvPr>
        </p:nvSpPr>
        <p:spPr/>
        <p:txBody>
          <a:bodyPr/>
          <a:lstStyle/>
          <a:p>
            <a:r>
              <a:rPr lang="en-US" dirty="0"/>
              <a:t>The origins of data assimilation</a:t>
            </a:r>
          </a:p>
        </p:txBody>
      </p:sp>
      <p:pic>
        <p:nvPicPr>
          <p:cNvPr id="21506" name="Picture 2" descr="Image result for lorenz model chaos">
            <a:extLst>
              <a:ext uri="{FF2B5EF4-FFF2-40B4-BE49-F238E27FC236}">
                <a16:creationId xmlns:a16="http://schemas.microsoft.com/office/drawing/2014/main" id="{07BFE8C0-8F65-5842-A287-4790B4A00E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0800" y="2555210"/>
            <a:ext cx="6502400" cy="28321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4D5BDE22-043B-0C49-B4E2-C790C3FBF50A}"/>
              </a:ext>
            </a:extLst>
          </p:cNvPr>
          <p:cNvSpPr>
            <a:spLocks noGrp="1"/>
          </p:cNvSpPr>
          <p:nvPr>
            <p:ph idx="1"/>
          </p:nvPr>
        </p:nvSpPr>
        <p:spPr>
          <a:xfrm>
            <a:off x="838200" y="1825625"/>
            <a:ext cx="4180367" cy="4667250"/>
          </a:xfrm>
        </p:spPr>
        <p:txBody>
          <a:bodyPr>
            <a:normAutofit lnSpcReduction="10000"/>
          </a:bodyPr>
          <a:lstStyle/>
          <a:p>
            <a:r>
              <a:rPr lang="en-US" dirty="0"/>
              <a:t>Data assimilation begins with meteorology, which is a </a:t>
            </a:r>
            <a:r>
              <a:rPr lang="en-US" b="1" dirty="0"/>
              <a:t>chaotic</a:t>
            </a:r>
            <a:r>
              <a:rPr lang="en-US" dirty="0"/>
              <a:t>, </a:t>
            </a:r>
            <a:r>
              <a:rPr lang="en-US" b="1" dirty="0">
                <a:solidFill>
                  <a:srgbClr val="FF0000"/>
                </a:solidFill>
              </a:rPr>
              <a:t>initial value </a:t>
            </a:r>
            <a:r>
              <a:rPr lang="en-US" dirty="0"/>
              <a:t>problem.</a:t>
            </a:r>
          </a:p>
          <a:p>
            <a:r>
              <a:rPr lang="en-US" b="1" dirty="0"/>
              <a:t>Chaos: </a:t>
            </a:r>
            <a:r>
              <a:rPr lang="en-US" dirty="0"/>
              <a:t>A slight change in initial conditions leads to wildly different outcomes: butterfly effect</a:t>
            </a:r>
          </a:p>
          <a:p>
            <a:r>
              <a:rPr lang="en-US" b="1" dirty="0">
                <a:solidFill>
                  <a:srgbClr val="FF0000"/>
                </a:solidFill>
              </a:rPr>
              <a:t>Initial value problem: </a:t>
            </a:r>
            <a:r>
              <a:rPr lang="en-US" dirty="0"/>
              <a:t>differential equations defined by initial condition</a:t>
            </a:r>
            <a:r>
              <a:rPr lang="en-US" b="1" dirty="0">
                <a:solidFill>
                  <a:srgbClr val="FF0000"/>
                </a:solidFill>
              </a:rPr>
              <a:t> </a:t>
            </a:r>
            <a:endParaRPr lang="en-US" b="1" dirty="0"/>
          </a:p>
        </p:txBody>
      </p:sp>
      <p:sp>
        <p:nvSpPr>
          <p:cNvPr id="4" name="TextBox 3">
            <a:extLst>
              <a:ext uri="{FF2B5EF4-FFF2-40B4-BE49-F238E27FC236}">
                <a16:creationId xmlns:a16="http://schemas.microsoft.com/office/drawing/2014/main" id="{D89820F7-6B27-CC46-A9AB-3AD87E2082C1}"/>
              </a:ext>
            </a:extLst>
          </p:cNvPr>
          <p:cNvSpPr txBox="1"/>
          <p:nvPr/>
        </p:nvSpPr>
        <p:spPr>
          <a:xfrm>
            <a:off x="8102009" y="2352348"/>
            <a:ext cx="3606052" cy="369332"/>
          </a:xfrm>
          <a:prstGeom prst="rect">
            <a:avLst/>
          </a:prstGeom>
          <a:noFill/>
        </p:spPr>
        <p:txBody>
          <a:bodyPr wrap="none" rtlCol="0">
            <a:spAutoFit/>
          </a:bodyPr>
          <a:lstStyle/>
          <a:p>
            <a:r>
              <a:rPr lang="en-US" dirty="0"/>
              <a:t>Lorenz model: classic chaos example</a:t>
            </a:r>
          </a:p>
        </p:txBody>
      </p:sp>
      <p:sp>
        <p:nvSpPr>
          <p:cNvPr id="6" name="Up Arrow 5">
            <a:extLst>
              <a:ext uri="{FF2B5EF4-FFF2-40B4-BE49-F238E27FC236}">
                <a16:creationId xmlns:a16="http://schemas.microsoft.com/office/drawing/2014/main" id="{89211958-A892-384F-B1F9-0845843B239B}"/>
              </a:ext>
            </a:extLst>
          </p:cNvPr>
          <p:cNvSpPr/>
          <p:nvPr/>
        </p:nvSpPr>
        <p:spPr>
          <a:xfrm>
            <a:off x="5220586" y="3944679"/>
            <a:ext cx="297712" cy="185006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D422275-2595-684B-AAAB-B9E156919E46}"/>
              </a:ext>
            </a:extLst>
          </p:cNvPr>
          <p:cNvSpPr txBox="1"/>
          <p:nvPr/>
        </p:nvSpPr>
        <p:spPr>
          <a:xfrm>
            <a:off x="4590447" y="5794744"/>
            <a:ext cx="1855701" cy="646331"/>
          </a:xfrm>
          <a:prstGeom prst="rect">
            <a:avLst/>
          </a:prstGeom>
          <a:noFill/>
        </p:spPr>
        <p:txBody>
          <a:bodyPr wrap="none" rtlCol="0">
            <a:spAutoFit/>
          </a:bodyPr>
          <a:lstStyle/>
          <a:p>
            <a:r>
              <a:rPr lang="en-US" dirty="0"/>
              <a:t>Tiny difference in </a:t>
            </a:r>
          </a:p>
          <a:p>
            <a:r>
              <a:rPr lang="en-US" dirty="0"/>
              <a:t>initial conditions</a:t>
            </a:r>
          </a:p>
        </p:txBody>
      </p:sp>
    </p:spTree>
    <p:extLst>
      <p:ext uri="{BB962C8B-B14F-4D97-AF65-F5344CB8AC3E}">
        <p14:creationId xmlns:p14="http://schemas.microsoft.com/office/powerpoint/2010/main" val="7451284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95BD7-3D54-7B4D-B8CD-F84B5713FBB2}"/>
              </a:ext>
            </a:extLst>
          </p:cNvPr>
          <p:cNvSpPr>
            <a:spLocks noGrp="1"/>
          </p:cNvSpPr>
          <p:nvPr>
            <p:ph type="title"/>
          </p:nvPr>
        </p:nvSpPr>
        <p:spPr>
          <a:xfrm>
            <a:off x="271463" y="117475"/>
            <a:ext cx="10515600" cy="1325563"/>
          </a:xfrm>
        </p:spPr>
        <p:txBody>
          <a:bodyPr/>
          <a:lstStyle/>
          <a:p>
            <a:r>
              <a:rPr lang="en-US" dirty="0"/>
              <a:t>Ensemble transform Kalman filter (ETKF)</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7859FD4-3676-9A48-9B9E-AF8D34CEEA3F}"/>
                  </a:ext>
                </a:extLst>
              </p:cNvPr>
              <p:cNvSpPr>
                <a:spLocks noGrp="1"/>
              </p:cNvSpPr>
              <p:nvPr>
                <p:ph idx="1"/>
              </p:nvPr>
            </p:nvSpPr>
            <p:spPr>
              <a:xfrm>
                <a:off x="271463" y="1443038"/>
                <a:ext cx="11920537" cy="5414962"/>
              </a:xfrm>
            </p:spPr>
            <p:txBody>
              <a:bodyPr>
                <a:normAutofit fontScale="77500" lnSpcReduction="20000"/>
              </a:bodyPr>
              <a:lstStyle/>
              <a:p>
                <a:pPr marL="0" indent="0">
                  <a:lnSpc>
                    <a:spcPct val="120000"/>
                  </a:lnSpc>
                  <a:buNone/>
                </a:pPr>
                <a:r>
                  <a:rPr lang="en-US" b="1" dirty="0"/>
                  <a:t>The most important thing to know is that ETKF and </a:t>
                </a:r>
                <a:r>
                  <a:rPr lang="en-US" b="1" dirty="0" err="1"/>
                  <a:t>EnKF</a:t>
                </a:r>
                <a:r>
                  <a:rPr lang="en-US" b="1" dirty="0"/>
                  <a:t> have identical statistics and should lead to near identical results</a:t>
                </a:r>
                <a:r>
                  <a:rPr lang="en-US" dirty="0"/>
                  <a:t>. The difference is that </a:t>
                </a:r>
                <a:r>
                  <a:rPr lang="en-US" dirty="0" err="1"/>
                  <a:t>EnKF</a:t>
                </a:r>
                <a:r>
                  <a:rPr lang="en-US" dirty="0"/>
                  <a:t> involves </a:t>
                </a:r>
                <a:r>
                  <a:rPr lang="en-US" b="1" dirty="0"/>
                  <a:t>random</a:t>
                </a:r>
                <a:r>
                  <a:rPr lang="en-US" dirty="0"/>
                  <a:t> perturbations of the observations, </a:t>
                </a:r>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𝑘</m:t>
                        </m:r>
                      </m:sub>
                    </m:sSub>
                  </m:oMath>
                </a14:m>
                <a:r>
                  <a:rPr lang="en-US" dirty="0"/>
                  <a:t>, as many perturbations as there are ensemble members. This encodes the observation covariance matrix </a:t>
                </a:r>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𝑘</m:t>
                        </m:r>
                      </m:sub>
                    </m:sSub>
                  </m:oMath>
                </a14:m>
                <a:r>
                  <a:rPr lang="en-US" dirty="0"/>
                  <a:t> in the ensemble: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𝑘</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𝑘</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𝑖</m:t>
                        </m:r>
                      </m:sub>
                    </m:sSub>
                  </m:oMath>
                </a14:m>
                <a:r>
                  <a:rPr lang="en-US" dirty="0"/>
                  <a:t> for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𝑖</m:t>
                        </m:r>
                      </m:sub>
                    </m:sSub>
                    <m:r>
                      <a:rPr lang="en-US"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𝒩</m:t>
                    </m:r>
                    <m:r>
                      <a:rPr lang="en-US" b="0" i="1" smtClean="0">
                        <a:latin typeface="Cambria Math" panose="02040503050406030204" pitchFamily="18" charset="0"/>
                        <a:ea typeface="Cambria Math" panose="02040503050406030204" pitchFamily="18" charset="0"/>
                      </a:rPr>
                      <m:t>(0,</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𝑘</m:t>
                        </m:r>
                      </m:sub>
                    </m:sSub>
                    <m:r>
                      <a:rPr lang="en-US" b="0" i="1" smtClean="0">
                        <a:latin typeface="Cambria Math" panose="02040503050406030204" pitchFamily="18" charset="0"/>
                      </a:rPr>
                      <m:t>)</m:t>
                    </m:r>
                  </m:oMath>
                </a14:m>
                <a:r>
                  <a:rPr lang="en-US" dirty="0"/>
                  <a:t>. For example, in our NYC NO</a:t>
                </a:r>
                <a:r>
                  <a:rPr lang="en-US" baseline="-25000" dirty="0"/>
                  <a:t>2</a:t>
                </a:r>
                <a:r>
                  <a:rPr lang="en-US" dirty="0"/>
                  <a:t> column example, if we observe a value of 10</a:t>
                </a:r>
                <a:r>
                  <a:rPr lang="en-US" baseline="30000" dirty="0"/>
                  <a:t>16</a:t>
                </a:r>
                <a:r>
                  <a:rPr lang="en-US" dirty="0"/>
                  <a:t> </a:t>
                </a:r>
                <a:r>
                  <a:rPr lang="en-US" dirty="0" err="1"/>
                  <a:t>molec</a:t>
                </a:r>
                <a:r>
                  <a:rPr lang="en-US" dirty="0"/>
                  <a:t>/cm</a:t>
                </a:r>
                <a:r>
                  <a:rPr lang="en-US" baseline="30000" dirty="0"/>
                  <a:t>2</a:t>
                </a:r>
                <a:r>
                  <a:rPr lang="en-US" dirty="0"/>
                  <a:t> with a standard deviation of 10</a:t>
                </a:r>
                <a:r>
                  <a:rPr lang="en-US" baseline="30000" dirty="0"/>
                  <a:t>15</a:t>
                </a:r>
                <a:r>
                  <a:rPr lang="en-US" dirty="0"/>
                  <a:t> </a:t>
                </a:r>
                <a:r>
                  <a:rPr lang="en-US" dirty="0" err="1"/>
                  <a:t>molec</a:t>
                </a:r>
                <a:r>
                  <a:rPr lang="en-US" dirty="0"/>
                  <a:t>/cm</a:t>
                </a:r>
                <a:r>
                  <a:rPr lang="en-US" baseline="30000" dirty="0"/>
                  <a:t>2</a:t>
                </a:r>
                <a:r>
                  <a:rPr lang="en-US" dirty="0"/>
                  <a:t>, then we would perturb that value as we form our perturbation matrices: ensemble member 15 might get a value of 9.95 x 10</a:t>
                </a:r>
                <a:r>
                  <a:rPr lang="en-US" baseline="30000" dirty="0"/>
                  <a:t>15</a:t>
                </a:r>
                <a:r>
                  <a:rPr lang="en-US" dirty="0"/>
                  <a:t>, while ensemble member 23 might get a value of 1.05 x 10</a:t>
                </a:r>
                <a:r>
                  <a:rPr lang="en-US" baseline="30000" dirty="0"/>
                  <a:t>16</a:t>
                </a:r>
                <a:r>
                  <a:rPr lang="en-US" dirty="0"/>
                  <a:t>. Again, this is just to avoid doing matrix operations on large covariance matrices.</a:t>
                </a:r>
              </a:p>
              <a:p>
                <a:pPr marL="0" indent="0">
                  <a:lnSpc>
                    <a:spcPct val="120000"/>
                  </a:lnSpc>
                  <a:buNone/>
                </a:pPr>
                <a:endParaRPr lang="en-US" dirty="0"/>
              </a:p>
              <a:p>
                <a:pPr marL="0" indent="0">
                  <a:buNone/>
                </a:pPr>
                <a:r>
                  <a:rPr lang="en-US" dirty="0"/>
                  <a:t>However, there is a </a:t>
                </a:r>
                <a:r>
                  <a:rPr lang="en-US" b="1" dirty="0"/>
                  <a:t>deterministic </a:t>
                </a:r>
                <a:r>
                  <a:rPr lang="en-US" dirty="0"/>
                  <a:t>way to encode all the relevant information in the ensemble and do the update: the Ensemble transform Kalman filter (ETKF). I bring this up because ETKF is used in practice quite frequently, and is the method that Miyazaki uses. The technical details are not terribly important – just remember that when you read ETKF, think “deterministic </a:t>
                </a:r>
                <a:r>
                  <a:rPr lang="en-US" dirty="0" err="1"/>
                  <a:t>EnKF</a:t>
                </a:r>
                <a:r>
                  <a:rPr lang="en-US" dirty="0"/>
                  <a:t>.” However, the next two slides have the technical details that will help when I explain Miyazaki’s method in a few slides.</a:t>
                </a:r>
              </a:p>
              <a:p>
                <a:pPr marL="0" indent="0">
                  <a:buNone/>
                </a:pPr>
                <a:r>
                  <a:rPr lang="en-US" dirty="0"/>
                  <a:t> </a:t>
                </a:r>
              </a:p>
            </p:txBody>
          </p:sp>
        </mc:Choice>
        <mc:Fallback xmlns="">
          <p:sp>
            <p:nvSpPr>
              <p:cNvPr id="3" name="Content Placeholder 2">
                <a:extLst>
                  <a:ext uri="{FF2B5EF4-FFF2-40B4-BE49-F238E27FC236}">
                    <a16:creationId xmlns:a16="http://schemas.microsoft.com/office/drawing/2014/main" id="{D7859FD4-3676-9A48-9B9E-AF8D34CEEA3F}"/>
                  </a:ext>
                </a:extLst>
              </p:cNvPr>
              <p:cNvSpPr>
                <a:spLocks noGrp="1" noRot="1" noChangeAspect="1" noMove="1" noResize="1" noEditPoints="1" noAdjustHandles="1" noChangeArrowheads="1" noChangeShapeType="1" noTextEdit="1"/>
              </p:cNvSpPr>
              <p:nvPr>
                <p:ph idx="1"/>
              </p:nvPr>
            </p:nvSpPr>
            <p:spPr>
              <a:xfrm>
                <a:off x="271463" y="1443038"/>
                <a:ext cx="11920537" cy="5414962"/>
              </a:xfrm>
              <a:blipFill>
                <a:blip r:embed="rId2"/>
                <a:stretch>
                  <a:fillRect l="-638" t="-703" r="-957"/>
                </a:stretch>
              </a:blipFill>
            </p:spPr>
            <p:txBody>
              <a:bodyPr/>
              <a:lstStyle/>
              <a:p>
                <a:r>
                  <a:rPr lang="en-US">
                    <a:noFill/>
                  </a:rPr>
                  <a:t> </a:t>
                </a:r>
              </a:p>
            </p:txBody>
          </p:sp>
        </mc:Fallback>
      </mc:AlternateContent>
    </p:spTree>
    <p:extLst>
      <p:ext uri="{BB962C8B-B14F-4D97-AF65-F5344CB8AC3E}">
        <p14:creationId xmlns:p14="http://schemas.microsoft.com/office/powerpoint/2010/main" val="38909988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7E2F0-2BD2-5C4C-99C4-7CBEE6468D20}"/>
              </a:ext>
            </a:extLst>
          </p:cNvPr>
          <p:cNvSpPr>
            <a:spLocks noGrp="1"/>
          </p:cNvSpPr>
          <p:nvPr>
            <p:ph type="title"/>
          </p:nvPr>
        </p:nvSpPr>
        <p:spPr/>
        <p:txBody>
          <a:bodyPr/>
          <a:lstStyle/>
          <a:p>
            <a:r>
              <a:rPr lang="en-US" dirty="0"/>
              <a:t>Details of the ensemble transform Kalman filter (ETKF)</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E429B4D-60BE-3142-8AD9-69995132D003}"/>
                  </a:ext>
                </a:extLst>
              </p:cNvPr>
              <p:cNvSpPr txBox="1"/>
              <p:nvPr/>
            </p:nvSpPr>
            <p:spPr>
              <a:xfrm>
                <a:off x="328612" y="1690688"/>
                <a:ext cx="6229351" cy="2711512"/>
              </a:xfrm>
              <a:prstGeom prst="rect">
                <a:avLst/>
              </a:prstGeom>
              <a:noFill/>
            </p:spPr>
            <p:txBody>
              <a:bodyPr wrap="square" rtlCol="0">
                <a:spAutoFit/>
              </a:bodyPr>
              <a:lstStyle/>
              <a:p>
                <a:r>
                  <a:rPr lang="en-US" dirty="0"/>
                  <a:t>Imagine we are in the analysis stage of </a:t>
                </a:r>
                <a:r>
                  <a:rPr lang="en-US" dirty="0" err="1"/>
                  <a:t>EnKF</a:t>
                </a:r>
                <a:r>
                  <a:rPr lang="en-US" dirty="0"/>
                  <a:t>. We have the ensemble anomalies </a:t>
                </a:r>
                <a14:m>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𝑋</m:t>
                        </m:r>
                      </m:e>
                      <m:sub>
                        <m:r>
                          <a:rPr lang="en-US" i="1">
                            <a:latin typeface="Cambria Math" panose="02040503050406030204" pitchFamily="18" charset="0"/>
                          </a:rPr>
                          <m:t>𝑘</m:t>
                        </m:r>
                      </m:sub>
                      <m:sup>
                        <m:r>
                          <a:rPr lang="en-US" i="1">
                            <a:latin typeface="Cambria Math" panose="02040503050406030204" pitchFamily="18" charset="0"/>
                          </a:rPr>
                          <m:t>𝑓</m:t>
                        </m:r>
                      </m:sup>
                    </m:sSubSup>
                  </m:oMath>
                </a14:m>
                <a:r>
                  <a:rPr lang="en-US" dirty="0"/>
                  <a:t>, which we recall are the difference between each ensemble member and the ensemble mean. The ensemble covariance matrix is then given by </a:t>
                </a:r>
                <a14:m>
                  <m:oMath xmlns:m="http://schemas.openxmlformats.org/officeDocument/2006/math">
                    <m:sSup>
                      <m:sSupPr>
                        <m:ctrlPr>
                          <a:rPr lang="en-US" b="0" i="1" smtClean="0">
                            <a:latin typeface="Cambria Math" panose="02040503050406030204" pitchFamily="18" charset="0"/>
                          </a:rPr>
                        </m:ctrlPr>
                      </m:sSup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𝑏</m:t>
                            </m:r>
                          </m:sub>
                        </m:sSub>
                        <m:r>
                          <a:rPr lang="en-US" b="0" i="1" smtClean="0">
                            <a:latin typeface="Cambria Math" panose="02040503050406030204" pitchFamily="18" charset="0"/>
                          </a:rPr>
                          <m:t>=</m:t>
                        </m:r>
                        <m:r>
                          <a:rPr lang="en-US" b="0" i="0" smtClean="0">
                            <a:latin typeface="Cambria Math" panose="02040503050406030204" pitchFamily="18" charset="0"/>
                          </a:rPr>
                          <m:t>(</m:t>
                        </m:r>
                        <m:r>
                          <m:rPr>
                            <m:sty m:val="p"/>
                          </m:rPr>
                          <a:rPr lang="en-US" b="0" i="0" smtClean="0">
                            <a:latin typeface="Cambria Math" panose="02040503050406030204" pitchFamily="18" charset="0"/>
                          </a:rPr>
                          <m:t>m</m:t>
                        </m:r>
                        <m:r>
                          <a:rPr lang="en-US" b="0" i="0" smtClean="0">
                            <a:latin typeface="Cambria Math" panose="02040503050406030204" pitchFamily="18" charset="0"/>
                          </a:rPr>
                          <m:t>−1)</m:t>
                        </m:r>
                      </m:e>
                      <m:sup>
                        <m:r>
                          <a:rPr lang="en-US" b="0" i="1" smtClean="0">
                            <a:latin typeface="Cambria Math" panose="02040503050406030204" pitchFamily="18" charset="0"/>
                          </a:rPr>
                          <m:t>−1</m:t>
                        </m:r>
                      </m:sup>
                    </m:sSup>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𝑋</m:t>
                        </m:r>
                      </m:e>
                      <m:sub>
                        <m:r>
                          <a:rPr lang="en-US" i="1">
                            <a:latin typeface="Cambria Math" panose="02040503050406030204" pitchFamily="18" charset="0"/>
                          </a:rPr>
                          <m:t>𝑘</m:t>
                        </m:r>
                      </m:sub>
                      <m:sup>
                        <m:r>
                          <a:rPr lang="en-US" i="1">
                            <a:latin typeface="Cambria Math" panose="02040503050406030204" pitchFamily="18" charset="0"/>
                          </a:rPr>
                          <m:t>𝑓</m:t>
                        </m:r>
                      </m:sup>
                    </m:sSubSup>
                    <m:sSup>
                      <m:sSupPr>
                        <m:ctrlPr>
                          <a:rPr lang="en-US" b="0" i="1" smtClean="0">
                            <a:latin typeface="Cambria Math" panose="02040503050406030204" pitchFamily="18" charset="0"/>
                          </a:rPr>
                        </m:ctrlPr>
                      </m:sSupPr>
                      <m:e>
                        <m:r>
                          <a:rPr lang="en-US" b="0" i="1" smtClean="0">
                            <a:latin typeface="Cambria Math" panose="02040503050406030204" pitchFamily="18" charset="0"/>
                          </a:rPr>
                          <m:t>(</m:t>
                        </m:r>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𝑋</m:t>
                            </m:r>
                          </m:e>
                          <m:sub>
                            <m:r>
                              <a:rPr lang="en-US" i="1">
                                <a:latin typeface="Cambria Math" panose="02040503050406030204" pitchFamily="18" charset="0"/>
                              </a:rPr>
                              <m:t>𝑘</m:t>
                            </m:r>
                          </m:sub>
                          <m:sup>
                            <m:r>
                              <a:rPr lang="en-US" i="1">
                                <a:latin typeface="Cambria Math" panose="02040503050406030204" pitchFamily="18" charset="0"/>
                              </a:rPr>
                              <m:t>𝑓</m:t>
                            </m:r>
                          </m:sup>
                        </m:sSubSup>
                        <m:r>
                          <a:rPr lang="en-US" b="0" i="1" smtClean="0">
                            <a:latin typeface="Cambria Math" panose="02040503050406030204" pitchFamily="18" charset="0"/>
                          </a:rPr>
                          <m:t>)</m:t>
                        </m:r>
                      </m:e>
                      <m:sup>
                        <m:r>
                          <a:rPr lang="en-US" b="0" i="1" smtClean="0">
                            <a:latin typeface="Cambria Math" panose="02040503050406030204" pitchFamily="18" charset="0"/>
                          </a:rPr>
                          <m:t>𝑇</m:t>
                        </m:r>
                      </m:sup>
                    </m:sSup>
                  </m:oMath>
                </a14:m>
                <a:r>
                  <a:rPr lang="en-US" dirty="0"/>
                  <a:t> where m is the number of ensemble members. This is a matrix of rank </a:t>
                </a:r>
                <a14:m>
                  <m:oMath xmlns:m="http://schemas.openxmlformats.org/officeDocument/2006/math">
                    <m:r>
                      <m:rPr>
                        <m:sty m:val="p"/>
                      </m:rPr>
                      <a:rPr lang="en-US" b="0" i="0" smtClean="0">
                        <a:latin typeface="Cambria Math" panose="02040503050406030204" pitchFamily="18" charset="0"/>
                      </a:rPr>
                      <m:t>m</m:t>
                    </m:r>
                    <m:r>
                      <a:rPr lang="en-US" b="0" i="0" smtClean="0">
                        <a:latin typeface="Cambria Math" panose="02040503050406030204" pitchFamily="18" charset="0"/>
                      </a:rPr>
                      <m:t>−1</m:t>
                    </m:r>
                  </m:oMath>
                </a14:m>
                <a:r>
                  <a:rPr lang="en-US" dirty="0"/>
                  <a:t> because the columns of the perturbation matrix sum to 0, implying linear dependence. Again,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𝑏</m:t>
                        </m:r>
                      </m:sub>
                    </m:sSub>
                  </m:oMath>
                </a14:m>
                <a:r>
                  <a:rPr lang="en-US" dirty="0"/>
                  <a:t> should be thought of as a reduced-rank approximation of the true background covariance.</a:t>
                </a:r>
              </a:p>
            </p:txBody>
          </p:sp>
        </mc:Choice>
        <mc:Fallback xmlns="">
          <p:sp>
            <p:nvSpPr>
              <p:cNvPr id="6" name="TextBox 5">
                <a:extLst>
                  <a:ext uri="{FF2B5EF4-FFF2-40B4-BE49-F238E27FC236}">
                    <a16:creationId xmlns:a16="http://schemas.microsoft.com/office/drawing/2014/main" id="{2E429B4D-60BE-3142-8AD9-69995132D003}"/>
                  </a:ext>
                </a:extLst>
              </p:cNvPr>
              <p:cNvSpPr txBox="1">
                <a:spLocks noRot="1" noChangeAspect="1" noMove="1" noResize="1" noEditPoints="1" noAdjustHandles="1" noChangeArrowheads="1" noChangeShapeType="1" noTextEdit="1"/>
              </p:cNvSpPr>
              <p:nvPr/>
            </p:nvSpPr>
            <p:spPr>
              <a:xfrm>
                <a:off x="328612" y="1690688"/>
                <a:ext cx="6229351" cy="2711512"/>
              </a:xfrm>
              <a:prstGeom prst="rect">
                <a:avLst/>
              </a:prstGeom>
              <a:blipFill>
                <a:blip r:embed="rId2"/>
                <a:stretch>
                  <a:fillRect l="-813" t="-465" r="-407" b="-2326"/>
                </a:stretch>
              </a:blipFill>
            </p:spPr>
            <p:txBody>
              <a:bodyPr/>
              <a:lstStyle/>
              <a:p>
                <a:r>
                  <a:rPr lang="en-US">
                    <a:noFill/>
                  </a:rPr>
                  <a:t> </a:t>
                </a:r>
              </a:p>
            </p:txBody>
          </p:sp>
        </mc:Fallback>
      </mc:AlternateContent>
      <p:sp>
        <p:nvSpPr>
          <p:cNvPr id="7" name="Down Arrow 6">
            <a:extLst>
              <a:ext uri="{FF2B5EF4-FFF2-40B4-BE49-F238E27FC236}">
                <a16:creationId xmlns:a16="http://schemas.microsoft.com/office/drawing/2014/main" id="{DC600D23-4FD4-DC4E-BE05-0E3C7285E56D}"/>
              </a:ext>
            </a:extLst>
          </p:cNvPr>
          <p:cNvSpPr/>
          <p:nvPr/>
        </p:nvSpPr>
        <p:spPr>
          <a:xfrm rot="16200000">
            <a:off x="5972593" y="1713023"/>
            <a:ext cx="789740" cy="5429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51CD209-5E91-A344-9CB3-705B2ED8CB77}"/>
                  </a:ext>
                </a:extLst>
              </p:cNvPr>
              <p:cNvSpPr txBox="1"/>
              <p:nvPr/>
            </p:nvSpPr>
            <p:spPr>
              <a:xfrm>
                <a:off x="6772275" y="1218636"/>
                <a:ext cx="5300663" cy="2669192"/>
              </a:xfrm>
              <a:prstGeom prst="rect">
                <a:avLst/>
              </a:prstGeom>
              <a:noFill/>
            </p:spPr>
            <p:txBody>
              <a:bodyPr wrap="square" rtlCol="0">
                <a:spAutoFit/>
              </a:bodyPr>
              <a:lstStyle/>
              <a:p>
                <a:r>
                  <a:rPr lang="en-US" dirty="0"/>
                  <a:t>Key linear algebra trick: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𝑏</m:t>
                        </m:r>
                      </m:sub>
                    </m:sSub>
                  </m:oMath>
                </a14:m>
                <a:r>
                  <a:rPr lang="en-US" dirty="0"/>
                  <a:t> is not invertible, but is one-to-one (and therefore “invertible”) on the space spanned by the perturbations </a:t>
                </a:r>
                <a14:m>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𝑋</m:t>
                        </m:r>
                      </m:e>
                      <m:sub>
                        <m:r>
                          <a:rPr lang="en-US" i="1">
                            <a:latin typeface="Cambria Math" panose="02040503050406030204" pitchFamily="18" charset="0"/>
                          </a:rPr>
                          <m:t>𝑘</m:t>
                        </m:r>
                      </m:sub>
                      <m:sup>
                        <m:r>
                          <a:rPr lang="en-US" i="1">
                            <a:latin typeface="Cambria Math" panose="02040503050406030204" pitchFamily="18" charset="0"/>
                          </a:rPr>
                          <m:t>𝑓</m:t>
                        </m:r>
                      </m:sup>
                    </m:sSubSup>
                  </m:oMath>
                </a14:m>
                <a:r>
                  <a:rPr lang="en-US" dirty="0"/>
                  <a:t>, which we will call </a:t>
                </a:r>
                <a14:m>
                  <m:oMath xmlns:m="http://schemas.openxmlformats.org/officeDocument/2006/math">
                    <m:r>
                      <a:rPr lang="en-US" b="0" i="1" smtClean="0">
                        <a:latin typeface="Cambria Math" panose="02040503050406030204" pitchFamily="18" charset="0"/>
                      </a:rPr>
                      <m:t>𝑆</m:t>
                    </m:r>
                  </m:oMath>
                </a14:m>
                <a:r>
                  <a:rPr lang="en-US" dirty="0"/>
                  <a:t>. So while the n x n matrix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𝑃</m:t>
                        </m:r>
                      </m:e>
                      <m:sub>
                        <m:r>
                          <a:rPr lang="en-US" b="0" i="1" smtClean="0">
                            <a:latin typeface="Cambria Math" panose="02040503050406030204" pitchFamily="18" charset="0"/>
                          </a:rPr>
                          <m:t>𝑏</m:t>
                        </m:r>
                      </m:sub>
                      <m:sup>
                        <m:r>
                          <a:rPr lang="en-US" b="0" i="1" smtClean="0">
                            <a:latin typeface="Cambria Math" panose="02040503050406030204" pitchFamily="18" charset="0"/>
                          </a:rPr>
                          <m:t>−1</m:t>
                        </m:r>
                      </m:sup>
                    </m:sSubSup>
                  </m:oMath>
                </a14:m>
                <a:r>
                  <a:rPr lang="en-US" dirty="0"/>
                  <a:t> does not exist in the full real space </a:t>
                </a:r>
                <a14:m>
                  <m:oMath xmlns:m="http://schemas.openxmlformats.org/officeDocument/2006/math">
                    <m:sSup>
                      <m:sSupPr>
                        <m:ctrlPr>
                          <a:rPr lang="en-US" i="1" smtClean="0">
                            <a:latin typeface="Cambria Math" panose="02040503050406030204" pitchFamily="18" charset="0"/>
                            <a:ea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ℝ</m:t>
                        </m:r>
                      </m:e>
                      <m:sup>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 × </m:t>
                        </m:r>
                        <m:r>
                          <a:rPr lang="en-US" b="0" i="1" smtClean="0">
                            <a:latin typeface="Cambria Math" panose="02040503050406030204" pitchFamily="18" charset="0"/>
                            <a:ea typeface="Cambria Math" panose="02040503050406030204" pitchFamily="18" charset="0"/>
                          </a:rPr>
                          <m:t>𝑛</m:t>
                        </m:r>
                      </m:sup>
                    </m:sSup>
                  </m:oMath>
                </a14:m>
                <a:r>
                  <a:rPr lang="en-US" dirty="0"/>
                  <a:t>, it does exist in the subspace </a:t>
                </a:r>
                <a14:m>
                  <m:oMath xmlns:m="http://schemas.openxmlformats.org/officeDocument/2006/math">
                    <m:r>
                      <a:rPr lang="en-US" b="0" i="1" smtClean="0">
                        <a:latin typeface="Cambria Math" panose="02040503050406030204" pitchFamily="18" charset="0"/>
                      </a:rPr>
                      <m:t>𝑆</m:t>
                    </m:r>
                  </m:oMath>
                </a14:m>
                <a:r>
                  <a:rPr lang="en-US" dirty="0"/>
                  <a:t> – this is related to the idea of the pseudoinverse. This means that we can minimize the 3D-Var/Kalman filter cost function (which requires</a:t>
                </a:r>
                <a:r>
                  <a:rPr lang="en-US" b="0" dirty="0"/>
                  <a:t>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𝑃</m:t>
                        </m:r>
                      </m:e>
                      <m:sub>
                        <m:r>
                          <a:rPr lang="en-US" b="0" i="1" smtClean="0">
                            <a:latin typeface="Cambria Math" panose="02040503050406030204" pitchFamily="18" charset="0"/>
                          </a:rPr>
                          <m:t>𝑏</m:t>
                        </m:r>
                      </m:sub>
                      <m:sup>
                        <m:r>
                          <a:rPr lang="en-US" b="0" i="1" smtClean="0">
                            <a:latin typeface="Cambria Math" panose="02040503050406030204" pitchFamily="18" charset="0"/>
                          </a:rPr>
                          <m:t>−1</m:t>
                        </m:r>
                      </m:sup>
                    </m:sSubSup>
                  </m:oMath>
                </a14:m>
                <a:r>
                  <a:rPr lang="en-US" dirty="0"/>
                  <a:t>)  in </a:t>
                </a:r>
                <a14:m>
                  <m:oMath xmlns:m="http://schemas.openxmlformats.org/officeDocument/2006/math">
                    <m:r>
                      <a:rPr lang="en-US" b="0" i="1" smtClean="0">
                        <a:latin typeface="Cambria Math" panose="02040503050406030204" pitchFamily="18" charset="0"/>
                      </a:rPr>
                      <m:t>𝑆</m:t>
                    </m:r>
                  </m:oMath>
                </a14:m>
                <a:r>
                  <a:rPr lang="en-US" dirty="0"/>
                  <a:t>! This is where we should search for the ideal update.</a:t>
                </a:r>
              </a:p>
            </p:txBody>
          </p:sp>
        </mc:Choice>
        <mc:Fallback xmlns="">
          <p:sp>
            <p:nvSpPr>
              <p:cNvPr id="8" name="TextBox 7">
                <a:extLst>
                  <a:ext uri="{FF2B5EF4-FFF2-40B4-BE49-F238E27FC236}">
                    <a16:creationId xmlns:a16="http://schemas.microsoft.com/office/drawing/2014/main" id="{851CD209-5E91-A344-9CB3-705B2ED8CB77}"/>
                  </a:ext>
                </a:extLst>
              </p:cNvPr>
              <p:cNvSpPr txBox="1">
                <a:spLocks noRot="1" noChangeAspect="1" noMove="1" noResize="1" noEditPoints="1" noAdjustHandles="1" noChangeArrowheads="1" noChangeShapeType="1" noTextEdit="1"/>
              </p:cNvSpPr>
              <p:nvPr/>
            </p:nvSpPr>
            <p:spPr>
              <a:xfrm>
                <a:off x="6772275" y="1218636"/>
                <a:ext cx="5300663" cy="2669192"/>
              </a:xfrm>
              <a:prstGeom prst="rect">
                <a:avLst/>
              </a:prstGeom>
              <a:blipFill>
                <a:blip r:embed="rId3"/>
                <a:stretch>
                  <a:fillRect l="-957" t="-1422" r="-1196" b="-2370"/>
                </a:stretch>
              </a:blipFill>
            </p:spPr>
            <p:txBody>
              <a:bodyPr/>
              <a:lstStyle/>
              <a:p>
                <a:r>
                  <a:rPr lang="en-US">
                    <a:noFill/>
                  </a:rPr>
                  <a:t> </a:t>
                </a:r>
              </a:p>
            </p:txBody>
          </p:sp>
        </mc:Fallback>
      </mc:AlternateContent>
      <p:sp>
        <p:nvSpPr>
          <p:cNvPr id="9" name="Down Arrow 8">
            <a:extLst>
              <a:ext uri="{FF2B5EF4-FFF2-40B4-BE49-F238E27FC236}">
                <a16:creationId xmlns:a16="http://schemas.microsoft.com/office/drawing/2014/main" id="{43CCCBFE-B96E-6749-ABEE-169F4D899ACB}"/>
              </a:ext>
            </a:extLst>
          </p:cNvPr>
          <p:cNvSpPr/>
          <p:nvPr/>
        </p:nvSpPr>
        <p:spPr>
          <a:xfrm>
            <a:off x="10140196" y="3616365"/>
            <a:ext cx="1723191" cy="5429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57FA676-6ED8-9846-903D-88594DF3EB59}"/>
                  </a:ext>
                </a:extLst>
              </p:cNvPr>
              <p:cNvSpPr txBox="1"/>
              <p:nvPr/>
            </p:nvSpPr>
            <p:spPr>
              <a:xfrm>
                <a:off x="6772274" y="4279674"/>
                <a:ext cx="5300663" cy="2497607"/>
              </a:xfrm>
              <a:prstGeom prst="rect">
                <a:avLst/>
              </a:prstGeom>
              <a:noFill/>
            </p:spPr>
            <p:txBody>
              <a:bodyPr wrap="square" rtlCol="0">
                <a:spAutoFit/>
              </a:bodyPr>
              <a:lstStyle/>
              <a:p>
                <a:r>
                  <a:rPr lang="en-US" dirty="0"/>
                  <a:t>When you hear pseudoinverse, you may think “singular value decomposition.” But there is a cheaper way to compute this. Second linear algebra trick: treat </a:t>
                </a:r>
                <a14:m>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𝑋</m:t>
                        </m:r>
                      </m:e>
                      <m:sub>
                        <m:r>
                          <a:rPr lang="en-US" i="1">
                            <a:latin typeface="Cambria Math" panose="02040503050406030204" pitchFamily="18" charset="0"/>
                          </a:rPr>
                          <m:t>𝑘</m:t>
                        </m:r>
                      </m:sub>
                      <m:sup>
                        <m:r>
                          <a:rPr lang="en-US" i="1">
                            <a:latin typeface="Cambria Math" panose="02040503050406030204" pitchFamily="18" charset="0"/>
                          </a:rPr>
                          <m:t>𝑓</m:t>
                        </m:r>
                      </m:sup>
                    </m:sSubSup>
                  </m:oMath>
                </a14:m>
                <a:r>
                  <a:rPr lang="en-US" dirty="0"/>
                  <a:t> as a linear transformation from </a:t>
                </a:r>
                <a:r>
                  <a:rPr lang="en-US" i="1" dirty="0"/>
                  <a:t>m </a:t>
                </a:r>
                <a:r>
                  <a:rPr lang="en-US" dirty="0"/>
                  <a:t>dimensional space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oMath>
                </a14:m>
                <a:r>
                  <a:rPr lang="en-US" dirty="0"/>
                  <a:t> to </a:t>
                </a:r>
                <a14:m>
                  <m:oMath xmlns:m="http://schemas.openxmlformats.org/officeDocument/2006/math">
                    <m:r>
                      <a:rPr lang="en-US" b="0" i="1" smtClean="0">
                        <a:latin typeface="Cambria Math" panose="02040503050406030204" pitchFamily="18" charset="0"/>
                      </a:rPr>
                      <m:t>𝑆</m:t>
                    </m:r>
                  </m:oMath>
                </a14:m>
                <a:r>
                  <a:rPr lang="en-US" dirty="0"/>
                  <a:t>. Now imagine that </a:t>
                </a:r>
                <a14:m>
                  <m:oMath xmlns:m="http://schemas.openxmlformats.org/officeDocument/2006/math">
                    <m:r>
                      <a:rPr lang="en-US" b="0" i="1" smtClean="0">
                        <a:latin typeface="Cambria Math" panose="02040503050406030204" pitchFamily="18" charset="0"/>
                      </a:rPr>
                      <m:t>𝑤</m:t>
                    </m:r>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oMath>
                </a14:m>
                <a:r>
                  <a:rPr lang="en-US" dirty="0"/>
                  <a:t> is a Gaussian random vector with mean 0 and covariance </a:t>
                </a:r>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𝑚</m:t>
                            </m:r>
                            <m:r>
                              <a:rPr lang="en-US" b="0" i="1" smtClean="0">
                                <a:latin typeface="Cambria Math" panose="02040503050406030204" pitchFamily="18" charset="0"/>
                              </a:rPr>
                              <m:t>−1</m:t>
                            </m:r>
                          </m:e>
                        </m:d>
                      </m:e>
                      <m:sup>
                        <m:r>
                          <a:rPr lang="en-US" b="0" i="1" smtClean="0">
                            <a:latin typeface="Cambria Math" panose="02040503050406030204" pitchFamily="18" charset="0"/>
                          </a:rPr>
                          <m:t>−1</m:t>
                        </m:r>
                      </m:sup>
                    </m:sSup>
                    <m:r>
                      <a:rPr lang="en-US" b="0" i="1" smtClean="0">
                        <a:latin typeface="Cambria Math" panose="02040503050406030204" pitchFamily="18" charset="0"/>
                      </a:rPr>
                      <m:t>𝐼</m:t>
                    </m:r>
                  </m:oMath>
                </a14:m>
                <a:r>
                  <a:rPr lang="en-US" dirty="0"/>
                  <a:t>. Then we the random variable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e>
                      <m:sub>
                        <m:r>
                          <a:rPr lang="en-US" b="0" i="1" smtClean="0">
                            <a:latin typeface="Cambria Math" panose="02040503050406030204" pitchFamily="18" charset="0"/>
                          </a:rPr>
                          <m:t>𝑘</m:t>
                        </m:r>
                      </m:sub>
                      <m:sup>
                        <m:r>
                          <a:rPr lang="en-US" b="0" i="1" smtClean="0">
                            <a:latin typeface="Cambria Math" panose="02040503050406030204" pitchFamily="18" charset="0"/>
                          </a:rPr>
                          <m:t>𝑓</m:t>
                        </m:r>
                      </m:sup>
                    </m:sSubSup>
                    <m:r>
                      <a:rPr lang="en-US" b="0" i="1" smtClean="0">
                        <a:latin typeface="Cambria Math" panose="02040503050406030204" pitchFamily="18" charset="0"/>
                      </a:rPr>
                      <m:t>+</m:t>
                    </m:r>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𝑋</m:t>
                        </m:r>
                      </m:e>
                      <m:sub>
                        <m:r>
                          <a:rPr lang="en-US" i="1">
                            <a:latin typeface="Cambria Math" panose="02040503050406030204" pitchFamily="18" charset="0"/>
                          </a:rPr>
                          <m:t>𝑘</m:t>
                        </m:r>
                      </m:sub>
                      <m:sup>
                        <m:r>
                          <a:rPr lang="en-US" i="1">
                            <a:latin typeface="Cambria Math" panose="02040503050406030204" pitchFamily="18" charset="0"/>
                          </a:rPr>
                          <m:t>𝑓</m:t>
                        </m:r>
                      </m:sup>
                    </m:sSubSup>
                    <m:r>
                      <a:rPr lang="en-US" b="0" i="1" smtClean="0">
                        <a:latin typeface="Cambria Math" panose="02040503050406030204" pitchFamily="18" charset="0"/>
                      </a:rPr>
                      <m:t>𝑤</m:t>
                    </m:r>
                  </m:oMath>
                </a14:m>
                <a:r>
                  <a:rPr lang="en-US" dirty="0"/>
                  <a:t> as normally distributed with mean </a:t>
                </a:r>
                <a14:m>
                  <m:oMath xmlns:m="http://schemas.openxmlformats.org/officeDocument/2006/math">
                    <m:sSubSup>
                      <m:sSubSupPr>
                        <m:ctrlPr>
                          <a:rPr lang="en-US" b="0" i="1" smtClean="0">
                            <a:latin typeface="Cambria Math" panose="02040503050406030204" pitchFamily="18" charset="0"/>
                          </a:rPr>
                        </m:ctrlPr>
                      </m:sSubSup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e>
                      <m:sub>
                        <m:r>
                          <a:rPr lang="en-US" b="0" i="1" smtClean="0">
                            <a:latin typeface="Cambria Math" panose="02040503050406030204" pitchFamily="18" charset="0"/>
                          </a:rPr>
                          <m:t>𝑘</m:t>
                        </m:r>
                      </m:sub>
                      <m:sup>
                        <m:r>
                          <a:rPr lang="en-US" b="0" i="1" smtClean="0">
                            <a:latin typeface="Cambria Math" panose="02040503050406030204" pitchFamily="18" charset="0"/>
                          </a:rPr>
                          <m:t>𝑓</m:t>
                        </m:r>
                      </m:sup>
                    </m:sSubSup>
                  </m:oMath>
                </a14:m>
                <a:r>
                  <a:rPr lang="en-US" dirty="0"/>
                  <a:t> and covariance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𝑏</m:t>
                        </m:r>
                      </m:sub>
                    </m:sSub>
                  </m:oMath>
                </a14:m>
                <a:r>
                  <a:rPr lang="en-US" dirty="0"/>
                  <a:t>!</a:t>
                </a:r>
              </a:p>
            </p:txBody>
          </p:sp>
        </mc:Choice>
        <mc:Fallback xmlns="">
          <p:sp>
            <p:nvSpPr>
              <p:cNvPr id="10" name="TextBox 9">
                <a:extLst>
                  <a:ext uri="{FF2B5EF4-FFF2-40B4-BE49-F238E27FC236}">
                    <a16:creationId xmlns:a16="http://schemas.microsoft.com/office/drawing/2014/main" id="{257FA676-6ED8-9846-903D-88594DF3EB59}"/>
                  </a:ext>
                </a:extLst>
              </p:cNvPr>
              <p:cNvSpPr txBox="1">
                <a:spLocks noRot="1" noChangeAspect="1" noMove="1" noResize="1" noEditPoints="1" noAdjustHandles="1" noChangeArrowheads="1" noChangeShapeType="1" noTextEdit="1"/>
              </p:cNvSpPr>
              <p:nvPr/>
            </p:nvSpPr>
            <p:spPr>
              <a:xfrm>
                <a:off x="6772274" y="4279674"/>
                <a:ext cx="5300663" cy="2497607"/>
              </a:xfrm>
              <a:prstGeom prst="rect">
                <a:avLst/>
              </a:prstGeom>
              <a:blipFill>
                <a:blip r:embed="rId4"/>
                <a:stretch>
                  <a:fillRect l="-4067" t="-505" r="-1675" b="-13131"/>
                </a:stretch>
              </a:blipFill>
            </p:spPr>
            <p:txBody>
              <a:bodyPr/>
              <a:lstStyle/>
              <a:p>
                <a:r>
                  <a:rPr lang="en-US">
                    <a:noFill/>
                  </a:rPr>
                  <a:t> </a:t>
                </a:r>
              </a:p>
            </p:txBody>
          </p:sp>
        </mc:Fallback>
      </mc:AlternateContent>
      <p:sp>
        <p:nvSpPr>
          <p:cNvPr id="11" name="Down Arrow 10">
            <a:extLst>
              <a:ext uri="{FF2B5EF4-FFF2-40B4-BE49-F238E27FC236}">
                <a16:creationId xmlns:a16="http://schemas.microsoft.com/office/drawing/2014/main" id="{E5DE0963-B1BE-DC43-962B-32E4EDEC4F1E}"/>
              </a:ext>
            </a:extLst>
          </p:cNvPr>
          <p:cNvSpPr/>
          <p:nvPr/>
        </p:nvSpPr>
        <p:spPr>
          <a:xfrm rot="5400000">
            <a:off x="5558256" y="5112717"/>
            <a:ext cx="1723191" cy="5429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4E6AF175-3122-6048-A29F-D237CAF3CA85}"/>
              </a:ext>
            </a:extLst>
          </p:cNvPr>
          <p:cNvCxnSpPr>
            <a:cxnSpLocks/>
          </p:cNvCxnSpPr>
          <p:nvPr/>
        </p:nvCxnSpPr>
        <p:spPr>
          <a:xfrm>
            <a:off x="209551" y="4402200"/>
            <a:ext cx="634841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58C68184-07F8-E641-9168-7147ECEF1AE0}"/>
                  </a:ext>
                </a:extLst>
              </p:cNvPr>
              <p:cNvSpPr txBox="1"/>
              <p:nvPr/>
            </p:nvSpPr>
            <p:spPr>
              <a:xfrm>
                <a:off x="84170" y="4482432"/>
                <a:ext cx="6167769" cy="2221890"/>
              </a:xfrm>
              <a:prstGeom prst="rect">
                <a:avLst/>
              </a:prstGeom>
              <a:noFill/>
            </p:spPr>
            <p:txBody>
              <a:bodyPr wrap="square" rtlCol="0">
                <a:spAutoFit/>
              </a:bodyPr>
              <a:lstStyle/>
              <a:p>
                <a:r>
                  <a:rPr lang="en-US" dirty="0"/>
                  <a:t>Now we can use some tricks to minimize the cost function, transformed to be a function of </a:t>
                </a:r>
                <a14:m>
                  <m:oMath xmlns:m="http://schemas.openxmlformats.org/officeDocument/2006/math">
                    <m:r>
                      <a:rPr lang="en-US" b="0" i="1" smtClean="0">
                        <a:latin typeface="Cambria Math" panose="02040503050406030204" pitchFamily="18" charset="0"/>
                      </a:rPr>
                      <m:t>𝑤</m:t>
                    </m:r>
                  </m:oMath>
                </a14:m>
                <a:r>
                  <a:rPr lang="en-US" dirty="0"/>
                  <a:t> and not of </a:t>
                </a:r>
                <a14:m>
                  <m:oMath xmlns:m="http://schemas.openxmlformats.org/officeDocument/2006/math">
                    <m:r>
                      <a:rPr lang="en-US" b="0" i="1" smtClean="0">
                        <a:latin typeface="Cambria Math" panose="02040503050406030204" pitchFamily="18" charset="0"/>
                      </a:rPr>
                      <m:t>𝑥</m:t>
                    </m:r>
                  </m:oMath>
                </a14:m>
                <a:r>
                  <a:rPr lang="en-US" dirty="0"/>
                  <a:t> (as we had in the 3D-Var section). Skipping the math, the analytic minimizer </a:t>
                </a:r>
                <a14:m>
                  <m:oMath xmlns:m="http://schemas.openxmlformats.org/officeDocument/2006/math">
                    <m:sSup>
                      <m:sSupPr>
                        <m:ctrlPr>
                          <a:rPr lang="en-US" i="1" smtClean="0">
                            <a:latin typeface="Cambria Math" panose="02040503050406030204" pitchFamily="18" charset="0"/>
                          </a:rPr>
                        </m:ctrlPr>
                      </m:sSup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𝑤</m:t>
                            </m:r>
                          </m:e>
                        </m:acc>
                      </m:e>
                      <m:sup>
                        <m:r>
                          <a:rPr lang="en-US" b="0" i="1" smtClean="0">
                            <a:latin typeface="Cambria Math" panose="02040503050406030204" pitchFamily="18" charset="0"/>
                          </a:rPr>
                          <m:t>𝑎</m:t>
                        </m:r>
                      </m:sup>
                    </m:sSup>
                  </m:oMath>
                </a14:m>
                <a:r>
                  <a:rPr lang="en-US" dirty="0"/>
                  <a:t> is given by</a:t>
                </a:r>
                <a14:m>
                  <m:oMath xmlns:m="http://schemas.openxmlformats.org/officeDocument/2006/math">
                    <m:sSup>
                      <m:sSupPr>
                        <m:ctrlPr>
                          <a:rPr lang="en-US" i="1" smtClean="0">
                            <a:latin typeface="Cambria Math" panose="02040503050406030204" pitchFamily="18" charset="0"/>
                          </a:rPr>
                        </m:ctrlPr>
                      </m:sSup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 </m:t>
                            </m:r>
                            <m:r>
                              <a:rPr lang="en-US" b="0" i="1" smtClean="0">
                                <a:latin typeface="Cambria Math" panose="02040503050406030204" pitchFamily="18" charset="0"/>
                              </a:rPr>
                              <m:t>𝑤</m:t>
                            </m:r>
                          </m:e>
                        </m:acc>
                      </m:e>
                      <m:sup>
                        <m:r>
                          <a:rPr lang="en-US" b="0" i="1" smtClean="0">
                            <a:latin typeface="Cambria Math" panose="02040503050406030204" pitchFamily="18" charset="0"/>
                          </a:rPr>
                          <m:t>𝑎</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𝑄</m:t>
                        </m:r>
                        <m:sSubSup>
                          <m:sSubSupPr>
                            <m:ctrlPr>
                              <a:rPr lang="en-US" i="1" smtClean="0">
                                <a:latin typeface="Cambria Math" panose="02040503050406030204" pitchFamily="18" charset="0"/>
                              </a:rPr>
                            </m:ctrlPr>
                          </m:sSubSupPr>
                          <m:e>
                            <m:r>
                              <a:rPr lang="en-US" b="0" i="1" smtClean="0">
                                <a:latin typeface="Cambria Math" panose="02040503050406030204" pitchFamily="18" charset="0"/>
                              </a:rPr>
                              <m:t>(</m:t>
                            </m:r>
                            <m:r>
                              <a:rPr lang="en-US" i="1">
                                <a:latin typeface="Cambria Math" panose="02040503050406030204" pitchFamily="18" charset="0"/>
                              </a:rPr>
                              <m:t>𝑌</m:t>
                            </m:r>
                          </m:e>
                          <m:sub>
                            <m:r>
                              <a:rPr lang="en-US" i="1">
                                <a:latin typeface="Cambria Math" panose="02040503050406030204" pitchFamily="18" charset="0"/>
                              </a:rPr>
                              <m:t>𝑘</m:t>
                            </m:r>
                          </m:sub>
                          <m:sup>
                            <m:r>
                              <a:rPr lang="en-US" i="1">
                                <a:latin typeface="Cambria Math" panose="02040503050406030204" pitchFamily="18" charset="0"/>
                              </a:rPr>
                              <m:t>𝑓</m:t>
                            </m:r>
                          </m:sup>
                        </m:sSubSup>
                        <m:r>
                          <a:rPr lang="en-US" b="0" i="1" smtClean="0">
                            <a:latin typeface="Cambria Math" panose="02040503050406030204" pitchFamily="18" charset="0"/>
                          </a:rPr>
                          <m:t>)</m:t>
                        </m:r>
                      </m:e>
                      <m:sup>
                        <m:r>
                          <a:rPr lang="en-US" b="0" i="1" smtClean="0">
                            <a:latin typeface="Cambria Math" panose="02040503050406030204" pitchFamily="18" charset="0"/>
                          </a:rPr>
                          <m:t>𝑇</m:t>
                        </m:r>
                      </m:sup>
                    </m:sSup>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𝑅</m:t>
                        </m:r>
                      </m:e>
                      <m:sub>
                        <m:r>
                          <a:rPr lang="en-US" b="0" i="1" smtClean="0">
                            <a:latin typeface="Cambria Math" panose="02040503050406030204" pitchFamily="18" charset="0"/>
                          </a:rPr>
                          <m:t>𝑘</m:t>
                        </m:r>
                      </m:sub>
                      <m:sup>
                        <m:r>
                          <a:rPr lang="en-US" b="0" i="1" smtClean="0">
                            <a:latin typeface="Cambria Math" panose="02040503050406030204" pitchFamily="18" charset="0"/>
                          </a:rPr>
                          <m:t>−1</m:t>
                        </m:r>
                      </m:sup>
                    </m:sSubSup>
                    <m:d>
                      <m:dPr>
                        <m:ctrlPr>
                          <a:rPr lang="en-US" b="0" i="1" smtClean="0">
                            <a:latin typeface="Cambria Math" panose="02040503050406030204" pitchFamily="18" charset="0"/>
                          </a:rPr>
                        </m:ctrlPr>
                      </m:dPr>
                      <m:e>
                        <m:sSubSup>
                          <m:sSubSupPr>
                            <m:ctrlPr>
                              <a:rPr lang="en-US" b="0" i="1" smtClean="0">
                                <a:latin typeface="Cambria Math" panose="02040503050406030204" pitchFamily="18" charset="0"/>
                              </a:rPr>
                            </m:ctrlPr>
                          </m:sSubSup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𝑦</m:t>
                                </m:r>
                              </m:e>
                              <m:sup>
                                <m:r>
                                  <a:rPr lang="en-US" b="0" i="1" smtClean="0">
                                    <a:latin typeface="Cambria Math" panose="02040503050406030204" pitchFamily="18" charset="0"/>
                                  </a:rPr>
                                  <m:t>𝑜</m:t>
                                </m:r>
                              </m:sup>
                            </m:sSup>
                            <m:r>
                              <a:rPr lang="en-US" b="0" i="1" smtClean="0">
                                <a:latin typeface="Cambria Math" panose="02040503050406030204" pitchFamily="18" charset="0"/>
                              </a:rPr>
                              <m:t> − </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𝑦</m:t>
                                </m:r>
                              </m:e>
                            </m:acc>
                          </m:e>
                          <m:sub>
                            <m:r>
                              <a:rPr lang="en-US" b="0" i="1" smtClean="0">
                                <a:latin typeface="Cambria Math" panose="02040503050406030204" pitchFamily="18" charset="0"/>
                              </a:rPr>
                              <m:t>𝑘</m:t>
                            </m:r>
                          </m:sub>
                          <m:sup>
                            <m:r>
                              <a:rPr lang="en-US" b="0" i="1" smtClean="0">
                                <a:latin typeface="Cambria Math" panose="02040503050406030204" pitchFamily="18" charset="0"/>
                              </a:rPr>
                              <m:t>𝑓</m:t>
                            </m:r>
                          </m:sup>
                        </m:sSubSup>
                      </m:e>
                    </m:d>
                  </m:oMath>
                </a14:m>
                <a:r>
                  <a:rPr lang="en-US" dirty="0"/>
                  <a:t>, where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𝑦</m:t>
                        </m:r>
                      </m:e>
                      <m:sup>
                        <m:r>
                          <a:rPr lang="en-US" b="0" i="1" smtClean="0">
                            <a:latin typeface="Cambria Math" panose="02040503050406030204" pitchFamily="18" charset="0"/>
                          </a:rPr>
                          <m:t>𝑜</m:t>
                        </m:r>
                      </m:sup>
                    </m:sSup>
                    <m:r>
                      <a:rPr lang="en-US" b="0" i="1" smtClean="0">
                        <a:latin typeface="Cambria Math" panose="02040503050406030204" pitchFamily="18" charset="0"/>
                      </a:rPr>
                      <m:t> </m:t>
                    </m:r>
                  </m:oMath>
                </a14:m>
                <a:r>
                  <a:rPr lang="en-US" dirty="0"/>
                  <a:t>are the real observations (like NO</a:t>
                </a:r>
                <a:r>
                  <a:rPr lang="en-US" baseline="-25000" dirty="0"/>
                  <a:t>2</a:t>
                </a:r>
                <a:r>
                  <a:rPr lang="en-US" dirty="0"/>
                  <a:t> columns) and </a:t>
                </a:r>
                <a14:m>
                  <m:oMath xmlns:m="http://schemas.openxmlformats.org/officeDocument/2006/math">
                    <m:sSubSup>
                      <m:sSubSupPr>
                        <m:ctrlPr>
                          <a:rPr lang="en-US" b="0" i="1" smtClean="0">
                            <a:latin typeface="Cambria Math" panose="02040503050406030204" pitchFamily="18" charset="0"/>
                          </a:rPr>
                        </m:ctrlPr>
                      </m:sSubSup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𝑦</m:t>
                            </m:r>
                          </m:e>
                        </m:acc>
                      </m:e>
                      <m:sub>
                        <m:r>
                          <a:rPr lang="en-US" b="0" i="1" smtClean="0">
                            <a:latin typeface="Cambria Math" panose="02040503050406030204" pitchFamily="18" charset="0"/>
                          </a:rPr>
                          <m:t>𝑘</m:t>
                        </m:r>
                      </m:sub>
                      <m:sup>
                        <m:r>
                          <a:rPr lang="en-US" b="0" i="1" smtClean="0">
                            <a:latin typeface="Cambria Math" panose="02040503050406030204" pitchFamily="18" charset="0"/>
                          </a:rPr>
                          <m:t>𝑓</m:t>
                        </m:r>
                      </m:sup>
                    </m:sSubSup>
                  </m:oMath>
                </a14:m>
                <a:r>
                  <a:rPr lang="en-US" dirty="0"/>
                  <a:t> are the mean simulated version of those observations (ensemble average NO</a:t>
                </a:r>
                <a:r>
                  <a:rPr lang="en-US" baseline="-25000" dirty="0"/>
                  <a:t>2</a:t>
                </a:r>
                <a:r>
                  <a:rPr lang="en-US" dirty="0"/>
                  <a:t> columns). Here we have </a:t>
                </a:r>
                <a14:m>
                  <m:oMath xmlns:m="http://schemas.openxmlformats.org/officeDocument/2006/math">
                    <m:r>
                      <a:rPr lang="en-US" b="0" i="1" smtClean="0">
                        <a:latin typeface="Cambria Math" panose="02040503050406030204" pitchFamily="18" charset="0"/>
                      </a:rPr>
                      <m:t>𝑄</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𝑚</m:t>
                            </m:r>
                            <m:r>
                              <a:rPr lang="en-US" b="0" i="1" smtClean="0">
                                <a:latin typeface="Cambria Math" panose="02040503050406030204" pitchFamily="18" charset="0"/>
                              </a:rPr>
                              <m:t>−1</m:t>
                            </m:r>
                          </m:e>
                        </m:d>
                        <m:r>
                          <a:rPr lang="en-US" b="0" i="1" smtClean="0">
                            <a:latin typeface="Cambria Math" panose="02040503050406030204" pitchFamily="18" charset="0"/>
                          </a:rPr>
                          <m:t>𝐼</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sSubSup>
                              <m:sSubSupPr>
                                <m:ctrlPr>
                                  <a:rPr lang="en-US" i="1" smtClean="0">
                                    <a:latin typeface="Cambria Math" panose="02040503050406030204" pitchFamily="18" charset="0"/>
                                  </a:rPr>
                                </m:ctrlPr>
                              </m:sSubSupPr>
                              <m:e>
                                <m:r>
                                  <a:rPr lang="en-US" b="0" i="1" smtClean="0">
                                    <a:latin typeface="Cambria Math" panose="02040503050406030204" pitchFamily="18" charset="0"/>
                                  </a:rPr>
                                  <m:t>(</m:t>
                                </m:r>
                                <m:r>
                                  <a:rPr lang="en-US" i="1">
                                    <a:latin typeface="Cambria Math" panose="02040503050406030204" pitchFamily="18" charset="0"/>
                                  </a:rPr>
                                  <m:t>𝑌</m:t>
                                </m:r>
                              </m:e>
                              <m:sub>
                                <m:r>
                                  <a:rPr lang="en-US" i="1">
                                    <a:latin typeface="Cambria Math" panose="02040503050406030204" pitchFamily="18" charset="0"/>
                                  </a:rPr>
                                  <m:t>𝑘</m:t>
                                </m:r>
                              </m:sub>
                              <m:sup>
                                <m:r>
                                  <a:rPr lang="en-US" i="1">
                                    <a:latin typeface="Cambria Math" panose="02040503050406030204" pitchFamily="18" charset="0"/>
                                  </a:rPr>
                                  <m:t>𝑓</m:t>
                                </m:r>
                              </m:sup>
                            </m:sSubSup>
                            <m:r>
                              <a:rPr lang="en-US" b="0" i="1" smtClean="0">
                                <a:latin typeface="Cambria Math" panose="02040503050406030204" pitchFamily="18" charset="0"/>
                              </a:rPr>
                              <m:t>)</m:t>
                            </m:r>
                          </m:e>
                          <m:sup>
                            <m:r>
                              <a:rPr lang="en-US" b="0" i="1" smtClean="0">
                                <a:latin typeface="Cambria Math" panose="02040503050406030204" pitchFamily="18" charset="0"/>
                              </a:rPr>
                              <m:t>𝑇</m:t>
                            </m:r>
                          </m:sup>
                        </m:sSup>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𝑅</m:t>
                            </m:r>
                          </m:e>
                          <m:sub>
                            <m:r>
                              <a:rPr lang="en-US" b="0" i="1" smtClean="0">
                                <a:latin typeface="Cambria Math" panose="02040503050406030204" pitchFamily="18" charset="0"/>
                              </a:rPr>
                              <m:t>𝑘</m:t>
                            </m:r>
                          </m:sub>
                          <m:sup>
                            <m:r>
                              <a:rPr lang="en-US" b="0" i="1" smtClean="0">
                                <a:latin typeface="Cambria Math" panose="02040503050406030204" pitchFamily="18" charset="0"/>
                              </a:rPr>
                              <m:t>−1</m:t>
                            </m:r>
                          </m:sup>
                        </m:sSubSup>
                        <m:sSubSup>
                          <m:sSubSupPr>
                            <m:ctrlPr>
                              <a:rPr lang="en-US" i="1" smtClean="0">
                                <a:latin typeface="Cambria Math" panose="02040503050406030204" pitchFamily="18" charset="0"/>
                              </a:rPr>
                            </m:ctrlPr>
                          </m:sSubSupPr>
                          <m:e>
                            <m:r>
                              <a:rPr lang="en-US" i="1">
                                <a:latin typeface="Cambria Math" panose="02040503050406030204" pitchFamily="18" charset="0"/>
                              </a:rPr>
                              <m:t>𝑌</m:t>
                            </m:r>
                          </m:e>
                          <m:sub>
                            <m:r>
                              <a:rPr lang="en-US" i="1">
                                <a:latin typeface="Cambria Math" panose="02040503050406030204" pitchFamily="18" charset="0"/>
                              </a:rPr>
                              <m:t>𝑘</m:t>
                            </m:r>
                          </m:sub>
                          <m:sup>
                            <m:r>
                              <a:rPr lang="en-US" i="1">
                                <a:latin typeface="Cambria Math" panose="02040503050406030204" pitchFamily="18" charset="0"/>
                              </a:rPr>
                              <m:t>𝑓</m:t>
                            </m:r>
                          </m:sup>
                        </m:sSubSup>
                        <m:r>
                          <a:rPr lang="en-US" b="0" i="1" smtClean="0">
                            <a:latin typeface="Cambria Math" panose="02040503050406030204" pitchFamily="18" charset="0"/>
                          </a:rPr>
                          <m:t>]</m:t>
                        </m:r>
                      </m:e>
                      <m:sup>
                        <m:r>
                          <a:rPr lang="en-US" b="0" i="1" smtClean="0">
                            <a:latin typeface="Cambria Math" panose="02040503050406030204" pitchFamily="18" charset="0"/>
                          </a:rPr>
                          <m:t>−1</m:t>
                        </m:r>
                      </m:sup>
                    </m:sSup>
                  </m:oMath>
                </a14:m>
                <a:r>
                  <a:rPr lang="en-US" dirty="0"/>
                  <a:t>.</a:t>
                </a:r>
              </a:p>
            </p:txBody>
          </p:sp>
        </mc:Choice>
        <mc:Fallback xmlns="">
          <p:sp>
            <p:nvSpPr>
              <p:cNvPr id="14" name="TextBox 13">
                <a:extLst>
                  <a:ext uri="{FF2B5EF4-FFF2-40B4-BE49-F238E27FC236}">
                    <a16:creationId xmlns:a16="http://schemas.microsoft.com/office/drawing/2014/main" id="{58C68184-07F8-E641-9168-7147ECEF1AE0}"/>
                  </a:ext>
                </a:extLst>
              </p:cNvPr>
              <p:cNvSpPr txBox="1">
                <a:spLocks noRot="1" noChangeAspect="1" noMove="1" noResize="1" noEditPoints="1" noAdjustHandles="1" noChangeArrowheads="1" noChangeShapeType="1" noTextEdit="1"/>
              </p:cNvSpPr>
              <p:nvPr/>
            </p:nvSpPr>
            <p:spPr>
              <a:xfrm>
                <a:off x="84170" y="4482432"/>
                <a:ext cx="6167769" cy="2221890"/>
              </a:xfrm>
              <a:prstGeom prst="rect">
                <a:avLst/>
              </a:prstGeom>
              <a:blipFill>
                <a:blip r:embed="rId5"/>
                <a:stretch>
                  <a:fillRect l="-821" t="-1136" b="-2841"/>
                </a:stretch>
              </a:blipFill>
            </p:spPr>
            <p:txBody>
              <a:bodyPr/>
              <a:lstStyle/>
              <a:p>
                <a:r>
                  <a:rPr lang="en-US">
                    <a:noFill/>
                  </a:rPr>
                  <a:t> </a:t>
                </a:r>
              </a:p>
            </p:txBody>
          </p:sp>
        </mc:Fallback>
      </mc:AlternateContent>
    </p:spTree>
    <p:extLst>
      <p:ext uri="{BB962C8B-B14F-4D97-AF65-F5344CB8AC3E}">
        <p14:creationId xmlns:p14="http://schemas.microsoft.com/office/powerpoint/2010/main" val="29539943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7E2F0-2BD2-5C4C-99C4-7CBEE6468D20}"/>
              </a:ext>
            </a:extLst>
          </p:cNvPr>
          <p:cNvSpPr>
            <a:spLocks noGrp="1"/>
          </p:cNvSpPr>
          <p:nvPr>
            <p:ph type="title"/>
          </p:nvPr>
        </p:nvSpPr>
        <p:spPr/>
        <p:txBody>
          <a:bodyPr/>
          <a:lstStyle/>
          <a:p>
            <a:r>
              <a:rPr lang="en-US" dirty="0"/>
              <a:t>Details of the ensemble transform Kalman filter (ETKF), continued.</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E429B4D-60BE-3142-8AD9-69995132D003}"/>
                  </a:ext>
                </a:extLst>
              </p:cNvPr>
              <p:cNvSpPr txBox="1"/>
              <p:nvPr/>
            </p:nvSpPr>
            <p:spPr>
              <a:xfrm>
                <a:off x="328612" y="2658789"/>
                <a:ext cx="5767388" cy="1540422"/>
              </a:xfrm>
              <a:prstGeom prst="rect">
                <a:avLst/>
              </a:prstGeom>
              <a:noFill/>
            </p:spPr>
            <p:txBody>
              <a:bodyPr wrap="square" rtlCol="0">
                <a:spAutoFit/>
              </a:bodyPr>
              <a:lstStyle/>
              <a:p>
                <a:r>
                  <a:rPr lang="en-US" dirty="0"/>
                  <a:t>Transforming from the minimizer space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oMath>
                </a14:m>
                <a:r>
                  <a:rPr lang="en-US" dirty="0"/>
                  <a:t>, where </a:t>
                </a:r>
                <a14:m>
                  <m:oMath xmlns:m="http://schemas.openxmlformats.org/officeDocument/2006/math">
                    <m:r>
                      <a:rPr lang="en-US" b="0" i="1" smtClean="0">
                        <a:latin typeface="Cambria Math" panose="02040503050406030204" pitchFamily="18" charset="0"/>
                      </a:rPr>
                      <m:t>𝑤</m:t>
                    </m:r>
                  </m:oMath>
                </a14:m>
                <a:r>
                  <a:rPr lang="en-US" dirty="0"/>
                  <a:t> is defined, to the model space </a:t>
                </a:r>
                <a14:m>
                  <m:oMath xmlns:m="http://schemas.openxmlformats.org/officeDocument/2006/math">
                    <m:r>
                      <a:rPr lang="en-US" b="0" i="1" smtClean="0">
                        <a:latin typeface="Cambria Math" panose="02040503050406030204" pitchFamily="18" charset="0"/>
                      </a:rPr>
                      <m:t>𝑆</m:t>
                    </m:r>
                  </m:oMath>
                </a14:m>
                <a:r>
                  <a:rPr lang="en-US" dirty="0"/>
                  <a:t>, we obtain the updated ensemble mean </a:t>
                </a:r>
                <a14:m>
                  <m:oMath xmlns:m="http://schemas.openxmlformats.org/officeDocument/2006/math">
                    <m:sSubSup>
                      <m:sSubSupPr>
                        <m:ctrlPr>
                          <a:rPr lang="en-US" b="0" i="1" smtClean="0">
                            <a:latin typeface="Cambria Math" panose="02040503050406030204" pitchFamily="18" charset="0"/>
                          </a:rPr>
                        </m:ctrlPr>
                      </m:sSubSup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e>
                      <m:sub>
                        <m:r>
                          <a:rPr lang="en-US" b="0" i="1" smtClean="0">
                            <a:latin typeface="Cambria Math" panose="02040503050406030204" pitchFamily="18" charset="0"/>
                          </a:rPr>
                          <m:t>𝑘</m:t>
                        </m:r>
                      </m:sub>
                      <m:sup>
                        <m:r>
                          <a:rPr lang="en-US" b="0" i="1" smtClean="0">
                            <a:latin typeface="Cambria Math" panose="02040503050406030204" pitchFamily="18" charset="0"/>
                          </a:rPr>
                          <m:t>𝑎</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e>
                      <m:sub>
                        <m:r>
                          <a:rPr lang="en-US" b="0" i="1" smtClean="0">
                            <a:latin typeface="Cambria Math" panose="02040503050406030204" pitchFamily="18" charset="0"/>
                          </a:rPr>
                          <m:t>𝑘</m:t>
                        </m:r>
                      </m:sub>
                      <m:sup>
                        <m:r>
                          <a:rPr lang="en-US" b="0" i="1" smtClean="0">
                            <a:latin typeface="Cambria Math" panose="02040503050406030204" pitchFamily="18" charset="0"/>
                          </a:rPr>
                          <m:t>𝑓</m:t>
                        </m:r>
                      </m:sup>
                    </m:sSubSup>
                    <m:r>
                      <a:rPr lang="en-US" b="0" i="1" smtClean="0">
                        <a:latin typeface="Cambria Math" panose="02040503050406030204" pitchFamily="18" charset="0"/>
                      </a:rPr>
                      <m:t>+</m:t>
                    </m:r>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𝑋</m:t>
                        </m:r>
                      </m:e>
                      <m:sub>
                        <m:r>
                          <a:rPr lang="en-US" i="1">
                            <a:latin typeface="Cambria Math" panose="02040503050406030204" pitchFamily="18" charset="0"/>
                          </a:rPr>
                          <m:t>𝑘</m:t>
                        </m:r>
                      </m:sub>
                      <m:sup>
                        <m:r>
                          <a:rPr lang="en-US" i="1">
                            <a:latin typeface="Cambria Math" panose="02040503050406030204" pitchFamily="18" charset="0"/>
                          </a:rPr>
                          <m:t>𝑓</m:t>
                        </m:r>
                      </m:sup>
                    </m:sSubSup>
                    <m:sSup>
                      <m:sSupPr>
                        <m:ctrlPr>
                          <a:rPr lang="en-US" i="1" smtClean="0">
                            <a:latin typeface="Cambria Math" panose="02040503050406030204" pitchFamily="18" charset="0"/>
                          </a:rPr>
                        </m:ctrlPr>
                      </m:sSup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 </m:t>
                            </m:r>
                            <m:r>
                              <a:rPr lang="en-US" b="0" i="1" smtClean="0">
                                <a:latin typeface="Cambria Math" panose="02040503050406030204" pitchFamily="18" charset="0"/>
                              </a:rPr>
                              <m:t>𝑤</m:t>
                            </m:r>
                          </m:e>
                        </m:acc>
                      </m:e>
                      <m:sup>
                        <m:r>
                          <a:rPr lang="en-US" b="0" i="1" smtClean="0">
                            <a:latin typeface="Cambria Math" panose="02040503050406030204" pitchFamily="18" charset="0"/>
                          </a:rPr>
                          <m:t>𝑎</m:t>
                        </m:r>
                      </m:sup>
                    </m:sSup>
                  </m:oMath>
                </a14:m>
                <a:r>
                  <a:rPr lang="en-US" dirty="0"/>
                  <a:t>. However, we aren’t done yet. We need to update all of our ensemble members appropriately! </a:t>
                </a:r>
              </a:p>
            </p:txBody>
          </p:sp>
        </mc:Choice>
        <mc:Fallback xmlns="">
          <p:sp>
            <p:nvSpPr>
              <p:cNvPr id="6" name="TextBox 5">
                <a:extLst>
                  <a:ext uri="{FF2B5EF4-FFF2-40B4-BE49-F238E27FC236}">
                    <a16:creationId xmlns:a16="http://schemas.microsoft.com/office/drawing/2014/main" id="{2E429B4D-60BE-3142-8AD9-69995132D003}"/>
                  </a:ext>
                </a:extLst>
              </p:cNvPr>
              <p:cNvSpPr txBox="1">
                <a:spLocks noRot="1" noChangeAspect="1" noMove="1" noResize="1" noEditPoints="1" noAdjustHandles="1" noChangeArrowheads="1" noChangeShapeType="1" noTextEdit="1"/>
              </p:cNvSpPr>
              <p:nvPr/>
            </p:nvSpPr>
            <p:spPr>
              <a:xfrm>
                <a:off x="328612" y="2658789"/>
                <a:ext cx="5767388" cy="1540422"/>
              </a:xfrm>
              <a:prstGeom prst="rect">
                <a:avLst/>
              </a:prstGeom>
              <a:blipFill>
                <a:blip r:embed="rId2"/>
                <a:stretch>
                  <a:fillRect l="-877" t="-1639" b="-4918"/>
                </a:stretch>
              </a:blipFill>
            </p:spPr>
            <p:txBody>
              <a:bodyPr/>
              <a:lstStyle/>
              <a:p>
                <a:r>
                  <a:rPr lang="en-US">
                    <a:noFill/>
                  </a:rPr>
                  <a:t> </a:t>
                </a:r>
              </a:p>
            </p:txBody>
          </p:sp>
        </mc:Fallback>
      </mc:AlternateContent>
      <p:sp>
        <p:nvSpPr>
          <p:cNvPr id="7" name="Down Arrow 6">
            <a:extLst>
              <a:ext uri="{FF2B5EF4-FFF2-40B4-BE49-F238E27FC236}">
                <a16:creationId xmlns:a16="http://schemas.microsoft.com/office/drawing/2014/main" id="{DC600D23-4FD4-DC4E-BE05-0E3C7285E56D}"/>
              </a:ext>
            </a:extLst>
          </p:cNvPr>
          <p:cNvSpPr/>
          <p:nvPr/>
        </p:nvSpPr>
        <p:spPr>
          <a:xfrm rot="16200000">
            <a:off x="5976135" y="2887254"/>
            <a:ext cx="789740" cy="5429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7303C883-24B1-8143-A173-185C6F239865}"/>
                  </a:ext>
                </a:extLst>
              </p:cNvPr>
              <p:cNvSpPr txBox="1"/>
              <p:nvPr/>
            </p:nvSpPr>
            <p:spPr>
              <a:xfrm>
                <a:off x="6857999" y="1690688"/>
                <a:ext cx="4834271" cy="4598054"/>
              </a:xfrm>
              <a:prstGeom prst="rect">
                <a:avLst/>
              </a:prstGeom>
              <a:noFill/>
            </p:spPr>
            <p:txBody>
              <a:bodyPr wrap="square" rtlCol="0">
                <a:spAutoFit/>
              </a:bodyPr>
              <a:lstStyle/>
              <a:p>
                <a:r>
                  <a:rPr lang="en-US" dirty="0"/>
                  <a:t>Define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𝑊</m:t>
                        </m:r>
                      </m:e>
                      <m:sup>
                        <m:r>
                          <a:rPr lang="en-US" b="0" i="1" smtClean="0">
                            <a:latin typeface="Cambria Math" panose="02040503050406030204" pitchFamily="18" charset="0"/>
                          </a:rPr>
                          <m:t>𝑎</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𝑚</m:t>
                            </m:r>
                            <m:r>
                              <a:rPr lang="en-US" b="0" i="1" smtClean="0">
                                <a:latin typeface="Cambria Math" panose="02040503050406030204" pitchFamily="18" charset="0"/>
                              </a:rPr>
                              <m:t>−1</m:t>
                            </m:r>
                          </m:e>
                        </m:d>
                        <m:r>
                          <a:rPr lang="en-US" b="0" i="1" smtClean="0">
                            <a:latin typeface="Cambria Math" panose="02040503050406030204" pitchFamily="18" charset="0"/>
                          </a:rPr>
                          <m:t>𝑄</m:t>
                        </m:r>
                        <m:r>
                          <a:rPr lang="en-US" b="0" i="1" smtClean="0">
                            <a:latin typeface="Cambria Math" panose="02040503050406030204" pitchFamily="18" charset="0"/>
                          </a:rPr>
                          <m:t>]</m:t>
                        </m:r>
                      </m:e>
                      <m:sup>
                        <m:r>
                          <a:rPr lang="en-US" b="0" i="1" smtClean="0">
                            <a:latin typeface="Cambria Math" panose="02040503050406030204" pitchFamily="18" charset="0"/>
                          </a:rPr>
                          <m:t>1/2</m:t>
                        </m:r>
                      </m:sup>
                    </m:sSup>
                  </m:oMath>
                </a14:m>
                <a:r>
                  <a:rPr lang="en-US" dirty="0"/>
                  <a:t> according to the symmetric square root. Then the analysis ensemble perturbation matrix </a:t>
                </a:r>
                <a14:m>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𝑋</m:t>
                        </m:r>
                      </m:e>
                      <m:sub>
                        <m:r>
                          <a:rPr lang="en-US" i="1">
                            <a:latin typeface="Cambria Math" panose="02040503050406030204" pitchFamily="18" charset="0"/>
                          </a:rPr>
                          <m:t>𝑘</m:t>
                        </m:r>
                      </m:sub>
                      <m:sup>
                        <m:r>
                          <a:rPr lang="en-US" b="0" i="1" smtClean="0">
                            <a:latin typeface="Cambria Math" panose="02040503050406030204" pitchFamily="18" charset="0"/>
                          </a:rPr>
                          <m:t>𝑎</m:t>
                        </m:r>
                      </m:sup>
                    </m:sSubSup>
                  </m:oMath>
                </a14:m>
                <a:r>
                  <a:rPr lang="en-US" dirty="0"/>
                  <a:t> is given by </a:t>
                </a:r>
                <a14:m>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𝑋</m:t>
                        </m:r>
                      </m:e>
                      <m:sub>
                        <m:r>
                          <a:rPr lang="en-US" i="1">
                            <a:latin typeface="Cambria Math" panose="02040503050406030204" pitchFamily="18" charset="0"/>
                          </a:rPr>
                          <m:t>𝑘</m:t>
                        </m:r>
                      </m:sub>
                      <m:sup>
                        <m:r>
                          <a:rPr lang="en-US" b="0" i="1" smtClean="0">
                            <a:latin typeface="Cambria Math" panose="02040503050406030204" pitchFamily="18" charset="0"/>
                          </a:rPr>
                          <m:t>𝑎</m:t>
                        </m:r>
                      </m:sup>
                    </m:sSub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𝑋</m:t>
                            </m:r>
                          </m:e>
                          <m:sub>
                            <m:r>
                              <a:rPr lang="en-US" i="1">
                                <a:latin typeface="Cambria Math" panose="02040503050406030204" pitchFamily="18" charset="0"/>
                              </a:rPr>
                              <m:t>𝑘</m:t>
                            </m:r>
                          </m:sub>
                          <m:sup>
                            <m:r>
                              <a:rPr lang="en-US" i="1">
                                <a:latin typeface="Cambria Math" panose="02040503050406030204" pitchFamily="18" charset="0"/>
                              </a:rPr>
                              <m:t>𝑓</m:t>
                            </m:r>
                          </m:sup>
                        </m:sSubSup>
                        <m:r>
                          <a:rPr lang="en-US" b="0" i="1" smtClean="0">
                            <a:latin typeface="Cambria Math" panose="02040503050406030204" pitchFamily="18" charset="0"/>
                          </a:rPr>
                          <m:t>𝑊</m:t>
                        </m:r>
                      </m:e>
                      <m:sup>
                        <m:r>
                          <a:rPr lang="en-US" b="0" i="1" smtClean="0">
                            <a:latin typeface="Cambria Math" panose="02040503050406030204" pitchFamily="18" charset="0"/>
                          </a:rPr>
                          <m:t>𝑎</m:t>
                        </m:r>
                      </m:sup>
                    </m:sSup>
                  </m:oMath>
                </a14:m>
                <a:r>
                  <a:rPr lang="en-US" dirty="0"/>
                  <a:t>. This matrix informs us how each ensemble member deviates from the analysis ensemble mean </a:t>
                </a:r>
                <a14:m>
                  <m:oMath xmlns:m="http://schemas.openxmlformats.org/officeDocument/2006/math">
                    <m:sSubSup>
                      <m:sSubSupPr>
                        <m:ctrlPr>
                          <a:rPr lang="en-US" b="0" i="1" smtClean="0">
                            <a:latin typeface="Cambria Math" panose="02040503050406030204" pitchFamily="18" charset="0"/>
                          </a:rPr>
                        </m:ctrlPr>
                      </m:sSubSup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e>
                      <m:sub>
                        <m:r>
                          <a:rPr lang="en-US" b="0" i="1" smtClean="0">
                            <a:latin typeface="Cambria Math" panose="02040503050406030204" pitchFamily="18" charset="0"/>
                          </a:rPr>
                          <m:t>𝑘</m:t>
                        </m:r>
                      </m:sub>
                      <m:sup>
                        <m:r>
                          <a:rPr lang="en-US" b="0" i="1" smtClean="0">
                            <a:latin typeface="Cambria Math" panose="02040503050406030204" pitchFamily="18" charset="0"/>
                          </a:rPr>
                          <m:t>𝑎</m:t>
                        </m:r>
                      </m:sup>
                    </m:sSubSup>
                  </m:oMath>
                </a14:m>
                <a:r>
                  <a:rPr lang="en-US" dirty="0"/>
                  <a:t>. So in our example, we simply add the analysis perturbations </a:t>
                </a:r>
                <a14:m>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𝑋</m:t>
                        </m:r>
                      </m:e>
                      <m:sub>
                        <m:r>
                          <a:rPr lang="en-US" i="1">
                            <a:latin typeface="Cambria Math" panose="02040503050406030204" pitchFamily="18" charset="0"/>
                          </a:rPr>
                          <m:t>𝑘</m:t>
                        </m:r>
                      </m:sub>
                      <m:sup>
                        <m:r>
                          <a:rPr lang="en-US" b="0" i="1" smtClean="0">
                            <a:latin typeface="Cambria Math" panose="02040503050406030204" pitchFamily="18" charset="0"/>
                          </a:rPr>
                          <m:t>𝑎</m:t>
                        </m:r>
                      </m:sup>
                    </m:sSubSup>
                  </m:oMath>
                </a14:m>
                <a:r>
                  <a:rPr lang="en-US" dirty="0"/>
                  <a:t> to the updated mean </a:t>
                </a:r>
                <a14:m>
                  <m:oMath xmlns:m="http://schemas.openxmlformats.org/officeDocument/2006/math">
                    <m:sSubSup>
                      <m:sSubSupPr>
                        <m:ctrlPr>
                          <a:rPr lang="en-US" b="0" i="1" smtClean="0">
                            <a:latin typeface="Cambria Math" panose="02040503050406030204" pitchFamily="18" charset="0"/>
                          </a:rPr>
                        </m:ctrlPr>
                      </m:sSubSup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e>
                      <m:sub>
                        <m:r>
                          <a:rPr lang="en-US" b="0" i="1" smtClean="0">
                            <a:latin typeface="Cambria Math" panose="02040503050406030204" pitchFamily="18" charset="0"/>
                          </a:rPr>
                          <m:t>𝑘</m:t>
                        </m:r>
                      </m:sub>
                      <m:sup>
                        <m:r>
                          <a:rPr lang="en-US" b="0" i="1" smtClean="0">
                            <a:latin typeface="Cambria Math" panose="02040503050406030204" pitchFamily="18" charset="0"/>
                          </a:rPr>
                          <m:t>𝑎</m:t>
                        </m:r>
                      </m:sup>
                    </m:sSubSup>
                  </m:oMath>
                </a14:m>
                <a:r>
                  <a:rPr lang="en-US" dirty="0"/>
                  <a:t> to get 32 full GEOS-Chem run states, which we can then use to run the models until the next observation arrives!</a:t>
                </a:r>
              </a:p>
              <a:p>
                <a:endParaRPr lang="en-US" dirty="0"/>
              </a:p>
              <a:p>
                <a:r>
                  <a:rPr lang="en-US" dirty="0"/>
                  <a:t>The square root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𝑊</m:t>
                        </m:r>
                      </m:e>
                      <m:sup>
                        <m:r>
                          <a:rPr lang="en-US" b="0" i="1" smtClean="0">
                            <a:latin typeface="Cambria Math" panose="02040503050406030204" pitchFamily="18" charset="0"/>
                          </a:rPr>
                          <m:t>𝑎</m:t>
                        </m:r>
                      </m:sup>
                    </m:sSup>
                  </m:oMath>
                </a14:m>
                <a:r>
                  <a:rPr lang="en-US" dirty="0"/>
                  <a:t> has some useful properties, like ensuring the columns of </a:t>
                </a:r>
                <a14:m>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𝑋</m:t>
                        </m:r>
                      </m:e>
                      <m:sub>
                        <m:r>
                          <a:rPr lang="en-US" i="1">
                            <a:latin typeface="Cambria Math" panose="02040503050406030204" pitchFamily="18" charset="0"/>
                          </a:rPr>
                          <m:t>𝑘</m:t>
                        </m:r>
                      </m:sub>
                      <m:sup>
                        <m:r>
                          <a:rPr lang="en-US" b="0" i="1" smtClean="0">
                            <a:latin typeface="Cambria Math" panose="02040503050406030204" pitchFamily="18" charset="0"/>
                          </a:rPr>
                          <m:t>𝑎</m:t>
                        </m:r>
                      </m:sup>
                    </m:sSubSup>
                  </m:oMath>
                </a14:m>
                <a:r>
                  <a:rPr lang="en-US" dirty="0"/>
                  <a:t> sum to zero and that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𝑊</m:t>
                        </m:r>
                      </m:e>
                      <m:sup>
                        <m:r>
                          <a:rPr lang="en-US" b="0" i="1" smtClean="0">
                            <a:latin typeface="Cambria Math" panose="02040503050406030204" pitchFamily="18" charset="0"/>
                          </a:rPr>
                          <m:t>𝑎</m:t>
                        </m:r>
                      </m:sup>
                    </m:sSup>
                  </m:oMath>
                </a14:m>
                <a:r>
                  <a:rPr lang="en-US" dirty="0"/>
                  <a:t> depends continuously on </a:t>
                </a:r>
                <a14:m>
                  <m:oMath xmlns:m="http://schemas.openxmlformats.org/officeDocument/2006/math">
                    <m:r>
                      <a:rPr lang="en-US" b="0" i="1" smtClean="0">
                        <a:latin typeface="Cambria Math" panose="02040503050406030204" pitchFamily="18" charset="0"/>
                      </a:rPr>
                      <m:t>𝑄</m:t>
                    </m:r>
                  </m:oMath>
                </a14:m>
                <a:r>
                  <a:rPr lang="en-US" dirty="0"/>
                  <a:t>. The latter property is vital for the parallelization that we will do later (Miyazaki’s preferred method).</a:t>
                </a:r>
              </a:p>
            </p:txBody>
          </p:sp>
        </mc:Choice>
        <mc:Fallback xmlns="">
          <p:sp>
            <p:nvSpPr>
              <p:cNvPr id="13" name="TextBox 12">
                <a:extLst>
                  <a:ext uri="{FF2B5EF4-FFF2-40B4-BE49-F238E27FC236}">
                    <a16:creationId xmlns:a16="http://schemas.microsoft.com/office/drawing/2014/main" id="{7303C883-24B1-8143-A173-185C6F239865}"/>
                  </a:ext>
                </a:extLst>
              </p:cNvPr>
              <p:cNvSpPr txBox="1">
                <a:spLocks noRot="1" noChangeAspect="1" noMove="1" noResize="1" noEditPoints="1" noAdjustHandles="1" noChangeArrowheads="1" noChangeShapeType="1" noTextEdit="1"/>
              </p:cNvSpPr>
              <p:nvPr/>
            </p:nvSpPr>
            <p:spPr>
              <a:xfrm>
                <a:off x="6857999" y="1690688"/>
                <a:ext cx="4834271" cy="4598054"/>
              </a:xfrm>
              <a:prstGeom prst="rect">
                <a:avLst/>
              </a:prstGeom>
              <a:blipFill>
                <a:blip r:embed="rId3"/>
                <a:stretch>
                  <a:fillRect l="-1050" r="-1312" b="-1374"/>
                </a:stretch>
              </a:blipFill>
            </p:spPr>
            <p:txBody>
              <a:bodyPr/>
              <a:lstStyle/>
              <a:p>
                <a:r>
                  <a:rPr lang="en-US">
                    <a:noFill/>
                  </a:rPr>
                  <a:t> </a:t>
                </a:r>
              </a:p>
            </p:txBody>
          </p:sp>
        </mc:Fallback>
      </mc:AlternateContent>
    </p:spTree>
    <p:extLst>
      <p:ext uri="{BB962C8B-B14F-4D97-AF65-F5344CB8AC3E}">
        <p14:creationId xmlns:p14="http://schemas.microsoft.com/office/powerpoint/2010/main" val="41759664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1BD96-835C-9743-8B47-8BB006AA9200}"/>
              </a:ext>
            </a:extLst>
          </p:cNvPr>
          <p:cNvSpPr>
            <a:spLocks noGrp="1"/>
          </p:cNvSpPr>
          <p:nvPr>
            <p:ph type="title"/>
          </p:nvPr>
        </p:nvSpPr>
        <p:spPr/>
        <p:txBody>
          <a:bodyPr/>
          <a:lstStyle/>
          <a:p>
            <a:r>
              <a:rPr lang="en-US" dirty="0"/>
              <a:t>A brief overview of the Ensemble Kalman Smoother (</a:t>
            </a:r>
            <a:r>
              <a:rPr lang="en-US" dirty="0" err="1"/>
              <a:t>EnKS</a:t>
            </a:r>
            <a:r>
              <a:rPr lang="en-US" dirty="0"/>
              <a:t>)</a:t>
            </a:r>
          </a:p>
        </p:txBody>
      </p:sp>
      <p:sp>
        <p:nvSpPr>
          <p:cNvPr id="3" name="Content Placeholder 2">
            <a:extLst>
              <a:ext uri="{FF2B5EF4-FFF2-40B4-BE49-F238E27FC236}">
                <a16:creationId xmlns:a16="http://schemas.microsoft.com/office/drawing/2014/main" id="{E6D3C62C-DE44-9F49-8F58-8B4F30705C46}"/>
              </a:ext>
            </a:extLst>
          </p:cNvPr>
          <p:cNvSpPr>
            <a:spLocks noGrp="1"/>
          </p:cNvSpPr>
          <p:nvPr>
            <p:ph idx="1"/>
          </p:nvPr>
        </p:nvSpPr>
        <p:spPr>
          <a:xfrm>
            <a:off x="838200" y="1825625"/>
            <a:ext cx="10515600" cy="4889500"/>
          </a:xfrm>
        </p:spPr>
        <p:txBody>
          <a:bodyPr>
            <a:normAutofit lnSpcReduction="10000"/>
          </a:bodyPr>
          <a:lstStyle/>
          <a:p>
            <a:pPr marL="0" indent="0">
              <a:buNone/>
            </a:pPr>
            <a:r>
              <a:rPr lang="en-US" dirty="0"/>
              <a:t>So far we have been talking about the Ensemble Kalman Filter (</a:t>
            </a:r>
            <a:r>
              <a:rPr lang="en-US" dirty="0" err="1"/>
              <a:t>EnKF</a:t>
            </a:r>
            <a:r>
              <a:rPr lang="en-US" dirty="0"/>
              <a:t>). </a:t>
            </a:r>
            <a:r>
              <a:rPr lang="en-US" dirty="0" err="1"/>
              <a:t>EnKF</a:t>
            </a:r>
            <a:r>
              <a:rPr lang="en-US" dirty="0"/>
              <a:t> apparently updates the estimate at a particular time </a:t>
            </a:r>
            <a:r>
              <a:rPr lang="en-US" i="1" dirty="0"/>
              <a:t>based only on the present measurement</a:t>
            </a:r>
            <a:r>
              <a:rPr lang="en-US" dirty="0"/>
              <a:t>. However, our covariance matrices (emulated by the ensemble of model runs) contain the relevant information from all past observations, so we really are updating our ensemble using </a:t>
            </a:r>
            <a:r>
              <a:rPr lang="en-US" i="1" dirty="0"/>
              <a:t>present and past measurements</a:t>
            </a:r>
            <a:r>
              <a:rPr lang="en-US" dirty="0"/>
              <a:t>. However, if we are doing a reanalysis, we would might like to update the estimate at a particular time </a:t>
            </a:r>
            <a:r>
              <a:rPr lang="en-US" i="1" dirty="0"/>
              <a:t>based on all measurements, past, present, and future. </a:t>
            </a:r>
            <a:r>
              <a:rPr lang="en-US" dirty="0"/>
              <a:t>This can be done with a related method, the Ensemble Kalman smoother (</a:t>
            </a:r>
            <a:r>
              <a:rPr lang="en-US" dirty="0" err="1"/>
              <a:t>EnKS</a:t>
            </a:r>
            <a:r>
              <a:rPr lang="en-US" dirty="0"/>
              <a:t>). We don’t need to cover the details now, but this method is a consistent way of computing static model parameters, such as emissions scaling factors. It does not appear to be used very often in the literature, but is theoretically quite nice.</a:t>
            </a:r>
          </a:p>
        </p:txBody>
      </p:sp>
    </p:spTree>
    <p:extLst>
      <p:ext uri="{BB962C8B-B14F-4D97-AF65-F5344CB8AC3E}">
        <p14:creationId xmlns:p14="http://schemas.microsoft.com/office/powerpoint/2010/main" val="2239801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67B5F-CE67-FC4D-9E26-D6017693DE59}"/>
              </a:ext>
            </a:extLst>
          </p:cNvPr>
          <p:cNvSpPr>
            <a:spLocks noGrp="1"/>
          </p:cNvSpPr>
          <p:nvPr>
            <p:ph type="title"/>
          </p:nvPr>
        </p:nvSpPr>
        <p:spPr/>
        <p:txBody>
          <a:bodyPr/>
          <a:lstStyle/>
          <a:p>
            <a:r>
              <a:rPr lang="en-US" dirty="0"/>
              <a:t>Summary of the data assimilation zoo so far</a:t>
            </a:r>
          </a:p>
        </p:txBody>
      </p:sp>
      <p:sp>
        <p:nvSpPr>
          <p:cNvPr id="4" name="Rectangle 3">
            <a:extLst>
              <a:ext uri="{FF2B5EF4-FFF2-40B4-BE49-F238E27FC236}">
                <a16:creationId xmlns:a16="http://schemas.microsoft.com/office/drawing/2014/main" id="{34E9DD63-E212-B846-B982-1A3FEE362308}"/>
              </a:ext>
            </a:extLst>
          </p:cNvPr>
          <p:cNvSpPr/>
          <p:nvPr/>
        </p:nvSpPr>
        <p:spPr>
          <a:xfrm>
            <a:off x="671814" y="1539433"/>
            <a:ext cx="4752372" cy="6250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3D-Var and 4D-Var</a:t>
            </a:r>
          </a:p>
        </p:txBody>
      </p:sp>
      <p:sp>
        <p:nvSpPr>
          <p:cNvPr id="6" name="TextBox 5">
            <a:extLst>
              <a:ext uri="{FF2B5EF4-FFF2-40B4-BE49-F238E27FC236}">
                <a16:creationId xmlns:a16="http://schemas.microsoft.com/office/drawing/2014/main" id="{513D473C-AAFC-9942-9AF0-23258098A8CD}"/>
              </a:ext>
            </a:extLst>
          </p:cNvPr>
          <p:cNvSpPr txBox="1"/>
          <p:nvPr/>
        </p:nvSpPr>
        <p:spPr>
          <a:xfrm>
            <a:off x="1865106" y="2164466"/>
            <a:ext cx="2698559" cy="369332"/>
          </a:xfrm>
          <a:prstGeom prst="rect">
            <a:avLst/>
          </a:prstGeom>
          <a:noFill/>
        </p:spPr>
        <p:txBody>
          <a:bodyPr wrap="none" rtlCol="0">
            <a:spAutoFit/>
          </a:bodyPr>
          <a:lstStyle/>
          <a:p>
            <a:r>
              <a:rPr lang="en-US" dirty="0"/>
              <a:t>How they work in practice:</a:t>
            </a:r>
          </a:p>
        </p:txBody>
      </p:sp>
      <p:graphicFrame>
        <p:nvGraphicFramePr>
          <p:cNvPr id="7" name="Diagram 6">
            <a:extLst>
              <a:ext uri="{FF2B5EF4-FFF2-40B4-BE49-F238E27FC236}">
                <a16:creationId xmlns:a16="http://schemas.microsoft.com/office/drawing/2014/main" id="{1021D03A-C2A2-8F4E-8127-519200E5A6E1}"/>
              </a:ext>
            </a:extLst>
          </p:cNvPr>
          <p:cNvGraphicFramePr/>
          <p:nvPr/>
        </p:nvGraphicFramePr>
        <p:xfrm>
          <a:off x="-13232" y="2407561"/>
          <a:ext cx="5856790" cy="12569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a:extLst>
              <a:ext uri="{FF2B5EF4-FFF2-40B4-BE49-F238E27FC236}">
                <a16:creationId xmlns:a16="http://schemas.microsoft.com/office/drawing/2014/main" id="{B96891CF-DD1A-6943-BB84-0F4E8256D6A1}"/>
              </a:ext>
            </a:extLst>
          </p:cNvPr>
          <p:cNvSpPr/>
          <p:nvPr/>
        </p:nvSpPr>
        <p:spPr>
          <a:xfrm>
            <a:off x="106584" y="3538236"/>
            <a:ext cx="2509294" cy="6250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3D-Var</a:t>
            </a:r>
          </a:p>
        </p:txBody>
      </p:sp>
      <p:sp>
        <p:nvSpPr>
          <p:cNvPr id="9" name="Rectangle 8">
            <a:extLst>
              <a:ext uri="{FF2B5EF4-FFF2-40B4-BE49-F238E27FC236}">
                <a16:creationId xmlns:a16="http://schemas.microsoft.com/office/drawing/2014/main" id="{1545CA32-76CF-384A-A2EF-6E272F787CAC}"/>
              </a:ext>
            </a:extLst>
          </p:cNvPr>
          <p:cNvSpPr/>
          <p:nvPr/>
        </p:nvSpPr>
        <p:spPr>
          <a:xfrm>
            <a:off x="3586706" y="3538235"/>
            <a:ext cx="2509294" cy="6250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4D-Var</a:t>
            </a:r>
          </a:p>
        </p:txBody>
      </p:sp>
      <p:sp>
        <p:nvSpPr>
          <p:cNvPr id="10" name="TextBox 9">
            <a:extLst>
              <a:ext uri="{FF2B5EF4-FFF2-40B4-BE49-F238E27FC236}">
                <a16:creationId xmlns:a16="http://schemas.microsoft.com/office/drawing/2014/main" id="{D0B0A417-0EB6-C346-9566-25EED19B9471}"/>
              </a:ext>
            </a:extLst>
          </p:cNvPr>
          <p:cNvSpPr txBox="1"/>
          <p:nvPr/>
        </p:nvSpPr>
        <p:spPr>
          <a:xfrm>
            <a:off x="27143" y="4244377"/>
            <a:ext cx="2798662" cy="1477328"/>
          </a:xfrm>
          <a:prstGeom prst="rect">
            <a:avLst/>
          </a:prstGeom>
          <a:noFill/>
        </p:spPr>
        <p:txBody>
          <a:bodyPr wrap="square" rtlCol="0">
            <a:spAutoFit/>
          </a:bodyPr>
          <a:lstStyle/>
          <a:p>
            <a:r>
              <a:rPr lang="en-US" b="1" dirty="0"/>
              <a:t>Stationary</a:t>
            </a:r>
            <a:r>
              <a:rPr lang="en-US" dirty="0"/>
              <a:t>: assimilate at one point in time. Can only update initial conditions based on simultaneous observations.</a:t>
            </a:r>
          </a:p>
        </p:txBody>
      </p:sp>
      <p:sp>
        <p:nvSpPr>
          <p:cNvPr id="11" name="TextBox 10">
            <a:extLst>
              <a:ext uri="{FF2B5EF4-FFF2-40B4-BE49-F238E27FC236}">
                <a16:creationId xmlns:a16="http://schemas.microsoft.com/office/drawing/2014/main" id="{9603BDB3-61C8-7B47-86A2-F156F7B838AB}"/>
              </a:ext>
            </a:extLst>
          </p:cNvPr>
          <p:cNvSpPr txBox="1"/>
          <p:nvPr/>
        </p:nvSpPr>
        <p:spPr>
          <a:xfrm>
            <a:off x="3442022" y="4163268"/>
            <a:ext cx="2798662" cy="1477328"/>
          </a:xfrm>
          <a:prstGeom prst="rect">
            <a:avLst/>
          </a:prstGeom>
          <a:noFill/>
        </p:spPr>
        <p:txBody>
          <a:bodyPr wrap="square" rtlCol="0">
            <a:spAutoFit/>
          </a:bodyPr>
          <a:lstStyle/>
          <a:p>
            <a:r>
              <a:rPr lang="en-US" b="1" dirty="0"/>
              <a:t>Variability</a:t>
            </a:r>
            <a:r>
              <a:rPr lang="en-US" dirty="0"/>
              <a:t>: assimilate at all points throughout the window via one run of forward and one run of adjoint model.</a:t>
            </a:r>
          </a:p>
        </p:txBody>
      </p:sp>
      <p:sp>
        <p:nvSpPr>
          <p:cNvPr id="12" name="Down Arrow 11">
            <a:extLst>
              <a:ext uri="{FF2B5EF4-FFF2-40B4-BE49-F238E27FC236}">
                <a16:creationId xmlns:a16="http://schemas.microsoft.com/office/drawing/2014/main" id="{FA96A3F6-0526-D240-A53B-C3FB52C8ED50}"/>
              </a:ext>
            </a:extLst>
          </p:cNvPr>
          <p:cNvSpPr/>
          <p:nvPr/>
        </p:nvSpPr>
        <p:spPr>
          <a:xfrm rot="18900000">
            <a:off x="2187064" y="5254281"/>
            <a:ext cx="556746" cy="510801"/>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a:extLst>
              <a:ext uri="{FF2B5EF4-FFF2-40B4-BE49-F238E27FC236}">
                <a16:creationId xmlns:a16="http://schemas.microsoft.com/office/drawing/2014/main" id="{1C8F87F3-BF9B-F14B-8500-76071953B99D}"/>
              </a:ext>
            </a:extLst>
          </p:cNvPr>
          <p:cNvSpPr/>
          <p:nvPr/>
        </p:nvSpPr>
        <p:spPr>
          <a:xfrm rot="2700000">
            <a:off x="2941934" y="5254281"/>
            <a:ext cx="556746" cy="510801"/>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DCD176E-D084-F94F-9167-AD298C6318EF}"/>
              </a:ext>
            </a:extLst>
          </p:cNvPr>
          <p:cNvSpPr txBox="1"/>
          <p:nvPr/>
        </p:nvSpPr>
        <p:spPr>
          <a:xfrm>
            <a:off x="905235" y="5835684"/>
            <a:ext cx="4618299" cy="923330"/>
          </a:xfrm>
          <a:prstGeom prst="rect">
            <a:avLst/>
          </a:prstGeom>
          <a:noFill/>
        </p:spPr>
        <p:txBody>
          <a:bodyPr wrap="square" rtlCol="0">
            <a:spAutoFit/>
          </a:bodyPr>
          <a:lstStyle/>
          <a:p>
            <a:r>
              <a:rPr lang="en-US" b="1" dirty="0"/>
              <a:t>First guess at appropriate time: </a:t>
            </a:r>
            <a:r>
              <a:rPr lang="en-US" dirty="0"/>
              <a:t>Interpolate forecast to assimilate observations throughout the window, without use of adjoint.</a:t>
            </a:r>
          </a:p>
        </p:txBody>
      </p:sp>
      <p:sp>
        <p:nvSpPr>
          <p:cNvPr id="17" name="Rectangle 16">
            <a:extLst>
              <a:ext uri="{FF2B5EF4-FFF2-40B4-BE49-F238E27FC236}">
                <a16:creationId xmlns:a16="http://schemas.microsoft.com/office/drawing/2014/main" id="{3F5611DF-82E2-C04C-A2E8-B3CBB5D5C64F}"/>
              </a:ext>
            </a:extLst>
          </p:cNvPr>
          <p:cNvSpPr/>
          <p:nvPr/>
        </p:nvSpPr>
        <p:spPr>
          <a:xfrm>
            <a:off x="6767814" y="1539432"/>
            <a:ext cx="4752372" cy="62503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Kalman filters</a:t>
            </a:r>
          </a:p>
        </p:txBody>
      </p:sp>
      <p:graphicFrame>
        <p:nvGraphicFramePr>
          <p:cNvPr id="19" name="Diagram 18">
            <a:extLst>
              <a:ext uri="{FF2B5EF4-FFF2-40B4-BE49-F238E27FC236}">
                <a16:creationId xmlns:a16="http://schemas.microsoft.com/office/drawing/2014/main" id="{AF3AC546-24F8-3F4A-875F-68824DA88F7B}"/>
              </a:ext>
            </a:extLst>
          </p:cNvPr>
          <p:cNvGraphicFramePr/>
          <p:nvPr/>
        </p:nvGraphicFramePr>
        <p:xfrm>
          <a:off x="6335212" y="2074962"/>
          <a:ext cx="5856790" cy="197144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0" name="TextBox 19">
            <a:extLst>
              <a:ext uri="{FF2B5EF4-FFF2-40B4-BE49-F238E27FC236}">
                <a16:creationId xmlns:a16="http://schemas.microsoft.com/office/drawing/2014/main" id="{73F1EDF5-1F30-1E48-AE70-1B09EA55AA91}"/>
              </a:ext>
            </a:extLst>
          </p:cNvPr>
          <p:cNvSpPr txBox="1"/>
          <p:nvPr/>
        </p:nvSpPr>
        <p:spPr>
          <a:xfrm>
            <a:off x="7914327" y="2164466"/>
            <a:ext cx="2698559" cy="369332"/>
          </a:xfrm>
          <a:prstGeom prst="rect">
            <a:avLst/>
          </a:prstGeom>
          <a:noFill/>
        </p:spPr>
        <p:txBody>
          <a:bodyPr wrap="none" rtlCol="0">
            <a:spAutoFit/>
          </a:bodyPr>
          <a:lstStyle/>
          <a:p>
            <a:r>
              <a:rPr lang="en-US" dirty="0"/>
              <a:t>How they work in practice:</a:t>
            </a:r>
          </a:p>
        </p:txBody>
      </p:sp>
      <p:sp>
        <p:nvSpPr>
          <p:cNvPr id="22" name="TextBox 21">
            <a:extLst>
              <a:ext uri="{FF2B5EF4-FFF2-40B4-BE49-F238E27FC236}">
                <a16:creationId xmlns:a16="http://schemas.microsoft.com/office/drawing/2014/main" id="{17189030-73F4-4A4D-9141-64E9FC638525}"/>
              </a:ext>
            </a:extLst>
          </p:cNvPr>
          <p:cNvSpPr txBox="1"/>
          <p:nvPr/>
        </p:nvSpPr>
        <p:spPr>
          <a:xfrm>
            <a:off x="7007026" y="3538235"/>
            <a:ext cx="4858381" cy="923330"/>
          </a:xfrm>
          <a:prstGeom prst="rect">
            <a:avLst/>
          </a:prstGeom>
          <a:noFill/>
        </p:spPr>
        <p:txBody>
          <a:bodyPr wrap="none" rtlCol="0">
            <a:spAutoFit/>
          </a:bodyPr>
          <a:lstStyle/>
          <a:p>
            <a:r>
              <a:rPr lang="en-US" dirty="0"/>
              <a:t>Unlike 3D-Var and 4D-Var, Kalman filters allow for</a:t>
            </a:r>
          </a:p>
          <a:p>
            <a:pPr marL="342900" indent="-342900">
              <a:buFont typeface="+mj-lt"/>
              <a:buAutoNum type="arabicPeriod"/>
            </a:pPr>
            <a:r>
              <a:rPr lang="en-US" dirty="0"/>
              <a:t>Imperfect models</a:t>
            </a:r>
          </a:p>
          <a:p>
            <a:pPr marL="342900" indent="-342900">
              <a:buFont typeface="+mj-lt"/>
              <a:buAutoNum type="arabicPeriod"/>
            </a:pPr>
            <a:r>
              <a:rPr lang="en-US" dirty="0"/>
              <a:t>Preservation and updates of error information</a:t>
            </a:r>
          </a:p>
        </p:txBody>
      </p:sp>
      <p:sp>
        <p:nvSpPr>
          <p:cNvPr id="23" name="Rectangle 22">
            <a:extLst>
              <a:ext uri="{FF2B5EF4-FFF2-40B4-BE49-F238E27FC236}">
                <a16:creationId xmlns:a16="http://schemas.microsoft.com/office/drawing/2014/main" id="{369B08B5-F85D-5147-A7E9-3F32D78198ED}"/>
              </a:ext>
            </a:extLst>
          </p:cNvPr>
          <p:cNvSpPr/>
          <p:nvPr/>
        </p:nvSpPr>
        <p:spPr>
          <a:xfrm>
            <a:off x="6335212" y="4507213"/>
            <a:ext cx="2509294" cy="6250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Extended Kalman filter (EKF)</a:t>
            </a:r>
          </a:p>
        </p:txBody>
      </p:sp>
      <p:sp>
        <p:nvSpPr>
          <p:cNvPr id="24" name="Rectangle 23">
            <a:extLst>
              <a:ext uri="{FF2B5EF4-FFF2-40B4-BE49-F238E27FC236}">
                <a16:creationId xmlns:a16="http://schemas.microsoft.com/office/drawing/2014/main" id="{3C2A3600-EAA0-7B46-B30E-84C93E213EE3}"/>
              </a:ext>
            </a:extLst>
          </p:cNvPr>
          <p:cNvSpPr/>
          <p:nvPr/>
        </p:nvSpPr>
        <p:spPr>
          <a:xfrm>
            <a:off x="9552011" y="4507213"/>
            <a:ext cx="2509294" cy="6250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Ensemble Kalman filter (</a:t>
            </a:r>
            <a:r>
              <a:rPr lang="en-US" sz="2000" dirty="0" err="1"/>
              <a:t>EnKF</a:t>
            </a:r>
            <a:r>
              <a:rPr lang="en-US" sz="2000" dirty="0"/>
              <a:t>)</a:t>
            </a:r>
          </a:p>
        </p:txBody>
      </p:sp>
      <p:sp>
        <p:nvSpPr>
          <p:cNvPr id="25" name="TextBox 24">
            <a:extLst>
              <a:ext uri="{FF2B5EF4-FFF2-40B4-BE49-F238E27FC236}">
                <a16:creationId xmlns:a16="http://schemas.microsoft.com/office/drawing/2014/main" id="{C0C5FBB1-1088-EC4F-BD5B-FCF09770E093}"/>
              </a:ext>
            </a:extLst>
          </p:cNvPr>
          <p:cNvSpPr txBox="1"/>
          <p:nvPr/>
        </p:nvSpPr>
        <p:spPr>
          <a:xfrm>
            <a:off x="5971171" y="5186174"/>
            <a:ext cx="3226444" cy="1477328"/>
          </a:xfrm>
          <a:prstGeom prst="rect">
            <a:avLst/>
          </a:prstGeom>
          <a:noFill/>
        </p:spPr>
        <p:txBody>
          <a:bodyPr wrap="square" rtlCol="0">
            <a:spAutoFit/>
          </a:bodyPr>
          <a:lstStyle/>
          <a:p>
            <a:pPr marL="285750" indent="-285750">
              <a:buFont typeface="Arial" panose="020B0604020202020204" pitchFamily="34" charset="0"/>
              <a:buChar char="•"/>
            </a:pPr>
            <a:r>
              <a:rPr lang="en-US" dirty="0"/>
              <a:t>Allows nonlinearities</a:t>
            </a:r>
          </a:p>
          <a:p>
            <a:pPr marL="285750" indent="-285750">
              <a:buFont typeface="Arial" panose="020B0604020202020204" pitchFamily="34" charset="0"/>
              <a:buChar char="•"/>
            </a:pPr>
            <a:r>
              <a:rPr lang="en-US" dirty="0"/>
              <a:t>Theoretically equivalent to 4D-Var, under conditions of perfect model</a:t>
            </a:r>
          </a:p>
          <a:p>
            <a:pPr marL="285750" indent="-285750">
              <a:buFont typeface="Arial" panose="020B0604020202020204" pitchFamily="34" charset="0"/>
              <a:buChar char="•"/>
            </a:pPr>
            <a:r>
              <a:rPr lang="en-US" b="1" dirty="0"/>
              <a:t>Computationally intractable</a:t>
            </a:r>
          </a:p>
        </p:txBody>
      </p:sp>
      <p:sp>
        <p:nvSpPr>
          <p:cNvPr id="26" name="TextBox 25">
            <a:extLst>
              <a:ext uri="{FF2B5EF4-FFF2-40B4-BE49-F238E27FC236}">
                <a16:creationId xmlns:a16="http://schemas.microsoft.com/office/drawing/2014/main" id="{DC482B18-48D3-D640-9638-7112E52795A7}"/>
              </a:ext>
            </a:extLst>
          </p:cNvPr>
          <p:cNvSpPr txBox="1"/>
          <p:nvPr/>
        </p:nvSpPr>
        <p:spPr>
          <a:xfrm>
            <a:off x="9349128" y="5177894"/>
            <a:ext cx="2876980" cy="1477328"/>
          </a:xfrm>
          <a:prstGeom prst="rect">
            <a:avLst/>
          </a:prstGeom>
          <a:noFill/>
        </p:spPr>
        <p:txBody>
          <a:bodyPr wrap="square" rtlCol="0">
            <a:spAutoFit/>
          </a:bodyPr>
          <a:lstStyle/>
          <a:p>
            <a:pPr marL="285750" indent="-285750">
              <a:buFont typeface="Arial" panose="020B0604020202020204" pitchFamily="34" charset="0"/>
              <a:buChar char="•"/>
            </a:pPr>
            <a:r>
              <a:rPr lang="en-US" dirty="0"/>
              <a:t>Allows nonlinearities and (some) non-Gaussian representation</a:t>
            </a:r>
          </a:p>
          <a:p>
            <a:pPr marL="285750" indent="-285750">
              <a:buFont typeface="Arial" panose="020B0604020202020204" pitchFamily="34" charset="0"/>
              <a:buChar char="•"/>
            </a:pPr>
            <a:r>
              <a:rPr lang="en-US" dirty="0"/>
              <a:t>Similar computationally to 4D-Var, but </a:t>
            </a:r>
            <a:r>
              <a:rPr lang="en-US" b="1" dirty="0"/>
              <a:t>no adjoint</a:t>
            </a:r>
          </a:p>
        </p:txBody>
      </p:sp>
    </p:spTree>
    <p:extLst>
      <p:ext uri="{BB962C8B-B14F-4D97-AF65-F5344CB8AC3E}">
        <p14:creationId xmlns:p14="http://schemas.microsoft.com/office/powerpoint/2010/main" val="10727723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0F1AD-BD11-DB45-A604-6B8E423FE7A3}"/>
              </a:ext>
            </a:extLst>
          </p:cNvPr>
          <p:cNvSpPr>
            <a:spLocks noGrp="1"/>
          </p:cNvSpPr>
          <p:nvPr>
            <p:ph type="title"/>
          </p:nvPr>
        </p:nvSpPr>
        <p:spPr/>
        <p:txBody>
          <a:bodyPr/>
          <a:lstStyle/>
          <a:p>
            <a:r>
              <a:rPr lang="en-US" dirty="0"/>
              <a:t>Operationalizing </a:t>
            </a:r>
            <a:r>
              <a:rPr lang="en-US" dirty="0" err="1"/>
              <a:t>EnKF</a:t>
            </a:r>
            <a:r>
              <a:rPr lang="en-US" dirty="0"/>
              <a:t> for chemistry</a:t>
            </a:r>
          </a:p>
        </p:txBody>
      </p:sp>
      <p:sp>
        <p:nvSpPr>
          <p:cNvPr id="3" name="Content Placeholder 2">
            <a:extLst>
              <a:ext uri="{FF2B5EF4-FFF2-40B4-BE49-F238E27FC236}">
                <a16:creationId xmlns:a16="http://schemas.microsoft.com/office/drawing/2014/main" id="{3DB9DC8A-AF08-0B4A-89DE-047D067B85EA}"/>
              </a:ext>
            </a:extLst>
          </p:cNvPr>
          <p:cNvSpPr>
            <a:spLocks noGrp="1"/>
          </p:cNvSpPr>
          <p:nvPr>
            <p:ph idx="1"/>
          </p:nvPr>
        </p:nvSpPr>
        <p:spPr>
          <a:xfrm>
            <a:off x="838200" y="1825624"/>
            <a:ext cx="10515600" cy="5032375"/>
          </a:xfrm>
        </p:spPr>
        <p:txBody>
          <a:bodyPr>
            <a:normAutofit fontScale="77500" lnSpcReduction="20000"/>
          </a:bodyPr>
          <a:lstStyle/>
          <a:p>
            <a:pPr marL="0" indent="0">
              <a:buNone/>
            </a:pPr>
            <a:r>
              <a:rPr lang="en-US" dirty="0"/>
              <a:t>Remember the </a:t>
            </a:r>
            <a:r>
              <a:rPr lang="en-US" dirty="0" err="1"/>
              <a:t>EnKF</a:t>
            </a:r>
            <a:r>
              <a:rPr lang="en-US" dirty="0"/>
              <a:t> example with the 32 GEOS-Chem simulations run in parallel? When we did the update step, we had to perform some very expensive operations on an enormous state vector (concentrations for all species in every </a:t>
            </a:r>
            <a:r>
              <a:rPr lang="en-US" dirty="0" err="1"/>
              <a:t>gridcell</a:t>
            </a:r>
            <a:r>
              <a:rPr lang="en-US" dirty="0"/>
              <a:t> in the 3D model, plus emissions scaling factors). Not only is this expensive, many of the computations are worse than useless. Since we aren’t perturbing every emission scaling factor individually, as we would if we were constructing the Jacobian, we are in a degenerate subspace of the error covariance. We should expect many spurious correlations to emerge, especially at long range, because of this degeneracy. Ideally we would like to limit the range of influence of each </a:t>
            </a:r>
            <a:r>
              <a:rPr lang="en-US" dirty="0" err="1"/>
              <a:t>gridcell</a:t>
            </a:r>
            <a:r>
              <a:rPr lang="en-US" dirty="0"/>
              <a:t>, perhaps with different distances for different species (CO should have a wider range of influence than NO</a:t>
            </a:r>
            <a:r>
              <a:rPr lang="en-US" baseline="-25000" dirty="0"/>
              <a:t>2</a:t>
            </a:r>
            <a:r>
              <a:rPr lang="en-US" dirty="0"/>
              <a:t>, for example). </a:t>
            </a:r>
            <a:r>
              <a:rPr lang="en-US" b="1" dirty="0"/>
              <a:t>This is the idea behind the Localized Ensemble Transform Kalman Filter (LETKF), </a:t>
            </a:r>
            <a:r>
              <a:rPr lang="en-US" dirty="0"/>
              <a:t>used by Miyazaki at JPL to compute emissions updates for many reactive species! </a:t>
            </a:r>
          </a:p>
          <a:p>
            <a:pPr marL="0" indent="0">
              <a:buNone/>
            </a:pPr>
            <a:endParaRPr lang="en-US" dirty="0"/>
          </a:p>
          <a:p>
            <a:pPr marL="0" indent="0">
              <a:buNone/>
            </a:pPr>
            <a:r>
              <a:rPr lang="en-US" dirty="0"/>
              <a:t>Here’s how it works: we run the full 32 GEOS-Chem simulations. But when it comes time to assimilate an observation, we parallelize the update process. Rather than the enormous state vector representing all concentrations and emissions in the global 3D-model, we make many “baby” state vectors. For each grid point in the model, we define a “localization cylinder.” This cylinder contains relevant concentration information that influences this grid point.</a:t>
            </a:r>
          </a:p>
        </p:txBody>
      </p:sp>
    </p:spTree>
    <p:extLst>
      <p:ext uri="{BB962C8B-B14F-4D97-AF65-F5344CB8AC3E}">
        <p14:creationId xmlns:p14="http://schemas.microsoft.com/office/powerpoint/2010/main" val="18285638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C7795-296B-B840-A736-B9051E84B8A2}"/>
              </a:ext>
            </a:extLst>
          </p:cNvPr>
          <p:cNvSpPr>
            <a:spLocks noGrp="1"/>
          </p:cNvSpPr>
          <p:nvPr>
            <p:ph type="title"/>
          </p:nvPr>
        </p:nvSpPr>
        <p:spPr/>
        <p:txBody>
          <a:bodyPr/>
          <a:lstStyle/>
          <a:p>
            <a:r>
              <a:rPr lang="en-US" dirty="0"/>
              <a:t>Localized Ensemble Transform Kalman Filter (LETKF)</a:t>
            </a:r>
          </a:p>
        </p:txBody>
      </p:sp>
      <p:pic>
        <p:nvPicPr>
          <p:cNvPr id="5" name="Picture 4" descr="Diagram&#10;&#10;Description automatically generated">
            <a:extLst>
              <a:ext uri="{FF2B5EF4-FFF2-40B4-BE49-F238E27FC236}">
                <a16:creationId xmlns:a16="http://schemas.microsoft.com/office/drawing/2014/main" id="{62ECDFF5-6446-4C4A-BD68-73A8FCAD1BDB}"/>
              </a:ext>
            </a:extLst>
          </p:cNvPr>
          <p:cNvPicPr>
            <a:picLocks noChangeAspect="1"/>
          </p:cNvPicPr>
          <p:nvPr/>
        </p:nvPicPr>
        <p:blipFill>
          <a:blip r:embed="rId2"/>
          <a:stretch>
            <a:fillRect/>
          </a:stretch>
        </p:blipFill>
        <p:spPr>
          <a:xfrm>
            <a:off x="569911" y="1765002"/>
            <a:ext cx="5091011" cy="4283302"/>
          </a:xfrm>
          <a:prstGeom prst="rect">
            <a:avLst/>
          </a:prstGeom>
        </p:spPr>
      </p:pic>
      <p:sp>
        <p:nvSpPr>
          <p:cNvPr id="6" name="Rectangle 5">
            <a:extLst>
              <a:ext uri="{FF2B5EF4-FFF2-40B4-BE49-F238E27FC236}">
                <a16:creationId xmlns:a16="http://schemas.microsoft.com/office/drawing/2014/main" id="{75E777AE-F757-CC42-9BFF-665EB870EC94}"/>
              </a:ext>
            </a:extLst>
          </p:cNvPr>
          <p:cNvSpPr/>
          <p:nvPr/>
        </p:nvSpPr>
        <p:spPr>
          <a:xfrm>
            <a:off x="0" y="6488668"/>
            <a:ext cx="7115175" cy="307777"/>
          </a:xfrm>
          <a:prstGeom prst="rect">
            <a:avLst/>
          </a:prstGeom>
        </p:spPr>
        <p:txBody>
          <a:bodyPr wrap="square">
            <a:spAutoFit/>
          </a:bodyPr>
          <a:lstStyle/>
          <a:p>
            <a:r>
              <a:rPr lang="en-US" sz="1400" dirty="0"/>
              <a:t>http://</a:t>
            </a:r>
            <a:r>
              <a:rPr lang="en-US" sz="1400" dirty="0" err="1"/>
              <a:t>www.data-assimilation.riken.jp</a:t>
            </a:r>
            <a:r>
              <a:rPr lang="en-US" sz="1400" dirty="0"/>
              <a:t>/isda2019/program/slides/7-3.pdf</a:t>
            </a:r>
          </a:p>
        </p:txBody>
      </p:sp>
      <p:sp>
        <p:nvSpPr>
          <p:cNvPr id="7" name="TextBox 6">
            <a:extLst>
              <a:ext uri="{FF2B5EF4-FFF2-40B4-BE49-F238E27FC236}">
                <a16:creationId xmlns:a16="http://schemas.microsoft.com/office/drawing/2014/main" id="{012CCB25-5683-5942-AB69-2013FD32FAE3}"/>
              </a:ext>
            </a:extLst>
          </p:cNvPr>
          <p:cNvSpPr txBox="1"/>
          <p:nvPr/>
        </p:nvSpPr>
        <p:spPr>
          <a:xfrm>
            <a:off x="1248672" y="4048602"/>
            <a:ext cx="2055050" cy="646331"/>
          </a:xfrm>
          <a:prstGeom prst="rect">
            <a:avLst/>
          </a:prstGeom>
          <a:noFill/>
        </p:spPr>
        <p:txBody>
          <a:bodyPr wrap="none" rtlCol="0">
            <a:spAutoFit/>
          </a:bodyPr>
          <a:lstStyle/>
          <a:p>
            <a:pPr algn="ctr"/>
            <a:r>
              <a:rPr lang="en-US" dirty="0"/>
              <a:t>Emissions and conc.</a:t>
            </a:r>
          </a:p>
          <a:p>
            <a:pPr algn="ctr"/>
            <a:r>
              <a:rPr lang="en-US" dirty="0"/>
              <a:t>at point X</a:t>
            </a:r>
          </a:p>
        </p:txBody>
      </p:sp>
      <p:pic>
        <p:nvPicPr>
          <p:cNvPr id="9" name="Picture 8" descr="A picture containing shape&#10;&#10;Description automatically generated">
            <a:extLst>
              <a:ext uri="{FF2B5EF4-FFF2-40B4-BE49-F238E27FC236}">
                <a16:creationId xmlns:a16="http://schemas.microsoft.com/office/drawing/2014/main" id="{62F8AB2A-5D57-0F4B-878D-3BC7F5F004A8}"/>
              </a:ext>
            </a:extLst>
          </p:cNvPr>
          <p:cNvPicPr>
            <a:picLocks noChangeAspect="1"/>
          </p:cNvPicPr>
          <p:nvPr/>
        </p:nvPicPr>
        <p:blipFill>
          <a:blip r:embed="rId3"/>
          <a:stretch>
            <a:fillRect/>
          </a:stretch>
        </p:blipFill>
        <p:spPr>
          <a:xfrm>
            <a:off x="0" y="5795491"/>
            <a:ext cx="2252662" cy="618863"/>
          </a:xfrm>
          <a:prstGeom prst="rect">
            <a:avLst/>
          </a:prstGeom>
        </p:spPr>
      </p:pic>
      <p:sp>
        <p:nvSpPr>
          <p:cNvPr id="10" name="TextBox 9">
            <a:extLst>
              <a:ext uri="{FF2B5EF4-FFF2-40B4-BE49-F238E27FC236}">
                <a16:creationId xmlns:a16="http://schemas.microsoft.com/office/drawing/2014/main" id="{40CB6B9A-79E6-644D-B73F-6D1E32BD200F}"/>
              </a:ext>
            </a:extLst>
          </p:cNvPr>
          <p:cNvSpPr txBox="1"/>
          <p:nvPr/>
        </p:nvSpPr>
        <p:spPr>
          <a:xfrm>
            <a:off x="1840030" y="1626868"/>
            <a:ext cx="3671518" cy="369332"/>
          </a:xfrm>
          <a:prstGeom prst="rect">
            <a:avLst/>
          </a:prstGeom>
          <a:noFill/>
        </p:spPr>
        <p:txBody>
          <a:bodyPr wrap="none" rtlCol="0">
            <a:spAutoFit/>
          </a:bodyPr>
          <a:lstStyle/>
          <a:p>
            <a:r>
              <a:rPr lang="en-US" dirty="0"/>
              <a:t>Concentration field from GEOS-Chem</a:t>
            </a:r>
          </a:p>
        </p:txBody>
      </p:sp>
      <p:sp>
        <p:nvSpPr>
          <p:cNvPr id="11" name="Rectangle 10">
            <a:extLst>
              <a:ext uri="{FF2B5EF4-FFF2-40B4-BE49-F238E27FC236}">
                <a16:creationId xmlns:a16="http://schemas.microsoft.com/office/drawing/2014/main" id="{C83AECF6-3E82-2143-9860-A3BD40BF88B3}"/>
              </a:ext>
            </a:extLst>
          </p:cNvPr>
          <p:cNvSpPr/>
          <p:nvPr/>
        </p:nvSpPr>
        <p:spPr>
          <a:xfrm>
            <a:off x="6858003" y="5752222"/>
            <a:ext cx="471488" cy="471488"/>
          </a:xfrm>
          <a:prstGeom prst="rect">
            <a:avLst/>
          </a:prstGeom>
          <a:solidFill>
            <a:srgbClr val="1BB15E"/>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863A068-25A8-0549-B3CF-A6587587EC4B}"/>
              </a:ext>
            </a:extLst>
          </p:cNvPr>
          <p:cNvSpPr/>
          <p:nvPr/>
        </p:nvSpPr>
        <p:spPr>
          <a:xfrm>
            <a:off x="7336634" y="5752717"/>
            <a:ext cx="471488" cy="471488"/>
          </a:xfrm>
          <a:prstGeom prst="rect">
            <a:avLst/>
          </a:prstGeom>
          <a:solidFill>
            <a:srgbClr val="1BB15E"/>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3" name="Rectangle 12">
            <a:extLst>
              <a:ext uri="{FF2B5EF4-FFF2-40B4-BE49-F238E27FC236}">
                <a16:creationId xmlns:a16="http://schemas.microsoft.com/office/drawing/2014/main" id="{7DE614EE-01F5-D943-9913-7BEDFFDB481F}"/>
              </a:ext>
            </a:extLst>
          </p:cNvPr>
          <p:cNvSpPr/>
          <p:nvPr/>
        </p:nvSpPr>
        <p:spPr>
          <a:xfrm>
            <a:off x="7805742" y="5748942"/>
            <a:ext cx="471488" cy="471488"/>
          </a:xfrm>
          <a:prstGeom prst="rect">
            <a:avLst/>
          </a:prstGeom>
          <a:solidFill>
            <a:srgbClr val="1BB15E"/>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9619BB3-67AA-1149-BA87-9A3055F986B8}"/>
              </a:ext>
            </a:extLst>
          </p:cNvPr>
          <p:cNvSpPr/>
          <p:nvPr/>
        </p:nvSpPr>
        <p:spPr>
          <a:xfrm>
            <a:off x="8284373" y="5749437"/>
            <a:ext cx="471488" cy="471488"/>
          </a:xfrm>
          <a:prstGeom prst="rect">
            <a:avLst/>
          </a:prstGeom>
          <a:solidFill>
            <a:srgbClr val="1BB15E"/>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9" name="TextBox 18">
            <a:extLst>
              <a:ext uri="{FF2B5EF4-FFF2-40B4-BE49-F238E27FC236}">
                <a16:creationId xmlns:a16="http://schemas.microsoft.com/office/drawing/2014/main" id="{43E45244-AD2B-2845-9C3C-AC99D5205B9D}"/>
              </a:ext>
            </a:extLst>
          </p:cNvPr>
          <p:cNvSpPr txBox="1"/>
          <p:nvPr/>
        </p:nvSpPr>
        <p:spPr>
          <a:xfrm>
            <a:off x="6282099" y="1221067"/>
            <a:ext cx="5769080" cy="369332"/>
          </a:xfrm>
          <a:prstGeom prst="rect">
            <a:avLst/>
          </a:prstGeom>
          <a:noFill/>
        </p:spPr>
        <p:txBody>
          <a:bodyPr wrap="none" rtlCol="0">
            <a:spAutoFit/>
          </a:bodyPr>
          <a:lstStyle/>
          <a:p>
            <a:r>
              <a:rPr lang="en-US" b="1" dirty="0"/>
              <a:t>Example “baby” state vector for localization about point X</a:t>
            </a:r>
          </a:p>
        </p:txBody>
      </p:sp>
      <p:sp>
        <p:nvSpPr>
          <p:cNvPr id="20" name="TextBox 19">
            <a:extLst>
              <a:ext uri="{FF2B5EF4-FFF2-40B4-BE49-F238E27FC236}">
                <a16:creationId xmlns:a16="http://schemas.microsoft.com/office/drawing/2014/main" id="{F2430549-79D3-E644-B3A1-470271C2CBF7}"/>
              </a:ext>
            </a:extLst>
          </p:cNvPr>
          <p:cNvSpPr txBox="1"/>
          <p:nvPr/>
        </p:nvSpPr>
        <p:spPr>
          <a:xfrm>
            <a:off x="6739302" y="6227485"/>
            <a:ext cx="3090141" cy="646331"/>
          </a:xfrm>
          <a:prstGeom prst="rect">
            <a:avLst/>
          </a:prstGeom>
          <a:noFill/>
        </p:spPr>
        <p:txBody>
          <a:bodyPr wrap="none" rtlCol="0">
            <a:spAutoFit/>
          </a:bodyPr>
          <a:lstStyle/>
          <a:p>
            <a:pPr algn="ctr"/>
            <a:r>
              <a:rPr lang="en-US" dirty="0"/>
              <a:t>Relevant concentrations within</a:t>
            </a:r>
          </a:p>
          <a:p>
            <a:pPr algn="ctr"/>
            <a:r>
              <a:rPr lang="en-US" dirty="0"/>
              <a:t>localization radius</a:t>
            </a:r>
          </a:p>
        </p:txBody>
      </p:sp>
      <p:sp>
        <p:nvSpPr>
          <p:cNvPr id="21" name="Rectangle 20">
            <a:extLst>
              <a:ext uri="{FF2B5EF4-FFF2-40B4-BE49-F238E27FC236}">
                <a16:creationId xmlns:a16="http://schemas.microsoft.com/office/drawing/2014/main" id="{55AC356A-01A7-F44D-B8B6-58D7E7B6AFBA}"/>
              </a:ext>
            </a:extLst>
          </p:cNvPr>
          <p:cNvSpPr/>
          <p:nvPr/>
        </p:nvSpPr>
        <p:spPr>
          <a:xfrm>
            <a:off x="8774912" y="5760267"/>
            <a:ext cx="471488" cy="471488"/>
          </a:xfrm>
          <a:prstGeom prst="rect">
            <a:avLst/>
          </a:prstGeom>
          <a:solidFill>
            <a:srgbClr val="1BB15E"/>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DBA041F-D59C-8148-A347-4B530D0B987D}"/>
              </a:ext>
            </a:extLst>
          </p:cNvPr>
          <p:cNvSpPr/>
          <p:nvPr/>
        </p:nvSpPr>
        <p:spPr>
          <a:xfrm>
            <a:off x="9253543" y="5760762"/>
            <a:ext cx="471488" cy="471488"/>
          </a:xfrm>
          <a:prstGeom prst="rect">
            <a:avLst/>
          </a:prstGeom>
          <a:solidFill>
            <a:srgbClr val="1BB15E"/>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3" name="Rectangle 22">
            <a:extLst>
              <a:ext uri="{FF2B5EF4-FFF2-40B4-BE49-F238E27FC236}">
                <a16:creationId xmlns:a16="http://schemas.microsoft.com/office/drawing/2014/main" id="{6E195B68-313A-2346-80CC-97C9104B09DE}"/>
              </a:ext>
            </a:extLst>
          </p:cNvPr>
          <p:cNvSpPr/>
          <p:nvPr/>
        </p:nvSpPr>
        <p:spPr>
          <a:xfrm>
            <a:off x="9744082" y="5760267"/>
            <a:ext cx="471488" cy="471488"/>
          </a:xfrm>
          <a:prstGeom prst="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X</a:t>
            </a:r>
          </a:p>
        </p:txBody>
      </p:sp>
      <p:sp>
        <p:nvSpPr>
          <p:cNvPr id="24" name="TextBox 23">
            <a:extLst>
              <a:ext uri="{FF2B5EF4-FFF2-40B4-BE49-F238E27FC236}">
                <a16:creationId xmlns:a16="http://schemas.microsoft.com/office/drawing/2014/main" id="{BA3B3EA7-3868-D740-9CEE-F677D786B597}"/>
              </a:ext>
            </a:extLst>
          </p:cNvPr>
          <p:cNvSpPr txBox="1"/>
          <p:nvPr/>
        </p:nvSpPr>
        <p:spPr>
          <a:xfrm>
            <a:off x="8959970" y="5349745"/>
            <a:ext cx="2511200" cy="369332"/>
          </a:xfrm>
          <a:prstGeom prst="rect">
            <a:avLst/>
          </a:prstGeom>
          <a:noFill/>
        </p:spPr>
        <p:txBody>
          <a:bodyPr wrap="none" rtlCol="0">
            <a:spAutoFit/>
          </a:bodyPr>
          <a:lstStyle/>
          <a:p>
            <a:r>
              <a:rPr lang="en-US" dirty="0"/>
              <a:t>NO</a:t>
            </a:r>
            <a:r>
              <a:rPr lang="en-US" baseline="-25000" dirty="0"/>
              <a:t>2  </a:t>
            </a:r>
            <a:r>
              <a:rPr lang="en-US" dirty="0"/>
              <a:t>emissions at point X</a:t>
            </a:r>
          </a:p>
        </p:txBody>
      </p:sp>
      <p:sp>
        <p:nvSpPr>
          <p:cNvPr id="35" name="Rectangle 34">
            <a:extLst>
              <a:ext uri="{FF2B5EF4-FFF2-40B4-BE49-F238E27FC236}">
                <a16:creationId xmlns:a16="http://schemas.microsoft.com/office/drawing/2014/main" id="{CDD628AA-BFD6-C943-ABD9-29D4450DF41B}"/>
              </a:ext>
            </a:extLst>
          </p:cNvPr>
          <p:cNvSpPr/>
          <p:nvPr/>
        </p:nvSpPr>
        <p:spPr>
          <a:xfrm>
            <a:off x="3560989" y="4046205"/>
            <a:ext cx="842988" cy="369332"/>
          </a:xfrm>
          <a:prstGeom prst="rect">
            <a:avLst/>
          </a:prstGeom>
        </p:spPr>
        <p:txBody>
          <a:bodyPr wrap="none">
            <a:spAutoFit/>
          </a:bodyPr>
          <a:lstStyle/>
          <a:p>
            <a:r>
              <a:rPr lang="en-US" dirty="0"/>
              <a:t>point Y</a:t>
            </a:r>
          </a:p>
        </p:txBody>
      </p:sp>
      <p:sp>
        <p:nvSpPr>
          <p:cNvPr id="3" name="Rectangle 2">
            <a:extLst>
              <a:ext uri="{FF2B5EF4-FFF2-40B4-BE49-F238E27FC236}">
                <a16:creationId xmlns:a16="http://schemas.microsoft.com/office/drawing/2014/main" id="{7A1451FD-EC1B-FC42-8761-04863A237B1D}"/>
              </a:ext>
            </a:extLst>
          </p:cNvPr>
          <p:cNvSpPr/>
          <p:nvPr/>
        </p:nvSpPr>
        <p:spPr>
          <a:xfrm>
            <a:off x="193127" y="3068245"/>
            <a:ext cx="1866408" cy="369332"/>
          </a:xfrm>
          <a:prstGeom prst="rect">
            <a:avLst/>
          </a:prstGeom>
        </p:spPr>
        <p:txBody>
          <a:bodyPr wrap="none">
            <a:spAutoFit/>
          </a:bodyPr>
          <a:lstStyle/>
          <a:p>
            <a:pPr algn="ctr"/>
            <a:r>
              <a:rPr lang="en-US" dirty="0"/>
              <a:t>localization radius</a:t>
            </a:r>
          </a:p>
        </p:txBody>
      </p:sp>
      <p:sp>
        <p:nvSpPr>
          <p:cNvPr id="38" name="Rectangle 37">
            <a:extLst>
              <a:ext uri="{FF2B5EF4-FFF2-40B4-BE49-F238E27FC236}">
                <a16:creationId xmlns:a16="http://schemas.microsoft.com/office/drawing/2014/main" id="{0259A159-F460-BF44-A1ED-57622D3E9CE6}"/>
              </a:ext>
            </a:extLst>
          </p:cNvPr>
          <p:cNvSpPr/>
          <p:nvPr/>
        </p:nvSpPr>
        <p:spPr>
          <a:xfrm>
            <a:off x="10235754" y="5764993"/>
            <a:ext cx="471488" cy="471488"/>
          </a:xfrm>
          <a:prstGeom prst="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X</a:t>
            </a:r>
          </a:p>
        </p:txBody>
      </p:sp>
      <p:sp>
        <p:nvSpPr>
          <p:cNvPr id="39" name="TextBox 38">
            <a:extLst>
              <a:ext uri="{FF2B5EF4-FFF2-40B4-BE49-F238E27FC236}">
                <a16:creationId xmlns:a16="http://schemas.microsoft.com/office/drawing/2014/main" id="{6F5032BC-187D-BD43-A4B7-1FE6597B313C}"/>
              </a:ext>
            </a:extLst>
          </p:cNvPr>
          <p:cNvSpPr txBox="1"/>
          <p:nvPr/>
        </p:nvSpPr>
        <p:spPr>
          <a:xfrm>
            <a:off x="9976787" y="6220430"/>
            <a:ext cx="2049279" cy="646331"/>
          </a:xfrm>
          <a:prstGeom prst="rect">
            <a:avLst/>
          </a:prstGeom>
          <a:noFill/>
        </p:spPr>
        <p:txBody>
          <a:bodyPr wrap="none" rtlCol="0">
            <a:spAutoFit/>
          </a:bodyPr>
          <a:lstStyle/>
          <a:p>
            <a:pPr algn="ctr"/>
            <a:r>
              <a:rPr lang="en-US" dirty="0"/>
              <a:t>NO</a:t>
            </a:r>
            <a:r>
              <a:rPr lang="en-US" baseline="-25000" dirty="0"/>
              <a:t>2 </a:t>
            </a:r>
            <a:r>
              <a:rPr lang="en-US" dirty="0"/>
              <a:t>concentrations</a:t>
            </a:r>
          </a:p>
          <a:p>
            <a:pPr algn="ctr"/>
            <a:r>
              <a:rPr lang="en-US" dirty="0"/>
              <a:t>at point X</a:t>
            </a:r>
          </a:p>
        </p:txBody>
      </p:sp>
      <p:sp>
        <p:nvSpPr>
          <p:cNvPr id="4" name="TextBox 3">
            <a:extLst>
              <a:ext uri="{FF2B5EF4-FFF2-40B4-BE49-F238E27FC236}">
                <a16:creationId xmlns:a16="http://schemas.microsoft.com/office/drawing/2014/main" id="{2215EA4F-97F9-E048-B0A3-B621846C5BE5}"/>
              </a:ext>
            </a:extLst>
          </p:cNvPr>
          <p:cNvSpPr txBox="1"/>
          <p:nvPr/>
        </p:nvSpPr>
        <p:spPr>
          <a:xfrm>
            <a:off x="5755016" y="1523554"/>
            <a:ext cx="6436984" cy="646331"/>
          </a:xfrm>
          <a:prstGeom prst="rect">
            <a:avLst/>
          </a:prstGeom>
          <a:noFill/>
        </p:spPr>
        <p:txBody>
          <a:bodyPr wrap="square" rtlCol="0">
            <a:spAutoFit/>
          </a:bodyPr>
          <a:lstStyle/>
          <a:p>
            <a:r>
              <a:rPr lang="en-US" dirty="0"/>
              <a:t>Suppose we want to simultaneously update NO</a:t>
            </a:r>
            <a:r>
              <a:rPr lang="en-US" baseline="-25000" dirty="0"/>
              <a:t>2</a:t>
            </a:r>
            <a:r>
              <a:rPr lang="en-US" dirty="0"/>
              <a:t> concentrations and emissions. Then for every surface </a:t>
            </a:r>
            <a:r>
              <a:rPr lang="en-US" dirty="0" err="1"/>
              <a:t>gridcell</a:t>
            </a:r>
            <a:r>
              <a:rPr lang="en-US" dirty="0"/>
              <a:t> we do the following:</a:t>
            </a:r>
          </a:p>
        </p:txBody>
      </p:sp>
      <p:sp>
        <p:nvSpPr>
          <p:cNvPr id="40" name="TextBox 39">
            <a:extLst>
              <a:ext uri="{FF2B5EF4-FFF2-40B4-BE49-F238E27FC236}">
                <a16:creationId xmlns:a16="http://schemas.microsoft.com/office/drawing/2014/main" id="{96064A65-DCBA-A840-9F30-386D844237CC}"/>
              </a:ext>
            </a:extLst>
          </p:cNvPr>
          <p:cNvSpPr txBox="1"/>
          <p:nvPr/>
        </p:nvSpPr>
        <p:spPr>
          <a:xfrm>
            <a:off x="5660922" y="2078921"/>
            <a:ext cx="6390257" cy="3539430"/>
          </a:xfrm>
          <a:prstGeom prst="rect">
            <a:avLst/>
          </a:prstGeom>
          <a:noFill/>
        </p:spPr>
        <p:txBody>
          <a:bodyPr wrap="square" rtlCol="0">
            <a:spAutoFit/>
          </a:bodyPr>
          <a:lstStyle/>
          <a:p>
            <a:r>
              <a:rPr lang="en-US" sz="1600" dirty="0"/>
              <a:t>Construct a “baby” state vector as a subset of the full GEOS-Chem ensemble of runs. The </a:t>
            </a:r>
            <a:r>
              <a:rPr lang="en-US" sz="1600" b="1" dirty="0">
                <a:solidFill>
                  <a:srgbClr val="00B050"/>
                </a:solidFill>
              </a:rPr>
              <a:t>green</a:t>
            </a:r>
            <a:r>
              <a:rPr lang="en-US" sz="1600" dirty="0">
                <a:solidFill>
                  <a:srgbClr val="00B050"/>
                </a:solidFill>
              </a:rPr>
              <a:t> </a:t>
            </a:r>
            <a:r>
              <a:rPr lang="en-US" sz="1600" b="1" dirty="0">
                <a:solidFill>
                  <a:srgbClr val="00B050"/>
                </a:solidFill>
              </a:rPr>
              <a:t>squares</a:t>
            </a:r>
            <a:r>
              <a:rPr lang="en-US" sz="1600" dirty="0">
                <a:solidFill>
                  <a:srgbClr val="00B050"/>
                </a:solidFill>
              </a:rPr>
              <a:t> </a:t>
            </a:r>
            <a:r>
              <a:rPr lang="en-US" sz="1600" dirty="0"/>
              <a:t>below represent relevant concentrations in a “cylinder of influence” surrounding the the point X, which we will be updating. These surrounding points only provide information for us to use in the construction of the localized background covariance matrix: </a:t>
            </a:r>
            <a:r>
              <a:rPr lang="en-US" sz="1600" b="1" dirty="0"/>
              <a:t>we do not update the green squares</a:t>
            </a:r>
            <a:r>
              <a:rPr lang="en-US" sz="1600" dirty="0"/>
              <a:t>! They will be updated separately in their own “baby state vector” optimization. For NO</a:t>
            </a:r>
            <a:r>
              <a:rPr lang="en-US" sz="1600" baseline="-25000" dirty="0"/>
              <a:t>2</a:t>
            </a:r>
            <a:r>
              <a:rPr lang="en-US" sz="1600" dirty="0"/>
              <a:t>, these might be concentrations of NO</a:t>
            </a:r>
            <a:r>
              <a:rPr lang="en-US" sz="1600" baseline="-25000" dirty="0"/>
              <a:t>x</a:t>
            </a:r>
            <a:r>
              <a:rPr lang="en-US" sz="1600" dirty="0"/>
              <a:t>, VOCs, ozone, etc. These surrounding concentrations tell us how, in the model, the NO</a:t>
            </a:r>
            <a:r>
              <a:rPr lang="en-US" sz="1600" baseline="-25000" dirty="0"/>
              <a:t>2</a:t>
            </a:r>
            <a:r>
              <a:rPr lang="en-US" sz="1600" dirty="0"/>
              <a:t> emissions and concentrations at point X relate to their surroundings. For example, if we observe some high ozone downwind, these help us know how to update NO2 at point X. From this we do a baby </a:t>
            </a:r>
            <a:r>
              <a:rPr lang="en-US" sz="1600" dirty="0" err="1"/>
              <a:t>EnKF</a:t>
            </a:r>
            <a:r>
              <a:rPr lang="en-US" sz="1600" dirty="0"/>
              <a:t> optimization, which allows us to update only the </a:t>
            </a:r>
            <a:r>
              <a:rPr lang="en-US" sz="1600" b="1" dirty="0">
                <a:solidFill>
                  <a:srgbClr val="FF0000"/>
                </a:solidFill>
              </a:rPr>
              <a:t>emissions</a:t>
            </a:r>
            <a:r>
              <a:rPr lang="en-US" sz="1600" dirty="0"/>
              <a:t> and </a:t>
            </a:r>
            <a:r>
              <a:rPr lang="en-US" sz="1600" b="1" dirty="0">
                <a:solidFill>
                  <a:schemeClr val="accent4"/>
                </a:solidFill>
              </a:rPr>
              <a:t>concentrations</a:t>
            </a:r>
            <a:r>
              <a:rPr lang="en-US" sz="1600" dirty="0"/>
              <a:t> at point X. </a:t>
            </a:r>
            <a:endParaRPr lang="en-US" sz="1600" baseline="-25000" dirty="0"/>
          </a:p>
          <a:p>
            <a:pPr marL="342900" indent="-342900">
              <a:buAutoNum type="arabicParenBoth"/>
            </a:pPr>
            <a:endParaRPr lang="en-US" sz="1600" dirty="0"/>
          </a:p>
        </p:txBody>
      </p:sp>
    </p:spTree>
    <p:extLst>
      <p:ext uri="{BB962C8B-B14F-4D97-AF65-F5344CB8AC3E}">
        <p14:creationId xmlns:p14="http://schemas.microsoft.com/office/powerpoint/2010/main" val="6120177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C7795-296B-B840-A736-B9051E84B8A2}"/>
              </a:ext>
            </a:extLst>
          </p:cNvPr>
          <p:cNvSpPr>
            <a:spLocks noGrp="1"/>
          </p:cNvSpPr>
          <p:nvPr>
            <p:ph type="title"/>
          </p:nvPr>
        </p:nvSpPr>
        <p:spPr/>
        <p:txBody>
          <a:bodyPr/>
          <a:lstStyle/>
          <a:p>
            <a:r>
              <a:rPr lang="en-US" dirty="0"/>
              <a:t>Localized Ensemble Transform Kalman Filter (LETKF)</a:t>
            </a:r>
          </a:p>
        </p:txBody>
      </p:sp>
      <p:pic>
        <p:nvPicPr>
          <p:cNvPr id="5" name="Picture 4" descr="Diagram&#10;&#10;Description automatically generated">
            <a:extLst>
              <a:ext uri="{FF2B5EF4-FFF2-40B4-BE49-F238E27FC236}">
                <a16:creationId xmlns:a16="http://schemas.microsoft.com/office/drawing/2014/main" id="{62ECDFF5-6446-4C4A-BD68-73A8FCAD1BDB}"/>
              </a:ext>
            </a:extLst>
          </p:cNvPr>
          <p:cNvPicPr>
            <a:picLocks noChangeAspect="1"/>
          </p:cNvPicPr>
          <p:nvPr/>
        </p:nvPicPr>
        <p:blipFill>
          <a:blip r:embed="rId2"/>
          <a:stretch>
            <a:fillRect/>
          </a:stretch>
        </p:blipFill>
        <p:spPr>
          <a:xfrm>
            <a:off x="569911" y="1765002"/>
            <a:ext cx="5091011" cy="4283302"/>
          </a:xfrm>
          <a:prstGeom prst="rect">
            <a:avLst/>
          </a:prstGeom>
        </p:spPr>
      </p:pic>
      <p:sp>
        <p:nvSpPr>
          <p:cNvPr id="6" name="Rectangle 5">
            <a:extLst>
              <a:ext uri="{FF2B5EF4-FFF2-40B4-BE49-F238E27FC236}">
                <a16:creationId xmlns:a16="http://schemas.microsoft.com/office/drawing/2014/main" id="{75E777AE-F757-CC42-9BFF-665EB870EC94}"/>
              </a:ext>
            </a:extLst>
          </p:cNvPr>
          <p:cNvSpPr/>
          <p:nvPr/>
        </p:nvSpPr>
        <p:spPr>
          <a:xfrm>
            <a:off x="0" y="6488668"/>
            <a:ext cx="7115175" cy="307777"/>
          </a:xfrm>
          <a:prstGeom prst="rect">
            <a:avLst/>
          </a:prstGeom>
        </p:spPr>
        <p:txBody>
          <a:bodyPr wrap="square">
            <a:spAutoFit/>
          </a:bodyPr>
          <a:lstStyle/>
          <a:p>
            <a:r>
              <a:rPr lang="en-US" sz="1400" dirty="0"/>
              <a:t>http://</a:t>
            </a:r>
            <a:r>
              <a:rPr lang="en-US" sz="1400" dirty="0" err="1"/>
              <a:t>www.data-assimilation.riken.jp</a:t>
            </a:r>
            <a:r>
              <a:rPr lang="en-US" sz="1400" dirty="0"/>
              <a:t>/isda2019/program/slides/7-3.pdf</a:t>
            </a:r>
          </a:p>
        </p:txBody>
      </p:sp>
      <p:sp>
        <p:nvSpPr>
          <p:cNvPr id="7" name="TextBox 6">
            <a:extLst>
              <a:ext uri="{FF2B5EF4-FFF2-40B4-BE49-F238E27FC236}">
                <a16:creationId xmlns:a16="http://schemas.microsoft.com/office/drawing/2014/main" id="{012CCB25-5683-5942-AB69-2013FD32FAE3}"/>
              </a:ext>
            </a:extLst>
          </p:cNvPr>
          <p:cNvSpPr txBox="1"/>
          <p:nvPr/>
        </p:nvSpPr>
        <p:spPr>
          <a:xfrm>
            <a:off x="1248672" y="4048602"/>
            <a:ext cx="2055050" cy="646331"/>
          </a:xfrm>
          <a:prstGeom prst="rect">
            <a:avLst/>
          </a:prstGeom>
          <a:noFill/>
        </p:spPr>
        <p:txBody>
          <a:bodyPr wrap="none" rtlCol="0">
            <a:spAutoFit/>
          </a:bodyPr>
          <a:lstStyle/>
          <a:p>
            <a:pPr algn="ctr"/>
            <a:r>
              <a:rPr lang="en-US" dirty="0"/>
              <a:t>Emissions and conc.</a:t>
            </a:r>
          </a:p>
          <a:p>
            <a:pPr algn="ctr"/>
            <a:r>
              <a:rPr lang="en-US" dirty="0"/>
              <a:t>at point X</a:t>
            </a:r>
          </a:p>
        </p:txBody>
      </p:sp>
      <p:pic>
        <p:nvPicPr>
          <p:cNvPr id="9" name="Picture 8" descr="A picture containing shape&#10;&#10;Description automatically generated">
            <a:extLst>
              <a:ext uri="{FF2B5EF4-FFF2-40B4-BE49-F238E27FC236}">
                <a16:creationId xmlns:a16="http://schemas.microsoft.com/office/drawing/2014/main" id="{62F8AB2A-5D57-0F4B-878D-3BC7F5F004A8}"/>
              </a:ext>
            </a:extLst>
          </p:cNvPr>
          <p:cNvPicPr>
            <a:picLocks noChangeAspect="1"/>
          </p:cNvPicPr>
          <p:nvPr/>
        </p:nvPicPr>
        <p:blipFill>
          <a:blip r:embed="rId3"/>
          <a:stretch>
            <a:fillRect/>
          </a:stretch>
        </p:blipFill>
        <p:spPr>
          <a:xfrm>
            <a:off x="0" y="5795491"/>
            <a:ext cx="2252662" cy="618863"/>
          </a:xfrm>
          <a:prstGeom prst="rect">
            <a:avLst/>
          </a:prstGeom>
        </p:spPr>
      </p:pic>
      <p:sp>
        <p:nvSpPr>
          <p:cNvPr id="10" name="TextBox 9">
            <a:extLst>
              <a:ext uri="{FF2B5EF4-FFF2-40B4-BE49-F238E27FC236}">
                <a16:creationId xmlns:a16="http://schemas.microsoft.com/office/drawing/2014/main" id="{40CB6B9A-79E6-644D-B73F-6D1E32BD200F}"/>
              </a:ext>
            </a:extLst>
          </p:cNvPr>
          <p:cNvSpPr txBox="1"/>
          <p:nvPr/>
        </p:nvSpPr>
        <p:spPr>
          <a:xfrm>
            <a:off x="1840030" y="1626868"/>
            <a:ext cx="3671518" cy="369332"/>
          </a:xfrm>
          <a:prstGeom prst="rect">
            <a:avLst/>
          </a:prstGeom>
          <a:noFill/>
        </p:spPr>
        <p:txBody>
          <a:bodyPr wrap="none" rtlCol="0">
            <a:spAutoFit/>
          </a:bodyPr>
          <a:lstStyle/>
          <a:p>
            <a:r>
              <a:rPr lang="en-US" dirty="0"/>
              <a:t>Concentration field from GEOS-Chem</a:t>
            </a:r>
          </a:p>
        </p:txBody>
      </p:sp>
      <p:sp>
        <p:nvSpPr>
          <p:cNvPr id="11" name="Rectangle 10">
            <a:extLst>
              <a:ext uri="{FF2B5EF4-FFF2-40B4-BE49-F238E27FC236}">
                <a16:creationId xmlns:a16="http://schemas.microsoft.com/office/drawing/2014/main" id="{C83AECF6-3E82-2143-9860-A3BD40BF88B3}"/>
              </a:ext>
            </a:extLst>
          </p:cNvPr>
          <p:cNvSpPr/>
          <p:nvPr/>
        </p:nvSpPr>
        <p:spPr>
          <a:xfrm>
            <a:off x="6858003" y="5613997"/>
            <a:ext cx="471488" cy="471488"/>
          </a:xfrm>
          <a:prstGeom prst="rect">
            <a:avLst/>
          </a:prstGeom>
          <a:solidFill>
            <a:srgbClr val="0070C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2" name="Rectangle 11">
            <a:extLst>
              <a:ext uri="{FF2B5EF4-FFF2-40B4-BE49-F238E27FC236}">
                <a16:creationId xmlns:a16="http://schemas.microsoft.com/office/drawing/2014/main" id="{F863A068-25A8-0549-B3CF-A6587587EC4B}"/>
              </a:ext>
            </a:extLst>
          </p:cNvPr>
          <p:cNvSpPr/>
          <p:nvPr/>
        </p:nvSpPr>
        <p:spPr>
          <a:xfrm>
            <a:off x="7336634" y="5614492"/>
            <a:ext cx="471488" cy="471488"/>
          </a:xfrm>
          <a:prstGeom prst="rect">
            <a:avLst/>
          </a:prstGeom>
          <a:solidFill>
            <a:srgbClr val="0070C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3" name="Rectangle 12">
            <a:extLst>
              <a:ext uri="{FF2B5EF4-FFF2-40B4-BE49-F238E27FC236}">
                <a16:creationId xmlns:a16="http://schemas.microsoft.com/office/drawing/2014/main" id="{7DE614EE-01F5-D943-9913-7BEDFFDB481F}"/>
              </a:ext>
            </a:extLst>
          </p:cNvPr>
          <p:cNvSpPr/>
          <p:nvPr/>
        </p:nvSpPr>
        <p:spPr>
          <a:xfrm>
            <a:off x="7805742" y="5610717"/>
            <a:ext cx="471488" cy="471488"/>
          </a:xfrm>
          <a:prstGeom prst="rect">
            <a:avLst/>
          </a:prstGeom>
          <a:solidFill>
            <a:srgbClr val="0070C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9619BB3-67AA-1149-BA87-9A3055F986B8}"/>
              </a:ext>
            </a:extLst>
          </p:cNvPr>
          <p:cNvSpPr/>
          <p:nvPr/>
        </p:nvSpPr>
        <p:spPr>
          <a:xfrm>
            <a:off x="8284373" y="5611212"/>
            <a:ext cx="471488" cy="471488"/>
          </a:xfrm>
          <a:prstGeom prst="rect">
            <a:avLst/>
          </a:prstGeom>
          <a:solidFill>
            <a:srgbClr val="0070C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9" name="TextBox 18">
            <a:extLst>
              <a:ext uri="{FF2B5EF4-FFF2-40B4-BE49-F238E27FC236}">
                <a16:creationId xmlns:a16="http://schemas.microsoft.com/office/drawing/2014/main" id="{43E45244-AD2B-2845-9C3C-AC99D5205B9D}"/>
              </a:ext>
            </a:extLst>
          </p:cNvPr>
          <p:cNvSpPr txBox="1"/>
          <p:nvPr/>
        </p:nvSpPr>
        <p:spPr>
          <a:xfrm>
            <a:off x="6282099" y="1221067"/>
            <a:ext cx="5769080" cy="369332"/>
          </a:xfrm>
          <a:prstGeom prst="rect">
            <a:avLst/>
          </a:prstGeom>
          <a:noFill/>
        </p:spPr>
        <p:txBody>
          <a:bodyPr wrap="none" rtlCol="0">
            <a:spAutoFit/>
          </a:bodyPr>
          <a:lstStyle/>
          <a:p>
            <a:r>
              <a:rPr lang="en-US" b="1" dirty="0"/>
              <a:t>Example “baby” state vector for localization about point Y</a:t>
            </a:r>
          </a:p>
        </p:txBody>
      </p:sp>
      <p:sp>
        <p:nvSpPr>
          <p:cNvPr id="20" name="TextBox 19">
            <a:extLst>
              <a:ext uri="{FF2B5EF4-FFF2-40B4-BE49-F238E27FC236}">
                <a16:creationId xmlns:a16="http://schemas.microsoft.com/office/drawing/2014/main" id="{F2430549-79D3-E644-B3A1-470271C2CBF7}"/>
              </a:ext>
            </a:extLst>
          </p:cNvPr>
          <p:cNvSpPr txBox="1"/>
          <p:nvPr/>
        </p:nvSpPr>
        <p:spPr>
          <a:xfrm>
            <a:off x="6739302" y="6089260"/>
            <a:ext cx="3090141" cy="646331"/>
          </a:xfrm>
          <a:prstGeom prst="rect">
            <a:avLst/>
          </a:prstGeom>
          <a:noFill/>
        </p:spPr>
        <p:txBody>
          <a:bodyPr wrap="none" rtlCol="0">
            <a:spAutoFit/>
          </a:bodyPr>
          <a:lstStyle/>
          <a:p>
            <a:pPr algn="ctr"/>
            <a:r>
              <a:rPr lang="en-US" dirty="0"/>
              <a:t>Relevant concentrations within</a:t>
            </a:r>
          </a:p>
          <a:p>
            <a:pPr algn="ctr"/>
            <a:r>
              <a:rPr lang="en-US" dirty="0"/>
              <a:t>localization radius</a:t>
            </a:r>
          </a:p>
        </p:txBody>
      </p:sp>
      <p:sp>
        <p:nvSpPr>
          <p:cNvPr id="21" name="Rectangle 20">
            <a:extLst>
              <a:ext uri="{FF2B5EF4-FFF2-40B4-BE49-F238E27FC236}">
                <a16:creationId xmlns:a16="http://schemas.microsoft.com/office/drawing/2014/main" id="{55AC356A-01A7-F44D-B8B6-58D7E7B6AFBA}"/>
              </a:ext>
            </a:extLst>
          </p:cNvPr>
          <p:cNvSpPr/>
          <p:nvPr/>
        </p:nvSpPr>
        <p:spPr>
          <a:xfrm>
            <a:off x="8774912" y="5622042"/>
            <a:ext cx="471488" cy="471488"/>
          </a:xfrm>
          <a:prstGeom prst="rect">
            <a:avLst/>
          </a:prstGeom>
          <a:solidFill>
            <a:srgbClr val="0070C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DBA041F-D59C-8148-A347-4B530D0B987D}"/>
              </a:ext>
            </a:extLst>
          </p:cNvPr>
          <p:cNvSpPr/>
          <p:nvPr/>
        </p:nvSpPr>
        <p:spPr>
          <a:xfrm>
            <a:off x="9253543" y="5622537"/>
            <a:ext cx="471488" cy="471488"/>
          </a:xfrm>
          <a:prstGeom prst="rect">
            <a:avLst/>
          </a:prstGeom>
          <a:solidFill>
            <a:srgbClr val="0070C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3" name="Rectangle 22">
            <a:extLst>
              <a:ext uri="{FF2B5EF4-FFF2-40B4-BE49-F238E27FC236}">
                <a16:creationId xmlns:a16="http://schemas.microsoft.com/office/drawing/2014/main" id="{6E195B68-313A-2346-80CC-97C9104B09DE}"/>
              </a:ext>
            </a:extLst>
          </p:cNvPr>
          <p:cNvSpPr/>
          <p:nvPr/>
        </p:nvSpPr>
        <p:spPr>
          <a:xfrm>
            <a:off x="9744082" y="5622042"/>
            <a:ext cx="471488" cy="471488"/>
          </a:xfrm>
          <a:prstGeom prst="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Y</a:t>
            </a:r>
          </a:p>
        </p:txBody>
      </p:sp>
      <p:sp>
        <p:nvSpPr>
          <p:cNvPr id="24" name="TextBox 23">
            <a:extLst>
              <a:ext uri="{FF2B5EF4-FFF2-40B4-BE49-F238E27FC236}">
                <a16:creationId xmlns:a16="http://schemas.microsoft.com/office/drawing/2014/main" id="{BA3B3EA7-3868-D740-9CEE-F677D786B597}"/>
              </a:ext>
            </a:extLst>
          </p:cNvPr>
          <p:cNvSpPr txBox="1"/>
          <p:nvPr/>
        </p:nvSpPr>
        <p:spPr>
          <a:xfrm>
            <a:off x="8959970" y="5211520"/>
            <a:ext cx="2503186" cy="369332"/>
          </a:xfrm>
          <a:prstGeom prst="rect">
            <a:avLst/>
          </a:prstGeom>
          <a:noFill/>
        </p:spPr>
        <p:txBody>
          <a:bodyPr wrap="none" rtlCol="0">
            <a:spAutoFit/>
          </a:bodyPr>
          <a:lstStyle/>
          <a:p>
            <a:r>
              <a:rPr lang="en-US" dirty="0"/>
              <a:t>NO</a:t>
            </a:r>
            <a:r>
              <a:rPr lang="en-US" baseline="-25000" dirty="0"/>
              <a:t>2  </a:t>
            </a:r>
            <a:r>
              <a:rPr lang="en-US" dirty="0"/>
              <a:t>emissions at point Y</a:t>
            </a:r>
          </a:p>
        </p:txBody>
      </p:sp>
      <p:sp>
        <p:nvSpPr>
          <p:cNvPr id="35" name="Rectangle 34">
            <a:extLst>
              <a:ext uri="{FF2B5EF4-FFF2-40B4-BE49-F238E27FC236}">
                <a16:creationId xmlns:a16="http://schemas.microsoft.com/office/drawing/2014/main" id="{CDD628AA-BFD6-C943-ABD9-29D4450DF41B}"/>
              </a:ext>
            </a:extLst>
          </p:cNvPr>
          <p:cNvSpPr/>
          <p:nvPr/>
        </p:nvSpPr>
        <p:spPr>
          <a:xfrm>
            <a:off x="3560989" y="4046205"/>
            <a:ext cx="842988" cy="369332"/>
          </a:xfrm>
          <a:prstGeom prst="rect">
            <a:avLst/>
          </a:prstGeom>
        </p:spPr>
        <p:txBody>
          <a:bodyPr wrap="none">
            <a:spAutoFit/>
          </a:bodyPr>
          <a:lstStyle/>
          <a:p>
            <a:r>
              <a:rPr lang="en-US" dirty="0"/>
              <a:t>point Y</a:t>
            </a:r>
          </a:p>
        </p:txBody>
      </p:sp>
      <p:sp>
        <p:nvSpPr>
          <p:cNvPr id="3" name="Rectangle 2">
            <a:extLst>
              <a:ext uri="{FF2B5EF4-FFF2-40B4-BE49-F238E27FC236}">
                <a16:creationId xmlns:a16="http://schemas.microsoft.com/office/drawing/2014/main" id="{7A1451FD-EC1B-FC42-8761-04863A237B1D}"/>
              </a:ext>
            </a:extLst>
          </p:cNvPr>
          <p:cNvSpPr/>
          <p:nvPr/>
        </p:nvSpPr>
        <p:spPr>
          <a:xfrm>
            <a:off x="193127" y="3068245"/>
            <a:ext cx="1866408" cy="369332"/>
          </a:xfrm>
          <a:prstGeom prst="rect">
            <a:avLst/>
          </a:prstGeom>
        </p:spPr>
        <p:txBody>
          <a:bodyPr wrap="none">
            <a:spAutoFit/>
          </a:bodyPr>
          <a:lstStyle/>
          <a:p>
            <a:pPr algn="ctr"/>
            <a:r>
              <a:rPr lang="en-US" dirty="0"/>
              <a:t>localization radius</a:t>
            </a:r>
          </a:p>
        </p:txBody>
      </p:sp>
      <p:sp>
        <p:nvSpPr>
          <p:cNvPr id="38" name="Rectangle 37">
            <a:extLst>
              <a:ext uri="{FF2B5EF4-FFF2-40B4-BE49-F238E27FC236}">
                <a16:creationId xmlns:a16="http://schemas.microsoft.com/office/drawing/2014/main" id="{0259A159-F460-BF44-A1ED-57622D3E9CE6}"/>
              </a:ext>
            </a:extLst>
          </p:cNvPr>
          <p:cNvSpPr/>
          <p:nvPr/>
        </p:nvSpPr>
        <p:spPr>
          <a:xfrm>
            <a:off x="10235754" y="5626768"/>
            <a:ext cx="471488" cy="471488"/>
          </a:xfrm>
          <a:prstGeom prst="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Y</a:t>
            </a:r>
          </a:p>
        </p:txBody>
      </p:sp>
      <p:sp>
        <p:nvSpPr>
          <p:cNvPr id="39" name="TextBox 38">
            <a:extLst>
              <a:ext uri="{FF2B5EF4-FFF2-40B4-BE49-F238E27FC236}">
                <a16:creationId xmlns:a16="http://schemas.microsoft.com/office/drawing/2014/main" id="{6F5032BC-187D-BD43-A4B7-1FE6597B313C}"/>
              </a:ext>
            </a:extLst>
          </p:cNvPr>
          <p:cNvSpPr txBox="1"/>
          <p:nvPr/>
        </p:nvSpPr>
        <p:spPr>
          <a:xfrm>
            <a:off x="9976787" y="6082205"/>
            <a:ext cx="2049279" cy="646331"/>
          </a:xfrm>
          <a:prstGeom prst="rect">
            <a:avLst/>
          </a:prstGeom>
          <a:noFill/>
        </p:spPr>
        <p:txBody>
          <a:bodyPr wrap="none" rtlCol="0">
            <a:spAutoFit/>
          </a:bodyPr>
          <a:lstStyle/>
          <a:p>
            <a:pPr algn="ctr"/>
            <a:r>
              <a:rPr lang="en-US" dirty="0"/>
              <a:t>NO</a:t>
            </a:r>
            <a:r>
              <a:rPr lang="en-US" baseline="-25000" dirty="0"/>
              <a:t>2 </a:t>
            </a:r>
            <a:r>
              <a:rPr lang="en-US" dirty="0"/>
              <a:t>concentrations</a:t>
            </a:r>
          </a:p>
          <a:p>
            <a:pPr algn="ctr"/>
            <a:r>
              <a:rPr lang="en-US" dirty="0"/>
              <a:t>at point Y</a:t>
            </a:r>
          </a:p>
        </p:txBody>
      </p:sp>
      <p:sp>
        <p:nvSpPr>
          <p:cNvPr id="40" name="TextBox 39">
            <a:extLst>
              <a:ext uri="{FF2B5EF4-FFF2-40B4-BE49-F238E27FC236}">
                <a16:creationId xmlns:a16="http://schemas.microsoft.com/office/drawing/2014/main" id="{96064A65-DCBA-A840-9F30-386D844237CC}"/>
              </a:ext>
            </a:extLst>
          </p:cNvPr>
          <p:cNvSpPr txBox="1"/>
          <p:nvPr/>
        </p:nvSpPr>
        <p:spPr>
          <a:xfrm>
            <a:off x="5693151" y="1626868"/>
            <a:ext cx="6390257" cy="3539430"/>
          </a:xfrm>
          <a:prstGeom prst="rect">
            <a:avLst/>
          </a:prstGeom>
          <a:noFill/>
        </p:spPr>
        <p:txBody>
          <a:bodyPr wrap="square" rtlCol="0">
            <a:spAutoFit/>
          </a:bodyPr>
          <a:lstStyle/>
          <a:p>
            <a:r>
              <a:rPr lang="en-US" sz="1600" dirty="0"/>
              <a:t>We repeat this “baby” </a:t>
            </a:r>
            <a:r>
              <a:rPr lang="en-US" sz="1600" dirty="0" err="1"/>
              <a:t>EnKF</a:t>
            </a:r>
            <a:r>
              <a:rPr lang="en-US" sz="1600" dirty="0"/>
              <a:t> process at every single </a:t>
            </a:r>
            <a:r>
              <a:rPr lang="en-US" sz="1600" dirty="0" err="1"/>
              <a:t>gridcell</a:t>
            </a:r>
            <a:r>
              <a:rPr lang="en-US" sz="1600" dirty="0"/>
              <a:t> in the model. This is an “embarrassingly parallel” operation. Take a look, for example, at point Y at right. To update NO</a:t>
            </a:r>
            <a:r>
              <a:rPr lang="en-US" sz="1600" baseline="-25000" dirty="0"/>
              <a:t>2</a:t>
            </a:r>
            <a:r>
              <a:rPr lang="en-US" sz="1600" dirty="0"/>
              <a:t> concentrations and emissions at point Y, we compute a separate “localization cylinder” of </a:t>
            </a:r>
            <a:r>
              <a:rPr lang="en-US" sz="1600" b="1" dirty="0">
                <a:solidFill>
                  <a:schemeClr val="accent1"/>
                </a:solidFill>
              </a:rPr>
              <a:t>concentrations at surrounding </a:t>
            </a:r>
            <a:r>
              <a:rPr lang="en-US" sz="1600" b="1" dirty="0" err="1">
                <a:solidFill>
                  <a:schemeClr val="accent1"/>
                </a:solidFill>
              </a:rPr>
              <a:t>gridcells</a:t>
            </a:r>
            <a:r>
              <a:rPr lang="en-US" sz="1600" b="1" dirty="0">
                <a:solidFill>
                  <a:schemeClr val="accent1"/>
                </a:solidFill>
              </a:rPr>
              <a:t> that might be related to point Y</a:t>
            </a:r>
            <a:r>
              <a:rPr lang="en-US" sz="1600" dirty="0"/>
              <a:t>. From this, we compute a separate “baby </a:t>
            </a:r>
            <a:r>
              <a:rPr lang="en-US" sz="1600" dirty="0" err="1"/>
              <a:t>EnKF</a:t>
            </a:r>
            <a:r>
              <a:rPr lang="en-US" sz="1600" dirty="0"/>
              <a:t>” analysis, resulting in different ensemble and observational anomalies and a different update. For example, point Y may be far more sensitive to a third point Z than point X is, and thus the Y-Z covariance values will be higher than the X-Z values. However, because point X and point Y are updated in this “embarrassingly parallel” manner, we never have a conflict. The covariance matrices are separate, and the update is separate. </a:t>
            </a:r>
            <a:r>
              <a:rPr lang="en-US" sz="1600" b="1" dirty="0"/>
              <a:t>LETKF is no different from </a:t>
            </a:r>
            <a:r>
              <a:rPr lang="en-US" sz="1600" b="1" dirty="0" err="1"/>
              <a:t>EnKF</a:t>
            </a:r>
            <a:r>
              <a:rPr lang="en-US" sz="1600" b="1" dirty="0"/>
              <a:t>: it merely parallelizes the process, so each </a:t>
            </a:r>
            <a:r>
              <a:rPr lang="en-US" sz="1600" b="1" dirty="0" err="1"/>
              <a:t>gridcell’s</a:t>
            </a:r>
            <a:r>
              <a:rPr lang="en-US" sz="1600" b="1" dirty="0"/>
              <a:t> sensitivities and influences are processed separately, rather than in one enormous covariance matrix.</a:t>
            </a:r>
          </a:p>
        </p:txBody>
      </p:sp>
    </p:spTree>
    <p:extLst>
      <p:ext uri="{BB962C8B-B14F-4D97-AF65-F5344CB8AC3E}">
        <p14:creationId xmlns:p14="http://schemas.microsoft.com/office/powerpoint/2010/main" val="32487132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C7795-296B-B840-A736-B9051E84B8A2}"/>
              </a:ext>
            </a:extLst>
          </p:cNvPr>
          <p:cNvSpPr>
            <a:spLocks noGrp="1"/>
          </p:cNvSpPr>
          <p:nvPr>
            <p:ph type="title"/>
          </p:nvPr>
        </p:nvSpPr>
        <p:spPr/>
        <p:txBody>
          <a:bodyPr/>
          <a:lstStyle/>
          <a:p>
            <a:r>
              <a:rPr lang="en-US" dirty="0"/>
              <a:t>Localized Ensemble Transform Kalman Filter (LETKF)</a:t>
            </a:r>
          </a:p>
        </p:txBody>
      </p:sp>
      <p:pic>
        <p:nvPicPr>
          <p:cNvPr id="5" name="Picture 4" descr="Diagram&#10;&#10;Description automatically generated">
            <a:extLst>
              <a:ext uri="{FF2B5EF4-FFF2-40B4-BE49-F238E27FC236}">
                <a16:creationId xmlns:a16="http://schemas.microsoft.com/office/drawing/2014/main" id="{62ECDFF5-6446-4C4A-BD68-73A8FCAD1BDB}"/>
              </a:ext>
            </a:extLst>
          </p:cNvPr>
          <p:cNvPicPr>
            <a:picLocks noChangeAspect="1"/>
          </p:cNvPicPr>
          <p:nvPr/>
        </p:nvPicPr>
        <p:blipFill>
          <a:blip r:embed="rId2"/>
          <a:stretch>
            <a:fillRect/>
          </a:stretch>
        </p:blipFill>
        <p:spPr>
          <a:xfrm>
            <a:off x="569911" y="1765001"/>
            <a:ext cx="5526089" cy="4649353"/>
          </a:xfrm>
          <a:prstGeom prst="rect">
            <a:avLst/>
          </a:prstGeom>
        </p:spPr>
      </p:pic>
      <p:sp>
        <p:nvSpPr>
          <p:cNvPr id="6" name="Rectangle 5">
            <a:extLst>
              <a:ext uri="{FF2B5EF4-FFF2-40B4-BE49-F238E27FC236}">
                <a16:creationId xmlns:a16="http://schemas.microsoft.com/office/drawing/2014/main" id="{75E777AE-F757-CC42-9BFF-665EB870EC94}"/>
              </a:ext>
            </a:extLst>
          </p:cNvPr>
          <p:cNvSpPr/>
          <p:nvPr/>
        </p:nvSpPr>
        <p:spPr>
          <a:xfrm>
            <a:off x="0" y="6488668"/>
            <a:ext cx="7115175" cy="369332"/>
          </a:xfrm>
          <a:prstGeom prst="rect">
            <a:avLst/>
          </a:prstGeom>
        </p:spPr>
        <p:txBody>
          <a:bodyPr wrap="square">
            <a:spAutoFit/>
          </a:bodyPr>
          <a:lstStyle/>
          <a:p>
            <a:r>
              <a:rPr lang="en-US" dirty="0"/>
              <a:t>http://</a:t>
            </a:r>
            <a:r>
              <a:rPr lang="en-US" dirty="0" err="1"/>
              <a:t>www.data-assimilation.riken.jp</a:t>
            </a:r>
            <a:r>
              <a:rPr lang="en-US" dirty="0"/>
              <a:t>/isda2019/program/slides/7-3.pdf</a:t>
            </a:r>
          </a:p>
        </p:txBody>
      </p:sp>
      <p:sp>
        <p:nvSpPr>
          <p:cNvPr id="7" name="TextBox 6">
            <a:extLst>
              <a:ext uri="{FF2B5EF4-FFF2-40B4-BE49-F238E27FC236}">
                <a16:creationId xmlns:a16="http://schemas.microsoft.com/office/drawing/2014/main" id="{012CCB25-5683-5942-AB69-2013FD32FAE3}"/>
              </a:ext>
            </a:extLst>
          </p:cNvPr>
          <p:cNvSpPr txBox="1"/>
          <p:nvPr/>
        </p:nvSpPr>
        <p:spPr>
          <a:xfrm>
            <a:off x="1500035" y="4257676"/>
            <a:ext cx="2057551" cy="369332"/>
          </a:xfrm>
          <a:prstGeom prst="rect">
            <a:avLst/>
          </a:prstGeom>
          <a:noFill/>
        </p:spPr>
        <p:txBody>
          <a:bodyPr wrap="none" rtlCol="0">
            <a:spAutoFit/>
          </a:bodyPr>
          <a:lstStyle/>
          <a:p>
            <a:r>
              <a:rPr lang="en-US" dirty="0"/>
              <a:t>Emissions at point X</a:t>
            </a:r>
          </a:p>
        </p:txBody>
      </p:sp>
      <p:pic>
        <p:nvPicPr>
          <p:cNvPr id="9" name="Picture 8" descr="A picture containing shape&#10;&#10;Description automatically generated">
            <a:extLst>
              <a:ext uri="{FF2B5EF4-FFF2-40B4-BE49-F238E27FC236}">
                <a16:creationId xmlns:a16="http://schemas.microsoft.com/office/drawing/2014/main" id="{62F8AB2A-5D57-0F4B-878D-3BC7F5F004A8}"/>
              </a:ext>
            </a:extLst>
          </p:cNvPr>
          <p:cNvPicPr>
            <a:picLocks noChangeAspect="1"/>
          </p:cNvPicPr>
          <p:nvPr/>
        </p:nvPicPr>
        <p:blipFill>
          <a:blip r:embed="rId3"/>
          <a:stretch>
            <a:fillRect/>
          </a:stretch>
        </p:blipFill>
        <p:spPr>
          <a:xfrm>
            <a:off x="0" y="5795491"/>
            <a:ext cx="2252662" cy="618863"/>
          </a:xfrm>
          <a:prstGeom prst="rect">
            <a:avLst/>
          </a:prstGeom>
        </p:spPr>
      </p:pic>
      <p:sp>
        <p:nvSpPr>
          <p:cNvPr id="10" name="TextBox 9">
            <a:extLst>
              <a:ext uri="{FF2B5EF4-FFF2-40B4-BE49-F238E27FC236}">
                <a16:creationId xmlns:a16="http://schemas.microsoft.com/office/drawing/2014/main" id="{40CB6B9A-79E6-644D-B73F-6D1E32BD200F}"/>
              </a:ext>
            </a:extLst>
          </p:cNvPr>
          <p:cNvSpPr txBox="1"/>
          <p:nvPr/>
        </p:nvSpPr>
        <p:spPr>
          <a:xfrm>
            <a:off x="2638272" y="2600324"/>
            <a:ext cx="1985480" cy="369332"/>
          </a:xfrm>
          <a:prstGeom prst="rect">
            <a:avLst/>
          </a:prstGeom>
          <a:noFill/>
        </p:spPr>
        <p:txBody>
          <a:bodyPr wrap="none" rtlCol="0">
            <a:spAutoFit/>
          </a:bodyPr>
          <a:lstStyle/>
          <a:p>
            <a:r>
              <a:rPr lang="en-US" dirty="0"/>
              <a:t>Concentration field</a:t>
            </a:r>
          </a:p>
        </p:txBody>
      </p:sp>
      <p:sp>
        <p:nvSpPr>
          <p:cNvPr id="11" name="Rectangle 10">
            <a:extLst>
              <a:ext uri="{FF2B5EF4-FFF2-40B4-BE49-F238E27FC236}">
                <a16:creationId xmlns:a16="http://schemas.microsoft.com/office/drawing/2014/main" id="{C83AECF6-3E82-2143-9860-A3BD40BF88B3}"/>
              </a:ext>
            </a:extLst>
          </p:cNvPr>
          <p:cNvSpPr/>
          <p:nvPr/>
        </p:nvSpPr>
        <p:spPr>
          <a:xfrm>
            <a:off x="6400800" y="1765001"/>
            <a:ext cx="471488" cy="471488"/>
          </a:xfrm>
          <a:prstGeom prst="rect">
            <a:avLst/>
          </a:prstGeom>
          <a:solidFill>
            <a:srgbClr val="1BB15E"/>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863A068-25A8-0549-B3CF-A6587587EC4B}"/>
              </a:ext>
            </a:extLst>
          </p:cNvPr>
          <p:cNvSpPr/>
          <p:nvPr/>
        </p:nvSpPr>
        <p:spPr>
          <a:xfrm>
            <a:off x="6879431" y="1765496"/>
            <a:ext cx="471488" cy="471488"/>
          </a:xfrm>
          <a:prstGeom prst="rect">
            <a:avLst/>
          </a:prstGeom>
          <a:solidFill>
            <a:srgbClr val="1BB15E"/>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3" name="Rectangle 12">
            <a:extLst>
              <a:ext uri="{FF2B5EF4-FFF2-40B4-BE49-F238E27FC236}">
                <a16:creationId xmlns:a16="http://schemas.microsoft.com/office/drawing/2014/main" id="{7DE614EE-01F5-D943-9913-7BEDFFDB481F}"/>
              </a:ext>
            </a:extLst>
          </p:cNvPr>
          <p:cNvSpPr/>
          <p:nvPr/>
        </p:nvSpPr>
        <p:spPr>
          <a:xfrm>
            <a:off x="7348539" y="1761721"/>
            <a:ext cx="471488" cy="471488"/>
          </a:xfrm>
          <a:prstGeom prst="rect">
            <a:avLst/>
          </a:prstGeom>
          <a:solidFill>
            <a:srgbClr val="1BB15E"/>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9619BB3-67AA-1149-BA87-9A3055F986B8}"/>
              </a:ext>
            </a:extLst>
          </p:cNvPr>
          <p:cNvSpPr/>
          <p:nvPr/>
        </p:nvSpPr>
        <p:spPr>
          <a:xfrm>
            <a:off x="7827170" y="1762216"/>
            <a:ext cx="471488" cy="471488"/>
          </a:xfrm>
          <a:prstGeom prst="rect">
            <a:avLst/>
          </a:prstGeom>
          <a:solidFill>
            <a:srgbClr val="1BB15E"/>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9" name="TextBox 18">
            <a:extLst>
              <a:ext uri="{FF2B5EF4-FFF2-40B4-BE49-F238E27FC236}">
                <a16:creationId xmlns:a16="http://schemas.microsoft.com/office/drawing/2014/main" id="{43E45244-AD2B-2845-9C3C-AC99D5205B9D}"/>
              </a:ext>
            </a:extLst>
          </p:cNvPr>
          <p:cNvSpPr txBox="1"/>
          <p:nvPr/>
        </p:nvSpPr>
        <p:spPr>
          <a:xfrm>
            <a:off x="7015923" y="1273379"/>
            <a:ext cx="4032322" cy="369332"/>
          </a:xfrm>
          <a:prstGeom prst="rect">
            <a:avLst/>
          </a:prstGeom>
          <a:noFill/>
        </p:spPr>
        <p:txBody>
          <a:bodyPr wrap="none" rtlCol="0">
            <a:spAutoFit/>
          </a:bodyPr>
          <a:lstStyle/>
          <a:p>
            <a:r>
              <a:rPr lang="en-US" b="1" dirty="0"/>
              <a:t>State vector for left localization (point X)</a:t>
            </a:r>
          </a:p>
        </p:txBody>
      </p:sp>
      <p:sp>
        <p:nvSpPr>
          <p:cNvPr id="20" name="TextBox 19">
            <a:extLst>
              <a:ext uri="{FF2B5EF4-FFF2-40B4-BE49-F238E27FC236}">
                <a16:creationId xmlns:a16="http://schemas.microsoft.com/office/drawing/2014/main" id="{F2430549-79D3-E644-B3A1-470271C2CBF7}"/>
              </a:ext>
            </a:extLst>
          </p:cNvPr>
          <p:cNvSpPr txBox="1"/>
          <p:nvPr/>
        </p:nvSpPr>
        <p:spPr>
          <a:xfrm>
            <a:off x="6282099" y="2240264"/>
            <a:ext cx="3090141" cy="646331"/>
          </a:xfrm>
          <a:prstGeom prst="rect">
            <a:avLst/>
          </a:prstGeom>
          <a:noFill/>
        </p:spPr>
        <p:txBody>
          <a:bodyPr wrap="none" rtlCol="0">
            <a:spAutoFit/>
          </a:bodyPr>
          <a:lstStyle/>
          <a:p>
            <a:pPr algn="ctr"/>
            <a:r>
              <a:rPr lang="en-US" dirty="0"/>
              <a:t>Relevant concentrations within</a:t>
            </a:r>
          </a:p>
          <a:p>
            <a:pPr algn="ctr"/>
            <a:r>
              <a:rPr lang="en-US" dirty="0"/>
              <a:t>localization radius</a:t>
            </a:r>
          </a:p>
        </p:txBody>
      </p:sp>
      <p:sp>
        <p:nvSpPr>
          <p:cNvPr id="21" name="Rectangle 20">
            <a:extLst>
              <a:ext uri="{FF2B5EF4-FFF2-40B4-BE49-F238E27FC236}">
                <a16:creationId xmlns:a16="http://schemas.microsoft.com/office/drawing/2014/main" id="{55AC356A-01A7-F44D-B8B6-58D7E7B6AFBA}"/>
              </a:ext>
            </a:extLst>
          </p:cNvPr>
          <p:cNvSpPr/>
          <p:nvPr/>
        </p:nvSpPr>
        <p:spPr>
          <a:xfrm>
            <a:off x="8317709" y="1773046"/>
            <a:ext cx="471488" cy="471488"/>
          </a:xfrm>
          <a:prstGeom prst="rect">
            <a:avLst/>
          </a:prstGeom>
          <a:solidFill>
            <a:srgbClr val="1BB15E"/>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DBA041F-D59C-8148-A347-4B530D0B987D}"/>
              </a:ext>
            </a:extLst>
          </p:cNvPr>
          <p:cNvSpPr/>
          <p:nvPr/>
        </p:nvSpPr>
        <p:spPr>
          <a:xfrm>
            <a:off x="8796340" y="1773541"/>
            <a:ext cx="471488" cy="471488"/>
          </a:xfrm>
          <a:prstGeom prst="rect">
            <a:avLst/>
          </a:prstGeom>
          <a:solidFill>
            <a:srgbClr val="1BB15E"/>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3" name="Rectangle 22">
            <a:extLst>
              <a:ext uri="{FF2B5EF4-FFF2-40B4-BE49-F238E27FC236}">
                <a16:creationId xmlns:a16="http://schemas.microsoft.com/office/drawing/2014/main" id="{6E195B68-313A-2346-80CC-97C9104B09DE}"/>
              </a:ext>
            </a:extLst>
          </p:cNvPr>
          <p:cNvSpPr/>
          <p:nvPr/>
        </p:nvSpPr>
        <p:spPr>
          <a:xfrm>
            <a:off x="9286879" y="1773046"/>
            <a:ext cx="471488" cy="471488"/>
          </a:xfrm>
          <a:prstGeom prst="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X</a:t>
            </a:r>
          </a:p>
        </p:txBody>
      </p:sp>
      <p:sp>
        <p:nvSpPr>
          <p:cNvPr id="24" name="TextBox 23">
            <a:extLst>
              <a:ext uri="{FF2B5EF4-FFF2-40B4-BE49-F238E27FC236}">
                <a16:creationId xmlns:a16="http://schemas.microsoft.com/office/drawing/2014/main" id="{BA3B3EA7-3868-D740-9CEE-F677D786B597}"/>
              </a:ext>
            </a:extLst>
          </p:cNvPr>
          <p:cNvSpPr txBox="1"/>
          <p:nvPr/>
        </p:nvSpPr>
        <p:spPr>
          <a:xfrm>
            <a:off x="9855637" y="1799456"/>
            <a:ext cx="2057551" cy="369332"/>
          </a:xfrm>
          <a:prstGeom prst="rect">
            <a:avLst/>
          </a:prstGeom>
          <a:noFill/>
        </p:spPr>
        <p:txBody>
          <a:bodyPr wrap="none" rtlCol="0">
            <a:spAutoFit/>
          </a:bodyPr>
          <a:lstStyle/>
          <a:p>
            <a:r>
              <a:rPr lang="en-US" dirty="0"/>
              <a:t>Emissions at point X</a:t>
            </a:r>
          </a:p>
        </p:txBody>
      </p:sp>
      <p:sp>
        <p:nvSpPr>
          <p:cNvPr id="35" name="Rectangle 34">
            <a:extLst>
              <a:ext uri="{FF2B5EF4-FFF2-40B4-BE49-F238E27FC236}">
                <a16:creationId xmlns:a16="http://schemas.microsoft.com/office/drawing/2014/main" id="{CDD628AA-BFD6-C943-ABD9-29D4450DF41B}"/>
              </a:ext>
            </a:extLst>
          </p:cNvPr>
          <p:cNvSpPr/>
          <p:nvPr/>
        </p:nvSpPr>
        <p:spPr>
          <a:xfrm>
            <a:off x="3817438" y="4257676"/>
            <a:ext cx="842988" cy="369332"/>
          </a:xfrm>
          <a:prstGeom prst="rect">
            <a:avLst/>
          </a:prstGeom>
        </p:spPr>
        <p:txBody>
          <a:bodyPr wrap="none">
            <a:spAutoFit/>
          </a:bodyPr>
          <a:lstStyle/>
          <a:p>
            <a:r>
              <a:rPr lang="en-US" dirty="0"/>
              <a:t>point Y</a:t>
            </a:r>
          </a:p>
        </p:txBody>
      </p:sp>
      <p:sp>
        <p:nvSpPr>
          <p:cNvPr id="37" name="Rectangle 36">
            <a:extLst>
              <a:ext uri="{FF2B5EF4-FFF2-40B4-BE49-F238E27FC236}">
                <a16:creationId xmlns:a16="http://schemas.microsoft.com/office/drawing/2014/main" id="{E56FA38E-F135-5046-ABD6-51B4A5F09AA7}"/>
              </a:ext>
            </a:extLst>
          </p:cNvPr>
          <p:cNvSpPr/>
          <p:nvPr/>
        </p:nvSpPr>
        <p:spPr>
          <a:xfrm>
            <a:off x="8305062" y="3323888"/>
            <a:ext cx="471488" cy="471488"/>
          </a:xfrm>
          <a:prstGeom prst="rect">
            <a:avLst/>
          </a:prstGeom>
          <a:solidFill>
            <a:srgbClr val="1BB15E"/>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4160BC2B-D42A-DB4B-B23E-84E3301424FC}"/>
              </a:ext>
            </a:extLst>
          </p:cNvPr>
          <p:cNvSpPr/>
          <p:nvPr/>
        </p:nvSpPr>
        <p:spPr>
          <a:xfrm>
            <a:off x="8783693" y="3324383"/>
            <a:ext cx="471488" cy="471488"/>
          </a:xfrm>
          <a:prstGeom prst="rect">
            <a:avLst/>
          </a:prstGeom>
          <a:solidFill>
            <a:srgbClr val="1BB15E"/>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Rectangle 38">
            <a:extLst>
              <a:ext uri="{FF2B5EF4-FFF2-40B4-BE49-F238E27FC236}">
                <a16:creationId xmlns:a16="http://schemas.microsoft.com/office/drawing/2014/main" id="{2B7A0B40-830F-C24E-BFD7-9E7B5C9AE4B6}"/>
              </a:ext>
            </a:extLst>
          </p:cNvPr>
          <p:cNvSpPr/>
          <p:nvPr/>
        </p:nvSpPr>
        <p:spPr>
          <a:xfrm>
            <a:off x="9252801" y="3320608"/>
            <a:ext cx="471488" cy="471488"/>
          </a:xfrm>
          <a:prstGeom prst="rect">
            <a:avLst/>
          </a:prstGeom>
          <a:solidFill>
            <a:srgbClr val="1BB15E"/>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DDA503A9-99DC-6245-8A60-DC7BB02D98B7}"/>
              </a:ext>
            </a:extLst>
          </p:cNvPr>
          <p:cNvSpPr/>
          <p:nvPr/>
        </p:nvSpPr>
        <p:spPr>
          <a:xfrm>
            <a:off x="9731432" y="3321103"/>
            <a:ext cx="471488" cy="471488"/>
          </a:xfrm>
          <a:prstGeom prst="rect">
            <a:avLst/>
          </a:prstGeom>
          <a:solidFill>
            <a:srgbClr val="1BB15E"/>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1" name="Rectangle 40">
            <a:extLst>
              <a:ext uri="{FF2B5EF4-FFF2-40B4-BE49-F238E27FC236}">
                <a16:creationId xmlns:a16="http://schemas.microsoft.com/office/drawing/2014/main" id="{38EC7E7F-49D5-8B43-A834-97D34AC57B3A}"/>
              </a:ext>
            </a:extLst>
          </p:cNvPr>
          <p:cNvSpPr/>
          <p:nvPr/>
        </p:nvSpPr>
        <p:spPr>
          <a:xfrm>
            <a:off x="10221971" y="3331933"/>
            <a:ext cx="471488" cy="471488"/>
          </a:xfrm>
          <a:prstGeom prst="rect">
            <a:avLst/>
          </a:prstGeom>
          <a:solidFill>
            <a:srgbClr val="1BB15E"/>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B07E9DFC-8378-5D46-A559-A3B9F4EBFDE1}"/>
              </a:ext>
            </a:extLst>
          </p:cNvPr>
          <p:cNvSpPr/>
          <p:nvPr/>
        </p:nvSpPr>
        <p:spPr>
          <a:xfrm>
            <a:off x="10700602" y="3332428"/>
            <a:ext cx="471488" cy="471488"/>
          </a:xfrm>
          <a:prstGeom prst="rect">
            <a:avLst/>
          </a:prstGeom>
          <a:solidFill>
            <a:srgbClr val="1BB15E"/>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Rectangle 42">
            <a:extLst>
              <a:ext uri="{FF2B5EF4-FFF2-40B4-BE49-F238E27FC236}">
                <a16:creationId xmlns:a16="http://schemas.microsoft.com/office/drawing/2014/main" id="{712AA8DE-9130-D248-817C-D9B142B35131}"/>
              </a:ext>
            </a:extLst>
          </p:cNvPr>
          <p:cNvSpPr/>
          <p:nvPr/>
        </p:nvSpPr>
        <p:spPr>
          <a:xfrm>
            <a:off x="11191141" y="3331933"/>
            <a:ext cx="471488" cy="471488"/>
          </a:xfrm>
          <a:prstGeom prst="rect">
            <a:avLst/>
          </a:prstGeom>
          <a:gradFill flip="none" rotWithShape="1">
            <a:gsLst>
              <a:gs pos="0">
                <a:srgbClr val="1BB15E"/>
              </a:gs>
              <a:gs pos="100000">
                <a:srgbClr val="FF0000"/>
              </a:gs>
            </a:gsLst>
            <a:lin ang="10800000" scaled="1"/>
            <a:tileRect/>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X</a:t>
            </a:r>
          </a:p>
        </p:txBody>
      </p:sp>
      <p:sp>
        <p:nvSpPr>
          <p:cNvPr id="44" name="Rectangle 43">
            <a:extLst>
              <a:ext uri="{FF2B5EF4-FFF2-40B4-BE49-F238E27FC236}">
                <a16:creationId xmlns:a16="http://schemas.microsoft.com/office/drawing/2014/main" id="{3FF2665A-4EE0-E149-9662-D0CB64583FEF}"/>
              </a:ext>
            </a:extLst>
          </p:cNvPr>
          <p:cNvSpPr/>
          <p:nvPr/>
        </p:nvSpPr>
        <p:spPr>
          <a:xfrm>
            <a:off x="8319354" y="3801988"/>
            <a:ext cx="471488" cy="471488"/>
          </a:xfrm>
          <a:prstGeom prst="rect">
            <a:avLst/>
          </a:prstGeom>
          <a:solidFill>
            <a:srgbClr val="1BB15E"/>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B9BCBA9A-40EA-8F4C-ACA2-F923BB6CB896}"/>
              </a:ext>
            </a:extLst>
          </p:cNvPr>
          <p:cNvSpPr/>
          <p:nvPr/>
        </p:nvSpPr>
        <p:spPr>
          <a:xfrm>
            <a:off x="8797985" y="3802483"/>
            <a:ext cx="471488" cy="471488"/>
          </a:xfrm>
          <a:prstGeom prst="rect">
            <a:avLst/>
          </a:prstGeom>
          <a:solidFill>
            <a:srgbClr val="1BB15E"/>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Rectangle 45">
            <a:extLst>
              <a:ext uri="{FF2B5EF4-FFF2-40B4-BE49-F238E27FC236}">
                <a16:creationId xmlns:a16="http://schemas.microsoft.com/office/drawing/2014/main" id="{8C800ACE-4C65-064D-9599-15B96004588A}"/>
              </a:ext>
            </a:extLst>
          </p:cNvPr>
          <p:cNvSpPr/>
          <p:nvPr/>
        </p:nvSpPr>
        <p:spPr>
          <a:xfrm>
            <a:off x="9267093" y="3798708"/>
            <a:ext cx="471488" cy="471488"/>
          </a:xfrm>
          <a:prstGeom prst="rect">
            <a:avLst/>
          </a:prstGeom>
          <a:solidFill>
            <a:srgbClr val="1BB15E"/>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D4700154-7918-874F-8FD7-1F3FB5C511E0}"/>
              </a:ext>
            </a:extLst>
          </p:cNvPr>
          <p:cNvSpPr/>
          <p:nvPr/>
        </p:nvSpPr>
        <p:spPr>
          <a:xfrm>
            <a:off x="9745724" y="3799203"/>
            <a:ext cx="471488" cy="471488"/>
          </a:xfrm>
          <a:prstGeom prst="rect">
            <a:avLst/>
          </a:prstGeom>
          <a:solidFill>
            <a:srgbClr val="1BB15E"/>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8" name="Rectangle 47">
            <a:extLst>
              <a:ext uri="{FF2B5EF4-FFF2-40B4-BE49-F238E27FC236}">
                <a16:creationId xmlns:a16="http://schemas.microsoft.com/office/drawing/2014/main" id="{F16A976F-80F7-FA4F-88B1-CDE2571D10E8}"/>
              </a:ext>
            </a:extLst>
          </p:cNvPr>
          <p:cNvSpPr/>
          <p:nvPr/>
        </p:nvSpPr>
        <p:spPr>
          <a:xfrm>
            <a:off x="10236263" y="3810033"/>
            <a:ext cx="471488" cy="471488"/>
          </a:xfrm>
          <a:prstGeom prst="rect">
            <a:avLst/>
          </a:prstGeom>
          <a:solidFill>
            <a:srgbClr val="1BB15E"/>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272135A7-5217-5345-9A94-C2D3C7738070}"/>
              </a:ext>
            </a:extLst>
          </p:cNvPr>
          <p:cNvSpPr/>
          <p:nvPr/>
        </p:nvSpPr>
        <p:spPr>
          <a:xfrm>
            <a:off x="10714894" y="3810528"/>
            <a:ext cx="471488" cy="471488"/>
          </a:xfrm>
          <a:prstGeom prst="rect">
            <a:avLst/>
          </a:prstGeom>
          <a:solidFill>
            <a:srgbClr val="1BB15E"/>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50" name="Rectangle 49">
            <a:extLst>
              <a:ext uri="{FF2B5EF4-FFF2-40B4-BE49-F238E27FC236}">
                <a16:creationId xmlns:a16="http://schemas.microsoft.com/office/drawing/2014/main" id="{11CF9E61-3E57-B34D-AF77-5FC06E20F9F7}"/>
              </a:ext>
            </a:extLst>
          </p:cNvPr>
          <p:cNvSpPr/>
          <p:nvPr/>
        </p:nvSpPr>
        <p:spPr>
          <a:xfrm>
            <a:off x="11205433" y="3810033"/>
            <a:ext cx="471488" cy="471488"/>
          </a:xfrm>
          <a:prstGeom prst="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X</a:t>
            </a:r>
          </a:p>
        </p:txBody>
      </p:sp>
      <p:sp>
        <p:nvSpPr>
          <p:cNvPr id="58" name="Rectangle 57">
            <a:extLst>
              <a:ext uri="{FF2B5EF4-FFF2-40B4-BE49-F238E27FC236}">
                <a16:creationId xmlns:a16="http://schemas.microsoft.com/office/drawing/2014/main" id="{CAA00217-D94E-E944-86AA-EE3931EF010A}"/>
              </a:ext>
            </a:extLst>
          </p:cNvPr>
          <p:cNvSpPr/>
          <p:nvPr/>
        </p:nvSpPr>
        <p:spPr>
          <a:xfrm>
            <a:off x="8312211" y="4268763"/>
            <a:ext cx="471488" cy="471488"/>
          </a:xfrm>
          <a:prstGeom prst="rect">
            <a:avLst/>
          </a:prstGeom>
          <a:solidFill>
            <a:srgbClr val="1BB15E"/>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00E35748-9CFD-BE49-B09D-0EFF61B83720}"/>
              </a:ext>
            </a:extLst>
          </p:cNvPr>
          <p:cNvSpPr/>
          <p:nvPr/>
        </p:nvSpPr>
        <p:spPr>
          <a:xfrm>
            <a:off x="8790842" y="4269258"/>
            <a:ext cx="471488" cy="471488"/>
          </a:xfrm>
          <a:prstGeom prst="rect">
            <a:avLst/>
          </a:prstGeom>
          <a:solidFill>
            <a:srgbClr val="1BB15E"/>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60" name="Rectangle 59">
            <a:extLst>
              <a:ext uri="{FF2B5EF4-FFF2-40B4-BE49-F238E27FC236}">
                <a16:creationId xmlns:a16="http://schemas.microsoft.com/office/drawing/2014/main" id="{D16D4549-6956-3C4B-A12C-71D439CDEDFD}"/>
              </a:ext>
            </a:extLst>
          </p:cNvPr>
          <p:cNvSpPr/>
          <p:nvPr/>
        </p:nvSpPr>
        <p:spPr>
          <a:xfrm>
            <a:off x="9259950" y="4265483"/>
            <a:ext cx="471488" cy="471488"/>
          </a:xfrm>
          <a:prstGeom prst="rect">
            <a:avLst/>
          </a:prstGeom>
          <a:solidFill>
            <a:srgbClr val="1BB15E"/>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6A748F1A-2CC4-B04D-AD56-AF48EEF410FF}"/>
              </a:ext>
            </a:extLst>
          </p:cNvPr>
          <p:cNvSpPr/>
          <p:nvPr/>
        </p:nvSpPr>
        <p:spPr>
          <a:xfrm>
            <a:off x="9738581" y="4265978"/>
            <a:ext cx="471488" cy="471488"/>
          </a:xfrm>
          <a:prstGeom prst="rect">
            <a:avLst/>
          </a:prstGeom>
          <a:solidFill>
            <a:srgbClr val="1BB15E"/>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62" name="Rectangle 61">
            <a:extLst>
              <a:ext uri="{FF2B5EF4-FFF2-40B4-BE49-F238E27FC236}">
                <a16:creationId xmlns:a16="http://schemas.microsoft.com/office/drawing/2014/main" id="{23183873-3245-AB4E-BE05-49D39EE1E91B}"/>
              </a:ext>
            </a:extLst>
          </p:cNvPr>
          <p:cNvSpPr/>
          <p:nvPr/>
        </p:nvSpPr>
        <p:spPr>
          <a:xfrm>
            <a:off x="10229120" y="4276808"/>
            <a:ext cx="471488" cy="471488"/>
          </a:xfrm>
          <a:prstGeom prst="rect">
            <a:avLst/>
          </a:prstGeom>
          <a:solidFill>
            <a:srgbClr val="1BB15E"/>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BECBD45D-D861-BD43-B773-D0452B69B93C}"/>
              </a:ext>
            </a:extLst>
          </p:cNvPr>
          <p:cNvSpPr/>
          <p:nvPr/>
        </p:nvSpPr>
        <p:spPr>
          <a:xfrm>
            <a:off x="10707751" y="4277303"/>
            <a:ext cx="471488" cy="471488"/>
          </a:xfrm>
          <a:prstGeom prst="rect">
            <a:avLst/>
          </a:prstGeom>
          <a:solidFill>
            <a:srgbClr val="1BB15E"/>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64" name="Rectangle 63">
            <a:extLst>
              <a:ext uri="{FF2B5EF4-FFF2-40B4-BE49-F238E27FC236}">
                <a16:creationId xmlns:a16="http://schemas.microsoft.com/office/drawing/2014/main" id="{DF605F1D-A5A1-BC47-8D21-A73251EF83D1}"/>
              </a:ext>
            </a:extLst>
          </p:cNvPr>
          <p:cNvSpPr/>
          <p:nvPr/>
        </p:nvSpPr>
        <p:spPr>
          <a:xfrm>
            <a:off x="11198290" y="4276808"/>
            <a:ext cx="471488" cy="471488"/>
          </a:xfrm>
          <a:prstGeom prst="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X</a:t>
            </a:r>
          </a:p>
        </p:txBody>
      </p:sp>
      <p:sp>
        <p:nvSpPr>
          <p:cNvPr id="65" name="Rectangle 64">
            <a:extLst>
              <a:ext uri="{FF2B5EF4-FFF2-40B4-BE49-F238E27FC236}">
                <a16:creationId xmlns:a16="http://schemas.microsoft.com/office/drawing/2014/main" id="{B30A6E81-29EE-F84C-A503-977CB55C50AE}"/>
              </a:ext>
            </a:extLst>
          </p:cNvPr>
          <p:cNvSpPr/>
          <p:nvPr/>
        </p:nvSpPr>
        <p:spPr>
          <a:xfrm>
            <a:off x="8297919" y="4757693"/>
            <a:ext cx="471488" cy="471488"/>
          </a:xfrm>
          <a:prstGeom prst="rect">
            <a:avLst/>
          </a:prstGeom>
          <a:solidFill>
            <a:srgbClr val="1BB15E"/>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46E6C496-F1EC-7849-8EF8-7727FA7F15CA}"/>
              </a:ext>
            </a:extLst>
          </p:cNvPr>
          <p:cNvSpPr/>
          <p:nvPr/>
        </p:nvSpPr>
        <p:spPr>
          <a:xfrm>
            <a:off x="8776550" y="4758188"/>
            <a:ext cx="471488" cy="471488"/>
          </a:xfrm>
          <a:prstGeom prst="rect">
            <a:avLst/>
          </a:prstGeom>
          <a:solidFill>
            <a:srgbClr val="1BB15E"/>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67" name="Rectangle 66">
            <a:extLst>
              <a:ext uri="{FF2B5EF4-FFF2-40B4-BE49-F238E27FC236}">
                <a16:creationId xmlns:a16="http://schemas.microsoft.com/office/drawing/2014/main" id="{D64027D1-8D83-514C-AC7D-7342B0D24924}"/>
              </a:ext>
            </a:extLst>
          </p:cNvPr>
          <p:cNvSpPr/>
          <p:nvPr/>
        </p:nvSpPr>
        <p:spPr>
          <a:xfrm>
            <a:off x="9245658" y="4754413"/>
            <a:ext cx="471488" cy="471488"/>
          </a:xfrm>
          <a:prstGeom prst="rect">
            <a:avLst/>
          </a:prstGeom>
          <a:solidFill>
            <a:srgbClr val="1BB15E"/>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7FAF1015-0362-7143-97E0-A64FFB066317}"/>
              </a:ext>
            </a:extLst>
          </p:cNvPr>
          <p:cNvSpPr/>
          <p:nvPr/>
        </p:nvSpPr>
        <p:spPr>
          <a:xfrm>
            <a:off x="9724289" y="4754908"/>
            <a:ext cx="471488" cy="471488"/>
          </a:xfrm>
          <a:prstGeom prst="rect">
            <a:avLst/>
          </a:prstGeom>
          <a:solidFill>
            <a:srgbClr val="1BB15E"/>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69" name="Rectangle 68">
            <a:extLst>
              <a:ext uri="{FF2B5EF4-FFF2-40B4-BE49-F238E27FC236}">
                <a16:creationId xmlns:a16="http://schemas.microsoft.com/office/drawing/2014/main" id="{03D37374-DC78-2245-A4F7-E160FAC243A2}"/>
              </a:ext>
            </a:extLst>
          </p:cNvPr>
          <p:cNvSpPr/>
          <p:nvPr/>
        </p:nvSpPr>
        <p:spPr>
          <a:xfrm>
            <a:off x="10214828" y="4765738"/>
            <a:ext cx="471488" cy="471488"/>
          </a:xfrm>
          <a:prstGeom prst="rect">
            <a:avLst/>
          </a:prstGeom>
          <a:solidFill>
            <a:srgbClr val="1BB15E"/>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D7013B1D-AE5A-2441-8C2B-5A09440EDFDA}"/>
              </a:ext>
            </a:extLst>
          </p:cNvPr>
          <p:cNvSpPr/>
          <p:nvPr/>
        </p:nvSpPr>
        <p:spPr>
          <a:xfrm>
            <a:off x="10693459" y="4766233"/>
            <a:ext cx="471488" cy="471488"/>
          </a:xfrm>
          <a:prstGeom prst="rect">
            <a:avLst/>
          </a:prstGeom>
          <a:solidFill>
            <a:srgbClr val="1BB15E"/>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71" name="Rectangle 70">
            <a:extLst>
              <a:ext uri="{FF2B5EF4-FFF2-40B4-BE49-F238E27FC236}">
                <a16:creationId xmlns:a16="http://schemas.microsoft.com/office/drawing/2014/main" id="{B0B43935-B717-8B4B-A6A9-EAC8DC5ECB88}"/>
              </a:ext>
            </a:extLst>
          </p:cNvPr>
          <p:cNvSpPr/>
          <p:nvPr/>
        </p:nvSpPr>
        <p:spPr>
          <a:xfrm>
            <a:off x="11183998" y="4765738"/>
            <a:ext cx="471488" cy="471488"/>
          </a:xfrm>
          <a:prstGeom prst="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X</a:t>
            </a:r>
          </a:p>
        </p:txBody>
      </p:sp>
      <p:sp>
        <p:nvSpPr>
          <p:cNvPr id="72" name="Rectangle 71">
            <a:extLst>
              <a:ext uri="{FF2B5EF4-FFF2-40B4-BE49-F238E27FC236}">
                <a16:creationId xmlns:a16="http://schemas.microsoft.com/office/drawing/2014/main" id="{C60894C9-4F76-6D4E-B7B3-243C33ECE531}"/>
              </a:ext>
            </a:extLst>
          </p:cNvPr>
          <p:cNvSpPr/>
          <p:nvPr/>
        </p:nvSpPr>
        <p:spPr>
          <a:xfrm>
            <a:off x="8312211" y="5268283"/>
            <a:ext cx="471488" cy="471488"/>
          </a:xfrm>
          <a:prstGeom prst="rect">
            <a:avLst/>
          </a:prstGeom>
          <a:solidFill>
            <a:srgbClr val="1BB15E"/>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9456D9EC-4276-5946-BBD1-9F043BD68263}"/>
              </a:ext>
            </a:extLst>
          </p:cNvPr>
          <p:cNvSpPr/>
          <p:nvPr/>
        </p:nvSpPr>
        <p:spPr>
          <a:xfrm>
            <a:off x="8790842" y="5268778"/>
            <a:ext cx="471488" cy="471488"/>
          </a:xfrm>
          <a:prstGeom prst="rect">
            <a:avLst/>
          </a:prstGeom>
          <a:solidFill>
            <a:srgbClr val="1BB15E"/>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74" name="Rectangle 73">
            <a:extLst>
              <a:ext uri="{FF2B5EF4-FFF2-40B4-BE49-F238E27FC236}">
                <a16:creationId xmlns:a16="http://schemas.microsoft.com/office/drawing/2014/main" id="{E0CE9B20-84A1-CC45-AA8A-B38918860523}"/>
              </a:ext>
            </a:extLst>
          </p:cNvPr>
          <p:cNvSpPr/>
          <p:nvPr/>
        </p:nvSpPr>
        <p:spPr>
          <a:xfrm>
            <a:off x="9259950" y="5265003"/>
            <a:ext cx="471488" cy="471488"/>
          </a:xfrm>
          <a:prstGeom prst="rect">
            <a:avLst/>
          </a:prstGeom>
          <a:solidFill>
            <a:srgbClr val="1BB15E"/>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9267EB2D-B339-134A-9A88-A7D01C59CB1E}"/>
              </a:ext>
            </a:extLst>
          </p:cNvPr>
          <p:cNvSpPr/>
          <p:nvPr/>
        </p:nvSpPr>
        <p:spPr>
          <a:xfrm>
            <a:off x="9738581" y="5265498"/>
            <a:ext cx="471488" cy="471488"/>
          </a:xfrm>
          <a:prstGeom prst="rect">
            <a:avLst/>
          </a:prstGeom>
          <a:solidFill>
            <a:srgbClr val="1BB15E"/>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76" name="Rectangle 75">
            <a:extLst>
              <a:ext uri="{FF2B5EF4-FFF2-40B4-BE49-F238E27FC236}">
                <a16:creationId xmlns:a16="http://schemas.microsoft.com/office/drawing/2014/main" id="{962428DB-5B02-2044-B70D-B336A923992D}"/>
              </a:ext>
            </a:extLst>
          </p:cNvPr>
          <p:cNvSpPr/>
          <p:nvPr/>
        </p:nvSpPr>
        <p:spPr>
          <a:xfrm>
            <a:off x="10229120" y="5276328"/>
            <a:ext cx="471488" cy="471488"/>
          </a:xfrm>
          <a:prstGeom prst="rect">
            <a:avLst/>
          </a:prstGeom>
          <a:solidFill>
            <a:srgbClr val="1BB15E"/>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86BEC319-BAC2-8141-BB99-4E8CC87E670B}"/>
              </a:ext>
            </a:extLst>
          </p:cNvPr>
          <p:cNvSpPr/>
          <p:nvPr/>
        </p:nvSpPr>
        <p:spPr>
          <a:xfrm>
            <a:off x="10707751" y="5276823"/>
            <a:ext cx="471488" cy="471488"/>
          </a:xfrm>
          <a:prstGeom prst="rect">
            <a:avLst/>
          </a:prstGeom>
          <a:solidFill>
            <a:srgbClr val="1BB15E"/>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78" name="Rectangle 77">
            <a:extLst>
              <a:ext uri="{FF2B5EF4-FFF2-40B4-BE49-F238E27FC236}">
                <a16:creationId xmlns:a16="http://schemas.microsoft.com/office/drawing/2014/main" id="{467E72C8-0AC8-CB47-B23B-3D8885A85E82}"/>
              </a:ext>
            </a:extLst>
          </p:cNvPr>
          <p:cNvSpPr/>
          <p:nvPr/>
        </p:nvSpPr>
        <p:spPr>
          <a:xfrm>
            <a:off x="11198290" y="5276328"/>
            <a:ext cx="471488" cy="471488"/>
          </a:xfrm>
          <a:prstGeom prst="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X</a:t>
            </a:r>
          </a:p>
        </p:txBody>
      </p:sp>
      <p:sp>
        <p:nvSpPr>
          <p:cNvPr id="79" name="Rectangle 78">
            <a:extLst>
              <a:ext uri="{FF2B5EF4-FFF2-40B4-BE49-F238E27FC236}">
                <a16:creationId xmlns:a16="http://schemas.microsoft.com/office/drawing/2014/main" id="{C83986D6-3E1A-8646-8481-6640629A25B9}"/>
              </a:ext>
            </a:extLst>
          </p:cNvPr>
          <p:cNvSpPr/>
          <p:nvPr/>
        </p:nvSpPr>
        <p:spPr>
          <a:xfrm>
            <a:off x="8312211" y="5755129"/>
            <a:ext cx="471488" cy="471488"/>
          </a:xfrm>
          <a:prstGeom prst="rect">
            <a:avLst/>
          </a:prstGeom>
          <a:solidFill>
            <a:srgbClr val="1BB15E"/>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F129AF66-4EEA-1344-A396-37E1AAE4D232}"/>
              </a:ext>
            </a:extLst>
          </p:cNvPr>
          <p:cNvSpPr/>
          <p:nvPr/>
        </p:nvSpPr>
        <p:spPr>
          <a:xfrm>
            <a:off x="8790842" y="5755624"/>
            <a:ext cx="471488" cy="471488"/>
          </a:xfrm>
          <a:prstGeom prst="rect">
            <a:avLst/>
          </a:prstGeom>
          <a:solidFill>
            <a:srgbClr val="1BB15E"/>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81" name="Rectangle 80">
            <a:extLst>
              <a:ext uri="{FF2B5EF4-FFF2-40B4-BE49-F238E27FC236}">
                <a16:creationId xmlns:a16="http://schemas.microsoft.com/office/drawing/2014/main" id="{03D89626-C5CE-5248-B02B-76F1DCC75822}"/>
              </a:ext>
            </a:extLst>
          </p:cNvPr>
          <p:cNvSpPr/>
          <p:nvPr/>
        </p:nvSpPr>
        <p:spPr>
          <a:xfrm>
            <a:off x="9259950" y="5751849"/>
            <a:ext cx="471488" cy="471488"/>
          </a:xfrm>
          <a:prstGeom prst="rect">
            <a:avLst/>
          </a:prstGeom>
          <a:solidFill>
            <a:srgbClr val="1BB15E"/>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3E1D6B23-6842-B940-894B-B01F9B194DBA}"/>
              </a:ext>
            </a:extLst>
          </p:cNvPr>
          <p:cNvSpPr/>
          <p:nvPr/>
        </p:nvSpPr>
        <p:spPr>
          <a:xfrm>
            <a:off x="9738581" y="5752344"/>
            <a:ext cx="471488" cy="471488"/>
          </a:xfrm>
          <a:prstGeom prst="rect">
            <a:avLst/>
          </a:prstGeom>
          <a:solidFill>
            <a:srgbClr val="1BB15E"/>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83" name="Rectangle 82">
            <a:extLst>
              <a:ext uri="{FF2B5EF4-FFF2-40B4-BE49-F238E27FC236}">
                <a16:creationId xmlns:a16="http://schemas.microsoft.com/office/drawing/2014/main" id="{8737B5F4-149D-3B47-B9A8-02927DF9B622}"/>
              </a:ext>
            </a:extLst>
          </p:cNvPr>
          <p:cNvSpPr/>
          <p:nvPr/>
        </p:nvSpPr>
        <p:spPr>
          <a:xfrm>
            <a:off x="10229120" y="5763174"/>
            <a:ext cx="471488" cy="471488"/>
          </a:xfrm>
          <a:prstGeom prst="rect">
            <a:avLst/>
          </a:prstGeom>
          <a:solidFill>
            <a:srgbClr val="1BB15E"/>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F5C4DDC2-D52E-C444-877F-50BB56CBA8AF}"/>
              </a:ext>
            </a:extLst>
          </p:cNvPr>
          <p:cNvSpPr/>
          <p:nvPr/>
        </p:nvSpPr>
        <p:spPr>
          <a:xfrm>
            <a:off x="10707751" y="5763669"/>
            <a:ext cx="471488" cy="471488"/>
          </a:xfrm>
          <a:prstGeom prst="rect">
            <a:avLst/>
          </a:prstGeom>
          <a:solidFill>
            <a:srgbClr val="1BB15E"/>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85" name="Rectangle 84">
            <a:extLst>
              <a:ext uri="{FF2B5EF4-FFF2-40B4-BE49-F238E27FC236}">
                <a16:creationId xmlns:a16="http://schemas.microsoft.com/office/drawing/2014/main" id="{2B5C2123-81A9-4545-8425-6FAE3C78E1A1}"/>
              </a:ext>
            </a:extLst>
          </p:cNvPr>
          <p:cNvSpPr/>
          <p:nvPr/>
        </p:nvSpPr>
        <p:spPr>
          <a:xfrm>
            <a:off x="11198290" y="5763174"/>
            <a:ext cx="471488" cy="471488"/>
          </a:xfrm>
          <a:prstGeom prst="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X</a:t>
            </a:r>
          </a:p>
        </p:txBody>
      </p:sp>
      <p:sp>
        <p:nvSpPr>
          <p:cNvPr id="86" name="Rectangle 85">
            <a:extLst>
              <a:ext uri="{FF2B5EF4-FFF2-40B4-BE49-F238E27FC236}">
                <a16:creationId xmlns:a16="http://schemas.microsoft.com/office/drawing/2014/main" id="{88DECC58-E4DA-124D-85AF-C76A104988BC}"/>
              </a:ext>
            </a:extLst>
          </p:cNvPr>
          <p:cNvSpPr/>
          <p:nvPr/>
        </p:nvSpPr>
        <p:spPr>
          <a:xfrm>
            <a:off x="8312211" y="6194788"/>
            <a:ext cx="471488" cy="471488"/>
          </a:xfrm>
          <a:prstGeom prst="rect">
            <a:avLst/>
          </a:prstGeom>
          <a:solidFill>
            <a:srgbClr val="1BB15E"/>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F80E27CA-2A09-1743-9131-EB51F5755A77}"/>
              </a:ext>
            </a:extLst>
          </p:cNvPr>
          <p:cNvSpPr/>
          <p:nvPr/>
        </p:nvSpPr>
        <p:spPr>
          <a:xfrm>
            <a:off x="8790842" y="6195283"/>
            <a:ext cx="471488" cy="471488"/>
          </a:xfrm>
          <a:prstGeom prst="rect">
            <a:avLst/>
          </a:prstGeom>
          <a:solidFill>
            <a:srgbClr val="1BB15E"/>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88" name="Rectangle 87">
            <a:extLst>
              <a:ext uri="{FF2B5EF4-FFF2-40B4-BE49-F238E27FC236}">
                <a16:creationId xmlns:a16="http://schemas.microsoft.com/office/drawing/2014/main" id="{E99EE2E1-974A-174F-948A-2FF030716777}"/>
              </a:ext>
            </a:extLst>
          </p:cNvPr>
          <p:cNvSpPr/>
          <p:nvPr/>
        </p:nvSpPr>
        <p:spPr>
          <a:xfrm>
            <a:off x="9259950" y="6191508"/>
            <a:ext cx="471488" cy="471488"/>
          </a:xfrm>
          <a:prstGeom prst="rect">
            <a:avLst/>
          </a:prstGeom>
          <a:solidFill>
            <a:srgbClr val="1BB15E"/>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113B17A0-3241-6540-A6B7-ED849A5276E0}"/>
              </a:ext>
            </a:extLst>
          </p:cNvPr>
          <p:cNvSpPr/>
          <p:nvPr/>
        </p:nvSpPr>
        <p:spPr>
          <a:xfrm>
            <a:off x="9738581" y="6192003"/>
            <a:ext cx="471488" cy="471488"/>
          </a:xfrm>
          <a:prstGeom prst="rect">
            <a:avLst/>
          </a:prstGeom>
          <a:solidFill>
            <a:srgbClr val="1BB15E"/>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90" name="Rectangle 89">
            <a:extLst>
              <a:ext uri="{FF2B5EF4-FFF2-40B4-BE49-F238E27FC236}">
                <a16:creationId xmlns:a16="http://schemas.microsoft.com/office/drawing/2014/main" id="{0C2C4539-D7FB-3547-A477-C0D25CFD9304}"/>
              </a:ext>
            </a:extLst>
          </p:cNvPr>
          <p:cNvSpPr/>
          <p:nvPr/>
        </p:nvSpPr>
        <p:spPr>
          <a:xfrm>
            <a:off x="10229120" y="6202833"/>
            <a:ext cx="471488" cy="471488"/>
          </a:xfrm>
          <a:prstGeom prst="rect">
            <a:avLst/>
          </a:prstGeom>
          <a:solidFill>
            <a:srgbClr val="1BB15E"/>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6CD542E6-6D27-1C4C-89B8-CE41DF6B150D}"/>
              </a:ext>
            </a:extLst>
          </p:cNvPr>
          <p:cNvSpPr/>
          <p:nvPr/>
        </p:nvSpPr>
        <p:spPr>
          <a:xfrm>
            <a:off x="10707751" y="6203328"/>
            <a:ext cx="471488" cy="471488"/>
          </a:xfrm>
          <a:prstGeom prst="rect">
            <a:avLst/>
          </a:prstGeom>
          <a:solidFill>
            <a:srgbClr val="1BB15E"/>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92" name="Rectangle 91">
            <a:extLst>
              <a:ext uri="{FF2B5EF4-FFF2-40B4-BE49-F238E27FC236}">
                <a16:creationId xmlns:a16="http://schemas.microsoft.com/office/drawing/2014/main" id="{181C4719-EA95-744A-8ED5-FF2EE519FBF5}"/>
              </a:ext>
            </a:extLst>
          </p:cNvPr>
          <p:cNvSpPr/>
          <p:nvPr/>
        </p:nvSpPr>
        <p:spPr>
          <a:xfrm>
            <a:off x="11198290" y="6202833"/>
            <a:ext cx="471488" cy="471488"/>
          </a:xfrm>
          <a:prstGeom prst="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X</a:t>
            </a:r>
          </a:p>
        </p:txBody>
      </p:sp>
      <p:sp>
        <p:nvSpPr>
          <p:cNvPr id="93" name="Rectangle 92">
            <a:extLst>
              <a:ext uri="{FF2B5EF4-FFF2-40B4-BE49-F238E27FC236}">
                <a16:creationId xmlns:a16="http://schemas.microsoft.com/office/drawing/2014/main" id="{403C88C2-44D3-B14C-9F2E-D4FC78A12E24}"/>
              </a:ext>
            </a:extLst>
          </p:cNvPr>
          <p:cNvSpPr/>
          <p:nvPr/>
        </p:nvSpPr>
        <p:spPr>
          <a:xfrm>
            <a:off x="11199925" y="3796599"/>
            <a:ext cx="471488" cy="471488"/>
          </a:xfrm>
          <a:prstGeom prst="rect">
            <a:avLst/>
          </a:prstGeom>
          <a:gradFill flip="none" rotWithShape="1">
            <a:gsLst>
              <a:gs pos="0">
                <a:srgbClr val="1BB15E"/>
              </a:gs>
              <a:gs pos="100000">
                <a:srgbClr val="FF0000"/>
              </a:gs>
            </a:gsLst>
            <a:lin ang="10800000" scaled="1"/>
            <a:tileRect/>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X</a:t>
            </a:r>
          </a:p>
        </p:txBody>
      </p:sp>
      <p:sp>
        <p:nvSpPr>
          <p:cNvPr id="94" name="Rectangle 93">
            <a:extLst>
              <a:ext uri="{FF2B5EF4-FFF2-40B4-BE49-F238E27FC236}">
                <a16:creationId xmlns:a16="http://schemas.microsoft.com/office/drawing/2014/main" id="{02228D87-4061-D544-BF08-C39C18751522}"/>
              </a:ext>
            </a:extLst>
          </p:cNvPr>
          <p:cNvSpPr/>
          <p:nvPr/>
        </p:nvSpPr>
        <p:spPr>
          <a:xfrm>
            <a:off x="11202291" y="4284487"/>
            <a:ext cx="471488" cy="471488"/>
          </a:xfrm>
          <a:prstGeom prst="rect">
            <a:avLst/>
          </a:prstGeom>
          <a:gradFill flip="none" rotWithShape="1">
            <a:gsLst>
              <a:gs pos="0">
                <a:srgbClr val="1BB15E"/>
              </a:gs>
              <a:gs pos="100000">
                <a:srgbClr val="FF0000"/>
              </a:gs>
            </a:gsLst>
            <a:lin ang="10800000" scaled="1"/>
            <a:tileRect/>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X</a:t>
            </a:r>
          </a:p>
        </p:txBody>
      </p:sp>
      <p:sp>
        <p:nvSpPr>
          <p:cNvPr id="95" name="Rectangle 94">
            <a:extLst>
              <a:ext uri="{FF2B5EF4-FFF2-40B4-BE49-F238E27FC236}">
                <a16:creationId xmlns:a16="http://schemas.microsoft.com/office/drawing/2014/main" id="{D4919677-064A-D54C-8566-CE355A3870F7}"/>
              </a:ext>
            </a:extLst>
          </p:cNvPr>
          <p:cNvSpPr/>
          <p:nvPr/>
        </p:nvSpPr>
        <p:spPr>
          <a:xfrm>
            <a:off x="11186382" y="4755556"/>
            <a:ext cx="471488" cy="471488"/>
          </a:xfrm>
          <a:prstGeom prst="rect">
            <a:avLst/>
          </a:prstGeom>
          <a:gradFill flip="none" rotWithShape="1">
            <a:gsLst>
              <a:gs pos="0">
                <a:srgbClr val="1BB15E"/>
              </a:gs>
              <a:gs pos="100000">
                <a:srgbClr val="FF0000"/>
              </a:gs>
            </a:gsLst>
            <a:lin ang="10800000" scaled="1"/>
            <a:tileRect/>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X</a:t>
            </a:r>
          </a:p>
        </p:txBody>
      </p:sp>
      <p:sp>
        <p:nvSpPr>
          <p:cNvPr id="96" name="Rectangle 95">
            <a:extLst>
              <a:ext uri="{FF2B5EF4-FFF2-40B4-BE49-F238E27FC236}">
                <a16:creationId xmlns:a16="http://schemas.microsoft.com/office/drawing/2014/main" id="{4CAB7837-B833-C74C-AD72-F5FFC5B19277}"/>
              </a:ext>
            </a:extLst>
          </p:cNvPr>
          <p:cNvSpPr/>
          <p:nvPr/>
        </p:nvSpPr>
        <p:spPr>
          <a:xfrm>
            <a:off x="11200390" y="5270852"/>
            <a:ext cx="471488" cy="471488"/>
          </a:xfrm>
          <a:prstGeom prst="rect">
            <a:avLst/>
          </a:prstGeom>
          <a:gradFill flip="none" rotWithShape="1">
            <a:gsLst>
              <a:gs pos="0">
                <a:srgbClr val="1BB15E"/>
              </a:gs>
              <a:gs pos="100000">
                <a:srgbClr val="FF0000"/>
              </a:gs>
            </a:gsLst>
            <a:lin ang="10800000" scaled="1"/>
            <a:tileRect/>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X</a:t>
            </a:r>
          </a:p>
        </p:txBody>
      </p:sp>
      <p:sp>
        <p:nvSpPr>
          <p:cNvPr id="97" name="Rectangle 96">
            <a:extLst>
              <a:ext uri="{FF2B5EF4-FFF2-40B4-BE49-F238E27FC236}">
                <a16:creationId xmlns:a16="http://schemas.microsoft.com/office/drawing/2014/main" id="{95ED3FB9-33F1-4D40-932B-3BB28A06557B}"/>
              </a:ext>
            </a:extLst>
          </p:cNvPr>
          <p:cNvSpPr/>
          <p:nvPr/>
        </p:nvSpPr>
        <p:spPr>
          <a:xfrm>
            <a:off x="11198290" y="5756619"/>
            <a:ext cx="471488" cy="471488"/>
          </a:xfrm>
          <a:prstGeom prst="rect">
            <a:avLst/>
          </a:prstGeom>
          <a:gradFill flip="none" rotWithShape="1">
            <a:gsLst>
              <a:gs pos="0">
                <a:srgbClr val="1BB15E"/>
              </a:gs>
              <a:gs pos="100000">
                <a:srgbClr val="FF0000"/>
              </a:gs>
            </a:gsLst>
            <a:lin ang="10800000" scaled="1"/>
            <a:tileRect/>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X</a:t>
            </a:r>
          </a:p>
        </p:txBody>
      </p:sp>
      <p:sp>
        <p:nvSpPr>
          <p:cNvPr id="98" name="Rectangle 97">
            <a:extLst>
              <a:ext uri="{FF2B5EF4-FFF2-40B4-BE49-F238E27FC236}">
                <a16:creationId xmlns:a16="http://schemas.microsoft.com/office/drawing/2014/main" id="{4A3661AA-7FA3-D84C-B4FA-887D54006C3D}"/>
              </a:ext>
            </a:extLst>
          </p:cNvPr>
          <p:cNvSpPr/>
          <p:nvPr/>
        </p:nvSpPr>
        <p:spPr>
          <a:xfrm>
            <a:off x="10728425" y="6201846"/>
            <a:ext cx="471488" cy="471488"/>
          </a:xfrm>
          <a:prstGeom prst="rect">
            <a:avLst/>
          </a:prstGeom>
          <a:gradFill flip="none" rotWithShape="1">
            <a:gsLst>
              <a:gs pos="0">
                <a:srgbClr val="1BB15E"/>
              </a:gs>
              <a:gs pos="100000">
                <a:srgbClr val="FF0000"/>
              </a:gs>
            </a:gsLst>
            <a:lin ang="10800000" scaled="1"/>
            <a:tileRect/>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X</a:t>
            </a:r>
          </a:p>
        </p:txBody>
      </p:sp>
      <p:sp>
        <p:nvSpPr>
          <p:cNvPr id="99" name="Rectangle 98">
            <a:extLst>
              <a:ext uri="{FF2B5EF4-FFF2-40B4-BE49-F238E27FC236}">
                <a16:creationId xmlns:a16="http://schemas.microsoft.com/office/drawing/2014/main" id="{946E53F4-6BBA-D048-A2CA-72E92DF949AA}"/>
              </a:ext>
            </a:extLst>
          </p:cNvPr>
          <p:cNvSpPr/>
          <p:nvPr/>
        </p:nvSpPr>
        <p:spPr>
          <a:xfrm>
            <a:off x="10243406" y="6196369"/>
            <a:ext cx="471488" cy="471488"/>
          </a:xfrm>
          <a:prstGeom prst="rect">
            <a:avLst/>
          </a:prstGeom>
          <a:gradFill flip="none" rotWithShape="1">
            <a:gsLst>
              <a:gs pos="0">
                <a:srgbClr val="1BB15E"/>
              </a:gs>
              <a:gs pos="100000">
                <a:srgbClr val="FF0000"/>
              </a:gs>
            </a:gsLst>
            <a:lin ang="10800000" scaled="1"/>
            <a:tileRect/>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X</a:t>
            </a:r>
          </a:p>
        </p:txBody>
      </p:sp>
      <p:sp>
        <p:nvSpPr>
          <p:cNvPr id="100" name="Rectangle 99">
            <a:extLst>
              <a:ext uri="{FF2B5EF4-FFF2-40B4-BE49-F238E27FC236}">
                <a16:creationId xmlns:a16="http://schemas.microsoft.com/office/drawing/2014/main" id="{C350C1AE-DB5E-EE44-8F35-F477E3FA926E}"/>
              </a:ext>
            </a:extLst>
          </p:cNvPr>
          <p:cNvSpPr/>
          <p:nvPr/>
        </p:nvSpPr>
        <p:spPr>
          <a:xfrm>
            <a:off x="9758682" y="6198467"/>
            <a:ext cx="471488" cy="471488"/>
          </a:xfrm>
          <a:prstGeom prst="rect">
            <a:avLst/>
          </a:prstGeom>
          <a:gradFill flip="none" rotWithShape="1">
            <a:gsLst>
              <a:gs pos="0">
                <a:srgbClr val="1BB15E"/>
              </a:gs>
              <a:gs pos="100000">
                <a:srgbClr val="FF0000"/>
              </a:gs>
            </a:gsLst>
            <a:lin ang="10800000" scaled="1"/>
            <a:tileRect/>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X</a:t>
            </a:r>
          </a:p>
        </p:txBody>
      </p:sp>
      <p:sp>
        <p:nvSpPr>
          <p:cNvPr id="101" name="Rectangle 100">
            <a:extLst>
              <a:ext uri="{FF2B5EF4-FFF2-40B4-BE49-F238E27FC236}">
                <a16:creationId xmlns:a16="http://schemas.microsoft.com/office/drawing/2014/main" id="{ED0A03FE-8080-2D45-B439-F95C96A70CC3}"/>
              </a:ext>
            </a:extLst>
          </p:cNvPr>
          <p:cNvSpPr/>
          <p:nvPr/>
        </p:nvSpPr>
        <p:spPr>
          <a:xfrm>
            <a:off x="9256813" y="6198467"/>
            <a:ext cx="471488" cy="471488"/>
          </a:xfrm>
          <a:prstGeom prst="rect">
            <a:avLst/>
          </a:prstGeom>
          <a:gradFill flip="none" rotWithShape="1">
            <a:gsLst>
              <a:gs pos="0">
                <a:srgbClr val="1BB15E"/>
              </a:gs>
              <a:gs pos="100000">
                <a:srgbClr val="FF0000"/>
              </a:gs>
            </a:gsLst>
            <a:lin ang="10800000" scaled="1"/>
            <a:tileRect/>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X</a:t>
            </a:r>
          </a:p>
        </p:txBody>
      </p:sp>
      <p:sp>
        <p:nvSpPr>
          <p:cNvPr id="102" name="Rectangle 101">
            <a:extLst>
              <a:ext uri="{FF2B5EF4-FFF2-40B4-BE49-F238E27FC236}">
                <a16:creationId xmlns:a16="http://schemas.microsoft.com/office/drawing/2014/main" id="{440DBF94-9703-B24D-86BD-80788E6C4C29}"/>
              </a:ext>
            </a:extLst>
          </p:cNvPr>
          <p:cNvSpPr/>
          <p:nvPr/>
        </p:nvSpPr>
        <p:spPr>
          <a:xfrm>
            <a:off x="8800367" y="6198467"/>
            <a:ext cx="471488" cy="471488"/>
          </a:xfrm>
          <a:prstGeom prst="rect">
            <a:avLst/>
          </a:prstGeom>
          <a:gradFill flip="none" rotWithShape="1">
            <a:gsLst>
              <a:gs pos="0">
                <a:srgbClr val="1BB15E"/>
              </a:gs>
              <a:gs pos="100000">
                <a:srgbClr val="FF0000"/>
              </a:gs>
            </a:gsLst>
            <a:lin ang="10800000" scaled="1"/>
            <a:tileRect/>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X</a:t>
            </a:r>
          </a:p>
        </p:txBody>
      </p:sp>
      <p:sp>
        <p:nvSpPr>
          <p:cNvPr id="103" name="Rectangle 102">
            <a:extLst>
              <a:ext uri="{FF2B5EF4-FFF2-40B4-BE49-F238E27FC236}">
                <a16:creationId xmlns:a16="http://schemas.microsoft.com/office/drawing/2014/main" id="{4EB4740A-8CCF-9C4E-A2D4-27F7E1B6B170}"/>
              </a:ext>
            </a:extLst>
          </p:cNvPr>
          <p:cNvSpPr/>
          <p:nvPr/>
        </p:nvSpPr>
        <p:spPr>
          <a:xfrm>
            <a:off x="8315782" y="6178610"/>
            <a:ext cx="471488" cy="471488"/>
          </a:xfrm>
          <a:prstGeom prst="rect">
            <a:avLst/>
          </a:prstGeom>
          <a:gradFill flip="none" rotWithShape="1">
            <a:gsLst>
              <a:gs pos="0">
                <a:srgbClr val="1BB15E"/>
              </a:gs>
              <a:gs pos="100000">
                <a:srgbClr val="FF0000"/>
              </a:gs>
            </a:gsLst>
            <a:lin ang="10800000" scaled="1"/>
            <a:tileRect/>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X</a:t>
            </a:r>
          </a:p>
        </p:txBody>
      </p:sp>
      <p:sp>
        <p:nvSpPr>
          <p:cNvPr id="104" name="TextBox 103">
            <a:extLst>
              <a:ext uri="{FF2B5EF4-FFF2-40B4-BE49-F238E27FC236}">
                <a16:creationId xmlns:a16="http://schemas.microsoft.com/office/drawing/2014/main" id="{D1D21A1E-A809-1F43-AD67-626D20C5DB2E}"/>
              </a:ext>
            </a:extLst>
          </p:cNvPr>
          <p:cNvSpPr txBox="1"/>
          <p:nvPr/>
        </p:nvSpPr>
        <p:spPr>
          <a:xfrm>
            <a:off x="7516035" y="2884327"/>
            <a:ext cx="4556119" cy="369332"/>
          </a:xfrm>
          <a:prstGeom prst="rect">
            <a:avLst/>
          </a:prstGeom>
          <a:noFill/>
        </p:spPr>
        <p:txBody>
          <a:bodyPr wrap="none" rtlCol="0">
            <a:spAutoFit/>
          </a:bodyPr>
          <a:lstStyle/>
          <a:p>
            <a:r>
              <a:rPr lang="en-US" b="1" dirty="0"/>
              <a:t>Covariance matrix derived from the ensemble</a:t>
            </a:r>
          </a:p>
        </p:txBody>
      </p:sp>
      <p:sp>
        <p:nvSpPr>
          <p:cNvPr id="3" name="TextBox 2">
            <a:extLst>
              <a:ext uri="{FF2B5EF4-FFF2-40B4-BE49-F238E27FC236}">
                <a16:creationId xmlns:a16="http://schemas.microsoft.com/office/drawing/2014/main" id="{435F6F87-BE17-F843-BF83-D5EC70A23E3F}"/>
              </a:ext>
            </a:extLst>
          </p:cNvPr>
          <p:cNvSpPr txBox="1"/>
          <p:nvPr/>
        </p:nvSpPr>
        <p:spPr>
          <a:xfrm>
            <a:off x="6475498" y="3989582"/>
            <a:ext cx="2131845" cy="1477328"/>
          </a:xfrm>
          <a:prstGeom prst="rect">
            <a:avLst/>
          </a:prstGeom>
          <a:noFill/>
        </p:spPr>
        <p:txBody>
          <a:bodyPr wrap="square" rtlCol="0">
            <a:spAutoFit/>
          </a:bodyPr>
          <a:lstStyle/>
          <a:p>
            <a:r>
              <a:rPr lang="en-US" dirty="0"/>
              <a:t>Matrix links unobserved</a:t>
            </a:r>
          </a:p>
          <a:p>
            <a:r>
              <a:rPr lang="en-US" dirty="0"/>
              <a:t>emissions to observed</a:t>
            </a:r>
          </a:p>
          <a:p>
            <a:r>
              <a:rPr lang="en-US" dirty="0"/>
              <a:t>concentrations</a:t>
            </a:r>
          </a:p>
        </p:txBody>
      </p:sp>
    </p:spTree>
    <p:extLst>
      <p:ext uri="{BB962C8B-B14F-4D97-AF65-F5344CB8AC3E}">
        <p14:creationId xmlns:p14="http://schemas.microsoft.com/office/powerpoint/2010/main" val="24479239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EAAFC-A22E-D34B-8725-A8EA1E337843}"/>
              </a:ext>
            </a:extLst>
          </p:cNvPr>
          <p:cNvSpPr>
            <a:spLocks noGrp="1"/>
          </p:cNvSpPr>
          <p:nvPr>
            <p:ph type="title"/>
          </p:nvPr>
        </p:nvSpPr>
        <p:spPr>
          <a:xfrm>
            <a:off x="382772" y="-113340"/>
            <a:ext cx="10971028" cy="1325563"/>
          </a:xfrm>
        </p:spPr>
        <p:txBody>
          <a:bodyPr/>
          <a:lstStyle/>
          <a:p>
            <a:r>
              <a:rPr lang="en-US" dirty="0"/>
              <a:t>An imaginary LETKF scenario explained in detail</a:t>
            </a:r>
          </a:p>
        </p:txBody>
      </p:sp>
      <p:pic>
        <p:nvPicPr>
          <p:cNvPr id="5" name="Picture 2" descr="Welcome to the GEOS-Chem Web Site">
            <a:extLst>
              <a:ext uri="{FF2B5EF4-FFF2-40B4-BE49-F238E27FC236}">
                <a16:creationId xmlns:a16="http://schemas.microsoft.com/office/drawing/2014/main" id="{FA94FEE4-DE45-5042-89ED-96238B8AEB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226" y="2946623"/>
            <a:ext cx="2559254" cy="36933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C24603B-38F1-1241-9051-8B2B16C3D0DA}"/>
              </a:ext>
            </a:extLst>
          </p:cNvPr>
          <p:cNvSpPr txBox="1"/>
          <p:nvPr/>
        </p:nvSpPr>
        <p:spPr>
          <a:xfrm>
            <a:off x="109538" y="931222"/>
            <a:ext cx="5091112" cy="2031325"/>
          </a:xfrm>
          <a:prstGeom prst="rect">
            <a:avLst/>
          </a:prstGeom>
          <a:noFill/>
        </p:spPr>
        <p:txBody>
          <a:bodyPr wrap="square" rtlCol="0">
            <a:spAutoFit/>
          </a:bodyPr>
          <a:lstStyle/>
          <a:p>
            <a:r>
              <a:rPr lang="en-US" dirty="0"/>
              <a:t>Run GEOS-Chem 32 times in parallel. In each instance, start with a randomly perturbed emissions field! For example, we might randomly choose scaling factors between 0.25 and 1.75 for every </a:t>
            </a:r>
            <a:r>
              <a:rPr lang="en-US" dirty="0" err="1"/>
              <a:t>gridcell</a:t>
            </a:r>
            <a:r>
              <a:rPr lang="en-US" dirty="0"/>
              <a:t> in the model. These could be independent (white noise) or reflect some prior knowledge of error covariance.</a:t>
            </a:r>
          </a:p>
        </p:txBody>
      </p:sp>
      <p:sp>
        <p:nvSpPr>
          <p:cNvPr id="7" name="TextBox 6">
            <a:extLst>
              <a:ext uri="{FF2B5EF4-FFF2-40B4-BE49-F238E27FC236}">
                <a16:creationId xmlns:a16="http://schemas.microsoft.com/office/drawing/2014/main" id="{E359EB50-ABA9-A94C-8613-6E9C84A57715}"/>
              </a:ext>
            </a:extLst>
          </p:cNvPr>
          <p:cNvSpPr txBox="1"/>
          <p:nvPr/>
        </p:nvSpPr>
        <p:spPr>
          <a:xfrm>
            <a:off x="3192480" y="2869679"/>
            <a:ext cx="797013" cy="523220"/>
          </a:xfrm>
          <a:prstGeom prst="rect">
            <a:avLst/>
          </a:prstGeom>
          <a:noFill/>
        </p:spPr>
        <p:txBody>
          <a:bodyPr wrap="none" rtlCol="0">
            <a:spAutoFit/>
          </a:bodyPr>
          <a:lstStyle/>
          <a:p>
            <a:r>
              <a:rPr lang="en-US" sz="2800" b="1" dirty="0"/>
              <a:t>x 32</a:t>
            </a:r>
          </a:p>
        </p:txBody>
      </p:sp>
      <p:sp>
        <p:nvSpPr>
          <p:cNvPr id="8" name="Right Arrow 7">
            <a:extLst>
              <a:ext uri="{FF2B5EF4-FFF2-40B4-BE49-F238E27FC236}">
                <a16:creationId xmlns:a16="http://schemas.microsoft.com/office/drawing/2014/main" id="{72C487C8-8C5A-394D-9FA6-9043E0100020}"/>
              </a:ext>
            </a:extLst>
          </p:cNvPr>
          <p:cNvSpPr/>
          <p:nvPr/>
        </p:nvSpPr>
        <p:spPr>
          <a:xfrm>
            <a:off x="5200650" y="912945"/>
            <a:ext cx="2300288" cy="2661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a:extLst>
              <a:ext uri="{FF2B5EF4-FFF2-40B4-BE49-F238E27FC236}">
                <a16:creationId xmlns:a16="http://schemas.microsoft.com/office/drawing/2014/main" id="{854AD45E-614E-1C41-AA1C-B7707A3226A1}"/>
              </a:ext>
            </a:extLst>
          </p:cNvPr>
          <p:cNvSpPr/>
          <p:nvPr/>
        </p:nvSpPr>
        <p:spPr>
          <a:xfrm>
            <a:off x="5200650" y="1250829"/>
            <a:ext cx="2300288" cy="2661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a:extLst>
              <a:ext uri="{FF2B5EF4-FFF2-40B4-BE49-F238E27FC236}">
                <a16:creationId xmlns:a16="http://schemas.microsoft.com/office/drawing/2014/main" id="{1F43A057-1FE2-F445-A5EE-B475C9A72830}"/>
              </a:ext>
            </a:extLst>
          </p:cNvPr>
          <p:cNvSpPr/>
          <p:nvPr/>
        </p:nvSpPr>
        <p:spPr>
          <a:xfrm>
            <a:off x="5200650" y="1607543"/>
            <a:ext cx="2300288" cy="2661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a:extLst>
              <a:ext uri="{FF2B5EF4-FFF2-40B4-BE49-F238E27FC236}">
                <a16:creationId xmlns:a16="http://schemas.microsoft.com/office/drawing/2014/main" id="{ACE94A41-94AC-A348-A520-B54DA72E0208}"/>
              </a:ext>
            </a:extLst>
          </p:cNvPr>
          <p:cNvSpPr/>
          <p:nvPr/>
        </p:nvSpPr>
        <p:spPr>
          <a:xfrm>
            <a:off x="5200650" y="2294928"/>
            <a:ext cx="2300288" cy="2661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a:extLst>
              <a:ext uri="{FF2B5EF4-FFF2-40B4-BE49-F238E27FC236}">
                <a16:creationId xmlns:a16="http://schemas.microsoft.com/office/drawing/2014/main" id="{54739AFC-D373-4746-8146-CC7253AD2DB2}"/>
              </a:ext>
            </a:extLst>
          </p:cNvPr>
          <p:cNvSpPr/>
          <p:nvPr/>
        </p:nvSpPr>
        <p:spPr>
          <a:xfrm>
            <a:off x="5200650" y="2632812"/>
            <a:ext cx="2300288" cy="2661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CB20946-FF08-8F4E-96F1-71D4A97D15BA}"/>
              </a:ext>
            </a:extLst>
          </p:cNvPr>
          <p:cNvSpPr txBox="1"/>
          <p:nvPr/>
        </p:nvSpPr>
        <p:spPr>
          <a:xfrm>
            <a:off x="4894678" y="2898962"/>
            <a:ext cx="2743200" cy="646331"/>
          </a:xfrm>
          <a:prstGeom prst="rect">
            <a:avLst/>
          </a:prstGeom>
          <a:noFill/>
        </p:spPr>
        <p:txBody>
          <a:bodyPr wrap="square" rtlCol="0">
            <a:spAutoFit/>
          </a:bodyPr>
          <a:lstStyle/>
          <a:p>
            <a:pPr algn="ctr"/>
            <a:r>
              <a:rPr lang="en-US" dirty="0"/>
              <a:t>Run full models in parallel until an observation arrives</a:t>
            </a:r>
          </a:p>
        </p:txBody>
      </p:sp>
      <p:sp>
        <p:nvSpPr>
          <p:cNvPr id="14" name="TextBox 13">
            <a:extLst>
              <a:ext uri="{FF2B5EF4-FFF2-40B4-BE49-F238E27FC236}">
                <a16:creationId xmlns:a16="http://schemas.microsoft.com/office/drawing/2014/main" id="{8C6AA4DA-9481-A945-8699-9AED2674D4EA}"/>
              </a:ext>
            </a:extLst>
          </p:cNvPr>
          <p:cNvSpPr txBox="1"/>
          <p:nvPr/>
        </p:nvSpPr>
        <p:spPr>
          <a:xfrm>
            <a:off x="7800975" y="719026"/>
            <a:ext cx="4157663" cy="2308324"/>
          </a:xfrm>
          <a:prstGeom prst="rect">
            <a:avLst/>
          </a:prstGeom>
          <a:noFill/>
        </p:spPr>
        <p:txBody>
          <a:bodyPr wrap="square" rtlCol="0">
            <a:spAutoFit/>
          </a:bodyPr>
          <a:lstStyle/>
          <a:p>
            <a:r>
              <a:rPr lang="en-US" dirty="0"/>
              <a:t>Observations arrive! It’s 10,000 satellite NO</a:t>
            </a:r>
            <a:r>
              <a:rPr lang="en-US" baseline="-25000" dirty="0"/>
              <a:t>2</a:t>
            </a:r>
            <a:r>
              <a:rPr lang="en-US" dirty="0"/>
              <a:t> columns over the </a:t>
            </a:r>
            <a:r>
              <a:rPr lang="en-US" b="1" dirty="0"/>
              <a:t>world</a:t>
            </a:r>
            <a:r>
              <a:rPr lang="en-US" dirty="0"/>
              <a:t>. First, we must simulate the observations in each of our GEOS-Chem runs to compare them with the observations. This is done via the </a:t>
            </a:r>
            <a:r>
              <a:rPr lang="en-US" i="1" dirty="0"/>
              <a:t>H </a:t>
            </a:r>
            <a:r>
              <a:rPr lang="en-US" dirty="0"/>
              <a:t>operator</a:t>
            </a:r>
            <a:r>
              <a:rPr lang="en-US" i="1" dirty="0"/>
              <a:t>. </a:t>
            </a:r>
            <a:r>
              <a:rPr lang="en-US" dirty="0"/>
              <a:t>In this case, </a:t>
            </a:r>
            <a:r>
              <a:rPr lang="en-US" i="1" dirty="0"/>
              <a:t>H </a:t>
            </a:r>
            <a:r>
              <a:rPr lang="en-US" dirty="0"/>
              <a:t>might mean we integrate the columns of each model run and apply the satellite averaging kernel.</a:t>
            </a:r>
            <a:endParaRPr lang="en-US" i="1" dirty="0"/>
          </a:p>
        </p:txBody>
      </p:sp>
      <p:sp>
        <p:nvSpPr>
          <p:cNvPr id="15" name="Down Arrow 14">
            <a:extLst>
              <a:ext uri="{FF2B5EF4-FFF2-40B4-BE49-F238E27FC236}">
                <a16:creationId xmlns:a16="http://schemas.microsoft.com/office/drawing/2014/main" id="{151510AB-7D32-0949-8BBD-1C66A212194F}"/>
              </a:ext>
            </a:extLst>
          </p:cNvPr>
          <p:cNvSpPr/>
          <p:nvPr/>
        </p:nvSpPr>
        <p:spPr>
          <a:xfrm>
            <a:off x="8672513" y="3027351"/>
            <a:ext cx="2057400" cy="4016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a:extLst>
              <a:ext uri="{FF2B5EF4-FFF2-40B4-BE49-F238E27FC236}">
                <a16:creationId xmlns:a16="http://schemas.microsoft.com/office/drawing/2014/main" id="{AAB8C86A-2B7B-F443-9ACF-8B42D314131C}"/>
              </a:ext>
            </a:extLst>
          </p:cNvPr>
          <p:cNvSpPr/>
          <p:nvPr/>
        </p:nvSpPr>
        <p:spPr>
          <a:xfrm>
            <a:off x="5200650" y="1936310"/>
            <a:ext cx="2300288" cy="2661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75E98A0F-B65A-0841-9D15-47CE2C500F64}"/>
                  </a:ext>
                </a:extLst>
              </p:cNvPr>
              <p:cNvSpPr txBox="1"/>
              <p:nvPr/>
            </p:nvSpPr>
            <p:spPr>
              <a:xfrm>
                <a:off x="7976460" y="3550016"/>
                <a:ext cx="4243784" cy="3343223"/>
              </a:xfrm>
              <a:prstGeom prst="rect">
                <a:avLst/>
              </a:prstGeom>
              <a:noFill/>
            </p:spPr>
            <p:txBody>
              <a:bodyPr wrap="square" rtlCol="0">
                <a:spAutoFit/>
              </a:bodyPr>
              <a:lstStyle/>
              <a:p>
                <a:r>
                  <a:rPr lang="en-US" dirty="0"/>
                  <a:t>Now we calculate the mean </a:t>
                </a:r>
                <a14:m>
                  <m:oMath xmlns:m="http://schemas.openxmlformats.org/officeDocument/2006/math">
                    <m:sSubSup>
                      <m:sSubSupPr>
                        <m:ctrlPr>
                          <a:rPr lang="en-US" b="0" i="1" smtClean="0">
                            <a:latin typeface="Cambria Math" panose="02040503050406030204" pitchFamily="18" charset="0"/>
                          </a:rPr>
                        </m:ctrlPr>
                      </m:sSubSup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𝑦</m:t>
                            </m:r>
                          </m:e>
                        </m:acc>
                      </m:e>
                      <m:sub>
                        <m:r>
                          <a:rPr lang="en-US" b="0" i="1" smtClean="0">
                            <a:latin typeface="Cambria Math" panose="02040503050406030204" pitchFamily="18" charset="0"/>
                          </a:rPr>
                          <m:t>𝑘</m:t>
                        </m:r>
                        <m:r>
                          <a:rPr lang="en-US" b="0" i="1" smtClean="0">
                            <a:latin typeface="Cambria Math" panose="02040503050406030204" pitchFamily="18" charset="0"/>
                          </a:rPr>
                          <m:t>, </m:t>
                        </m:r>
                        <m:r>
                          <m:rPr>
                            <m:sty m:val="p"/>
                          </m:rPr>
                          <a:rPr lang="en-US" b="0" i="0" smtClean="0">
                            <a:latin typeface="Cambria Math" panose="02040503050406030204" pitchFamily="18" charset="0"/>
                          </a:rPr>
                          <m:t>globe</m:t>
                        </m:r>
                      </m:sub>
                      <m:sup>
                        <m:r>
                          <a:rPr lang="en-US" b="0" i="1" smtClean="0">
                            <a:latin typeface="Cambria Math" panose="02040503050406030204" pitchFamily="18" charset="0"/>
                          </a:rPr>
                          <m:t>𝑓</m:t>
                        </m:r>
                      </m:sup>
                    </m:sSubSup>
                    <m:r>
                      <a:rPr lang="en-US" b="0" i="1" smtClean="0">
                        <a:latin typeface="Cambria Math" panose="02040503050406030204" pitchFamily="18" charset="0"/>
                      </a:rPr>
                      <m:t> </m:t>
                    </m:r>
                  </m:oMath>
                </a14:m>
                <a:r>
                  <a:rPr lang="en-US" dirty="0"/>
                  <a:t>of each of the 10,000 simulated columns across the 32 model runs. Now we have 10,000 “average columns” – our best guess of reality. We can subtract each ensemble members predicted columns from this average to obtain the “normalized observation anomalies” </a:t>
                </a:r>
                <a14:m>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𝑌</m:t>
                        </m:r>
                      </m:e>
                      <m:sub>
                        <m:r>
                          <a:rPr lang="en-US" i="1">
                            <a:latin typeface="Cambria Math" panose="02040503050406030204" pitchFamily="18" charset="0"/>
                          </a:rPr>
                          <m:t>𝑘</m:t>
                        </m:r>
                        <m:r>
                          <a:rPr lang="en-US" b="0" i="1" smtClean="0">
                            <a:latin typeface="Cambria Math" panose="02040503050406030204" pitchFamily="18" charset="0"/>
                          </a:rPr>
                          <m:t>,</m:t>
                        </m:r>
                        <m:r>
                          <m:rPr>
                            <m:sty m:val="p"/>
                          </m:rPr>
                          <a:rPr lang="en-US" b="0" i="0" smtClean="0">
                            <a:latin typeface="Cambria Math" panose="02040503050406030204" pitchFamily="18" charset="0"/>
                          </a:rPr>
                          <m:t>globe</m:t>
                        </m:r>
                      </m:sub>
                      <m:sup>
                        <m:r>
                          <a:rPr lang="en-US" i="1">
                            <a:latin typeface="Cambria Math" panose="02040503050406030204" pitchFamily="18" charset="0"/>
                          </a:rPr>
                          <m:t>𝑓</m:t>
                        </m:r>
                      </m:sup>
                    </m:sSubSup>
                    <m:r>
                      <a:rPr lang="en-US" b="0" i="0" smtClean="0">
                        <a:latin typeface="Cambria Math" panose="02040503050406030204" pitchFamily="18" charset="0"/>
                      </a:rPr>
                      <m:t>.</m:t>
                    </m:r>
                  </m:oMath>
                </a14:m>
                <a:r>
                  <a:rPr lang="en-US" dirty="0"/>
                  <a:t> This is a 10,000 x 32 matrix, reflecting the difference between the ensemble average and each modeled column.</a:t>
                </a:r>
              </a:p>
            </p:txBody>
          </p:sp>
        </mc:Choice>
        <mc:Fallback xmlns="">
          <p:sp>
            <p:nvSpPr>
              <p:cNvPr id="17" name="TextBox 16">
                <a:extLst>
                  <a:ext uri="{FF2B5EF4-FFF2-40B4-BE49-F238E27FC236}">
                    <a16:creationId xmlns:a16="http://schemas.microsoft.com/office/drawing/2014/main" id="{75E98A0F-B65A-0841-9D15-47CE2C500F64}"/>
                  </a:ext>
                </a:extLst>
              </p:cNvPr>
              <p:cNvSpPr txBox="1">
                <a:spLocks noRot="1" noChangeAspect="1" noMove="1" noResize="1" noEditPoints="1" noAdjustHandles="1" noChangeArrowheads="1" noChangeShapeType="1" noTextEdit="1"/>
              </p:cNvSpPr>
              <p:nvPr/>
            </p:nvSpPr>
            <p:spPr>
              <a:xfrm>
                <a:off x="7976460" y="3550016"/>
                <a:ext cx="4243784" cy="3343223"/>
              </a:xfrm>
              <a:prstGeom prst="rect">
                <a:avLst/>
              </a:prstGeom>
              <a:blipFill>
                <a:blip r:embed="rId3"/>
                <a:stretch>
                  <a:fillRect l="-893" r="-893" b="-2273"/>
                </a:stretch>
              </a:blipFill>
            </p:spPr>
            <p:txBody>
              <a:bodyPr/>
              <a:lstStyle/>
              <a:p>
                <a:r>
                  <a:rPr lang="en-US">
                    <a:noFill/>
                  </a:rPr>
                  <a:t> </a:t>
                </a:r>
              </a:p>
            </p:txBody>
          </p:sp>
        </mc:Fallback>
      </mc:AlternateContent>
      <p:sp>
        <p:nvSpPr>
          <p:cNvPr id="18" name="Down Arrow 17">
            <a:extLst>
              <a:ext uri="{FF2B5EF4-FFF2-40B4-BE49-F238E27FC236}">
                <a16:creationId xmlns:a16="http://schemas.microsoft.com/office/drawing/2014/main" id="{CB39CA9C-24C7-8C45-A615-BBA2C729F8F3}"/>
              </a:ext>
            </a:extLst>
          </p:cNvPr>
          <p:cNvSpPr/>
          <p:nvPr/>
        </p:nvSpPr>
        <p:spPr>
          <a:xfrm rot="5400000">
            <a:off x="7324415" y="4006803"/>
            <a:ext cx="789740" cy="5143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Connector 18">
            <a:extLst>
              <a:ext uri="{FF2B5EF4-FFF2-40B4-BE49-F238E27FC236}">
                <a16:creationId xmlns:a16="http://schemas.microsoft.com/office/drawing/2014/main" id="{78FC69C3-2E85-0E43-AB29-C3233E3E1D94}"/>
              </a:ext>
            </a:extLst>
          </p:cNvPr>
          <p:cNvCxnSpPr/>
          <p:nvPr/>
        </p:nvCxnSpPr>
        <p:spPr>
          <a:xfrm>
            <a:off x="109539" y="3595464"/>
            <a:ext cx="833437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9D428A39-31C7-6644-9DD5-11D13F5AB6BD}"/>
                  </a:ext>
                </a:extLst>
              </p:cNvPr>
              <p:cNvSpPr/>
              <p:nvPr/>
            </p:nvSpPr>
            <p:spPr>
              <a:xfrm>
                <a:off x="2614909" y="3608093"/>
                <a:ext cx="5361551" cy="3168175"/>
              </a:xfrm>
              <a:prstGeom prst="rect">
                <a:avLst/>
              </a:prstGeom>
            </p:spPr>
            <p:txBody>
              <a:bodyPr wrap="square">
                <a:spAutoFit/>
              </a:bodyPr>
              <a:lstStyle/>
              <a:p>
                <a:r>
                  <a:rPr lang="en-US" dirty="0"/>
                  <a:t>Now we calculate the mean </a:t>
                </a:r>
                <a14:m>
                  <m:oMath xmlns:m="http://schemas.openxmlformats.org/officeDocument/2006/math">
                    <m:sSubSup>
                      <m:sSubSupPr>
                        <m:ctrlPr>
                          <a:rPr lang="en-US" b="0" i="1" smtClean="0">
                            <a:latin typeface="Cambria Math" panose="02040503050406030204" pitchFamily="18" charset="0"/>
                          </a:rPr>
                        </m:ctrlPr>
                      </m:sSubSup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e>
                      <m:sub>
                        <m:r>
                          <a:rPr lang="en-US" b="0" i="1" smtClean="0">
                            <a:latin typeface="Cambria Math" panose="02040503050406030204" pitchFamily="18" charset="0"/>
                          </a:rPr>
                          <m:t>𝑘</m:t>
                        </m:r>
                        <m:r>
                          <a:rPr lang="en-US" b="0" i="1" smtClean="0">
                            <a:latin typeface="Cambria Math" panose="02040503050406030204" pitchFamily="18" charset="0"/>
                          </a:rPr>
                          <m:t>,</m:t>
                        </m:r>
                        <m:r>
                          <m:rPr>
                            <m:sty m:val="p"/>
                          </m:rPr>
                          <a:rPr lang="en-US" b="0" i="0" smtClean="0">
                            <a:latin typeface="Cambria Math" panose="02040503050406030204" pitchFamily="18" charset="0"/>
                          </a:rPr>
                          <m:t>globe</m:t>
                        </m:r>
                      </m:sub>
                      <m:sup>
                        <m:r>
                          <a:rPr lang="en-US" b="0" i="1" smtClean="0">
                            <a:latin typeface="Cambria Math" panose="02040503050406030204" pitchFamily="18" charset="0"/>
                          </a:rPr>
                          <m:t>𝑓</m:t>
                        </m:r>
                      </m:sup>
                    </m:sSubSup>
                    <m:r>
                      <a:rPr lang="en-US" b="0" i="1" smtClean="0">
                        <a:latin typeface="Cambria Math" panose="02040503050406030204" pitchFamily="18" charset="0"/>
                      </a:rPr>
                      <m:t> </m:t>
                    </m:r>
                  </m:oMath>
                </a14:m>
                <a:r>
                  <a:rPr lang="en-US" dirty="0"/>
                  <a:t>of the 32 ensemble members’ full states, including 3D concentrations of all relevant species and relevant emissions scaling factors. Suppose this is of length 1,000,000. Then the normalized observation anomalies </a:t>
                </a:r>
                <a14:m>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𝑋</m:t>
                        </m:r>
                      </m:e>
                      <m:sub>
                        <m:r>
                          <a:rPr lang="en-US" i="1">
                            <a:latin typeface="Cambria Math" panose="02040503050406030204" pitchFamily="18" charset="0"/>
                          </a:rPr>
                          <m:t>𝑘</m:t>
                        </m:r>
                        <m:r>
                          <a:rPr lang="en-US" b="0" i="1" smtClean="0">
                            <a:latin typeface="Cambria Math" panose="02040503050406030204" pitchFamily="18" charset="0"/>
                          </a:rPr>
                          <m:t>,</m:t>
                        </m:r>
                        <m:r>
                          <m:rPr>
                            <m:sty m:val="p"/>
                          </m:rPr>
                          <a:rPr lang="en-US" b="0" i="0" smtClean="0">
                            <a:latin typeface="Cambria Math" panose="02040503050406030204" pitchFamily="18" charset="0"/>
                          </a:rPr>
                          <m:t>globe</m:t>
                        </m:r>
                      </m:sub>
                      <m:sup>
                        <m:r>
                          <a:rPr lang="en-US" i="1">
                            <a:latin typeface="Cambria Math" panose="02040503050406030204" pitchFamily="18" charset="0"/>
                          </a:rPr>
                          <m:t>𝑓</m:t>
                        </m:r>
                      </m:sup>
                    </m:sSubSup>
                  </m:oMath>
                </a14:m>
                <a:r>
                  <a:rPr lang="en-US" dirty="0"/>
                  <a:t> are the difference between each element in the state vector of each of the 32 GEOS-Chem runs and the ensemble mean state </a:t>
                </a:r>
                <a14:m>
                  <m:oMath xmlns:m="http://schemas.openxmlformats.org/officeDocument/2006/math">
                    <m:sSubSup>
                      <m:sSubSupPr>
                        <m:ctrlPr>
                          <a:rPr lang="en-US" b="0" i="1" smtClean="0">
                            <a:latin typeface="Cambria Math" panose="02040503050406030204" pitchFamily="18" charset="0"/>
                          </a:rPr>
                        </m:ctrlPr>
                      </m:sSubSup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e>
                      <m:sub>
                        <m:r>
                          <a:rPr lang="en-US" b="0" i="1" smtClean="0">
                            <a:latin typeface="Cambria Math" panose="02040503050406030204" pitchFamily="18" charset="0"/>
                          </a:rPr>
                          <m:t>𝑘</m:t>
                        </m:r>
                        <m:r>
                          <a:rPr lang="en-US" b="0" i="1" smtClean="0">
                            <a:latin typeface="Cambria Math" panose="02040503050406030204" pitchFamily="18" charset="0"/>
                          </a:rPr>
                          <m:t>,</m:t>
                        </m:r>
                        <m:r>
                          <m:rPr>
                            <m:sty m:val="p"/>
                          </m:rPr>
                          <a:rPr lang="en-US" b="0" i="0" smtClean="0">
                            <a:latin typeface="Cambria Math" panose="02040503050406030204" pitchFamily="18" charset="0"/>
                          </a:rPr>
                          <m:t>globe</m:t>
                        </m:r>
                      </m:sub>
                      <m:sup>
                        <m:r>
                          <a:rPr lang="en-US" b="0" i="1" smtClean="0">
                            <a:latin typeface="Cambria Math" panose="02040503050406030204" pitchFamily="18" charset="0"/>
                          </a:rPr>
                          <m:t>𝑓</m:t>
                        </m:r>
                      </m:sup>
                    </m:sSubSup>
                  </m:oMath>
                </a14:m>
                <a:r>
                  <a:rPr lang="en-US" dirty="0"/>
                  <a:t>. </a:t>
                </a:r>
                <a14:m>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𝑋</m:t>
                        </m:r>
                      </m:e>
                      <m:sub>
                        <m:r>
                          <a:rPr lang="en-US" i="1">
                            <a:latin typeface="Cambria Math" panose="02040503050406030204" pitchFamily="18" charset="0"/>
                          </a:rPr>
                          <m:t>𝑘</m:t>
                        </m:r>
                        <m:r>
                          <a:rPr lang="en-US" b="0" i="1" smtClean="0">
                            <a:latin typeface="Cambria Math" panose="02040503050406030204" pitchFamily="18" charset="0"/>
                          </a:rPr>
                          <m:t>,</m:t>
                        </m:r>
                        <m:r>
                          <m:rPr>
                            <m:sty m:val="p"/>
                          </m:rPr>
                          <a:rPr lang="en-US" b="0" i="0" smtClean="0">
                            <a:latin typeface="Cambria Math" panose="02040503050406030204" pitchFamily="18" charset="0"/>
                          </a:rPr>
                          <m:t>globe</m:t>
                        </m:r>
                      </m:sub>
                      <m:sup>
                        <m:r>
                          <a:rPr lang="en-US" i="1">
                            <a:latin typeface="Cambria Math" panose="02040503050406030204" pitchFamily="18" charset="0"/>
                          </a:rPr>
                          <m:t>𝑓</m:t>
                        </m:r>
                      </m:sup>
                    </m:sSubSup>
                  </m:oMath>
                </a14:m>
                <a:r>
                  <a:rPr lang="en-US" dirty="0"/>
                  <a:t> will be a 1,000,000 x 32 matrix, reflecting the difference from the ensemble average of each GEOS-Chem run. </a:t>
                </a:r>
              </a:p>
            </p:txBody>
          </p:sp>
        </mc:Choice>
        <mc:Fallback xmlns="">
          <p:sp>
            <p:nvSpPr>
              <p:cNvPr id="20" name="Rectangle 19">
                <a:extLst>
                  <a:ext uri="{FF2B5EF4-FFF2-40B4-BE49-F238E27FC236}">
                    <a16:creationId xmlns:a16="http://schemas.microsoft.com/office/drawing/2014/main" id="{9D428A39-31C7-6644-9DD5-11D13F5AB6BD}"/>
                  </a:ext>
                </a:extLst>
              </p:cNvPr>
              <p:cNvSpPr>
                <a:spLocks noRot="1" noChangeAspect="1" noMove="1" noResize="1" noEditPoints="1" noAdjustHandles="1" noChangeArrowheads="1" noChangeShapeType="1" noTextEdit="1"/>
              </p:cNvSpPr>
              <p:nvPr/>
            </p:nvSpPr>
            <p:spPr>
              <a:xfrm>
                <a:off x="2614909" y="3608093"/>
                <a:ext cx="5361551" cy="3168175"/>
              </a:xfrm>
              <a:prstGeom prst="rect">
                <a:avLst/>
              </a:prstGeom>
              <a:blipFill>
                <a:blip r:embed="rId4"/>
                <a:stretch>
                  <a:fillRect l="-709" r="-946" b="-2400"/>
                </a:stretch>
              </a:blipFill>
            </p:spPr>
            <p:txBody>
              <a:bodyPr/>
              <a:lstStyle/>
              <a:p>
                <a:r>
                  <a:rPr lang="en-US">
                    <a:noFill/>
                  </a:rPr>
                  <a:t> </a:t>
                </a:r>
              </a:p>
            </p:txBody>
          </p:sp>
        </mc:Fallback>
      </mc:AlternateContent>
      <p:sp>
        <p:nvSpPr>
          <p:cNvPr id="22" name="Down Arrow 21">
            <a:extLst>
              <a:ext uri="{FF2B5EF4-FFF2-40B4-BE49-F238E27FC236}">
                <a16:creationId xmlns:a16="http://schemas.microsoft.com/office/drawing/2014/main" id="{08A5B7D9-0880-AE4A-BA87-67417158D1AB}"/>
              </a:ext>
            </a:extLst>
          </p:cNvPr>
          <p:cNvSpPr/>
          <p:nvPr/>
        </p:nvSpPr>
        <p:spPr>
          <a:xfrm rot="5400000">
            <a:off x="1904363" y="4892686"/>
            <a:ext cx="789740" cy="5143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AE9355B2-6060-E444-A960-05088CD85C64}"/>
              </a:ext>
            </a:extLst>
          </p:cNvPr>
          <p:cNvSpPr txBox="1"/>
          <p:nvPr/>
        </p:nvSpPr>
        <p:spPr>
          <a:xfrm>
            <a:off x="0" y="3948872"/>
            <a:ext cx="2186467" cy="1477328"/>
          </a:xfrm>
          <a:prstGeom prst="rect">
            <a:avLst/>
          </a:prstGeom>
          <a:noFill/>
        </p:spPr>
        <p:txBody>
          <a:bodyPr wrap="square" rtlCol="0">
            <a:spAutoFit/>
          </a:bodyPr>
          <a:lstStyle/>
          <a:p>
            <a:r>
              <a:rPr lang="en-US" b="1" dirty="0"/>
              <a:t>Until now, we have done essentially normal </a:t>
            </a:r>
            <a:r>
              <a:rPr lang="en-US" b="1" dirty="0" err="1"/>
              <a:t>EnKF</a:t>
            </a:r>
            <a:r>
              <a:rPr lang="en-US" b="1" dirty="0"/>
              <a:t>/ETKF. Things change on the next slide.</a:t>
            </a:r>
          </a:p>
        </p:txBody>
      </p:sp>
    </p:spTree>
    <p:extLst>
      <p:ext uri="{BB962C8B-B14F-4D97-AF65-F5344CB8AC3E}">
        <p14:creationId xmlns:p14="http://schemas.microsoft.com/office/powerpoint/2010/main" val="1274945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F570F-AFC8-5242-8215-BB7B281EE514}"/>
              </a:ext>
            </a:extLst>
          </p:cNvPr>
          <p:cNvSpPr>
            <a:spLocks noGrp="1"/>
          </p:cNvSpPr>
          <p:nvPr>
            <p:ph type="title"/>
          </p:nvPr>
        </p:nvSpPr>
        <p:spPr/>
        <p:txBody>
          <a:bodyPr/>
          <a:lstStyle/>
          <a:p>
            <a:r>
              <a:rPr lang="en-US" dirty="0"/>
              <a:t>Principles of chemical data assimilation</a:t>
            </a:r>
          </a:p>
        </p:txBody>
      </p:sp>
      <p:sp>
        <p:nvSpPr>
          <p:cNvPr id="3" name="Content Placeholder 2">
            <a:extLst>
              <a:ext uri="{FF2B5EF4-FFF2-40B4-BE49-F238E27FC236}">
                <a16:creationId xmlns:a16="http://schemas.microsoft.com/office/drawing/2014/main" id="{4132ADE0-7499-164A-9632-9DCBBD625750}"/>
              </a:ext>
            </a:extLst>
          </p:cNvPr>
          <p:cNvSpPr>
            <a:spLocks noGrp="1"/>
          </p:cNvSpPr>
          <p:nvPr>
            <p:ph idx="1"/>
          </p:nvPr>
        </p:nvSpPr>
        <p:spPr>
          <a:xfrm>
            <a:off x="838201" y="1825624"/>
            <a:ext cx="7423298" cy="4809091"/>
          </a:xfrm>
        </p:spPr>
        <p:txBody>
          <a:bodyPr>
            <a:normAutofit fontScale="92500" lnSpcReduction="20000"/>
          </a:bodyPr>
          <a:lstStyle/>
          <a:p>
            <a:r>
              <a:rPr lang="en-US" dirty="0"/>
              <a:t>Chemistry is distinct from meteorology for two key reasons:</a:t>
            </a:r>
          </a:p>
          <a:p>
            <a:pPr lvl="1"/>
            <a:r>
              <a:rPr lang="en-US" dirty="0"/>
              <a:t>It is not chaotic. Systems with moderately different initial conditions will tend towards similar equilibria.</a:t>
            </a:r>
          </a:p>
          <a:p>
            <a:pPr lvl="1"/>
            <a:r>
              <a:rPr lang="en-US" dirty="0"/>
              <a:t>The physical modelling problem is not solved. As such, we should consider model parameters like emissions to be a (variable) part of the system.</a:t>
            </a:r>
          </a:p>
          <a:p>
            <a:r>
              <a:rPr lang="en-US" dirty="0"/>
              <a:t>In meteorology, we ask “How do we update our initial conditions on the basis of the data?”</a:t>
            </a:r>
          </a:p>
          <a:p>
            <a:pPr lvl="1"/>
            <a:r>
              <a:rPr lang="en-US" dirty="0"/>
              <a:t>Meteorology is, roughly speaking, an </a:t>
            </a:r>
            <a:r>
              <a:rPr lang="en-US" b="1" dirty="0"/>
              <a:t>initial value problem</a:t>
            </a:r>
            <a:r>
              <a:rPr lang="en-US" dirty="0"/>
              <a:t>.</a:t>
            </a:r>
          </a:p>
          <a:p>
            <a:r>
              <a:rPr lang="en-US" dirty="0"/>
              <a:t>In chemistry we ask “How do we update the model itself on the basis of the data?”</a:t>
            </a:r>
          </a:p>
          <a:p>
            <a:pPr lvl="1"/>
            <a:r>
              <a:rPr lang="en-US" dirty="0"/>
              <a:t>Chemistry is, roughly speaking, a </a:t>
            </a:r>
            <a:r>
              <a:rPr lang="en-US" b="1" dirty="0"/>
              <a:t>parameter estimation problem</a:t>
            </a:r>
            <a:r>
              <a:rPr lang="en-US" dirty="0"/>
              <a:t>. Emissions matter more than concentrations, for example.</a:t>
            </a:r>
          </a:p>
        </p:txBody>
      </p:sp>
      <p:pic>
        <p:nvPicPr>
          <p:cNvPr id="22534" name="Picture 6" descr="Image result for lorentz attractor">
            <a:extLst>
              <a:ext uri="{FF2B5EF4-FFF2-40B4-BE49-F238E27FC236}">
                <a16:creationId xmlns:a16="http://schemas.microsoft.com/office/drawing/2014/main" id="{29993FB5-765A-154D-A52F-56D84D5897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1965" y="1499188"/>
            <a:ext cx="2906236" cy="217967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Diagram&#10;&#10;Description automatically generated">
            <a:extLst>
              <a:ext uri="{FF2B5EF4-FFF2-40B4-BE49-F238E27FC236}">
                <a16:creationId xmlns:a16="http://schemas.microsoft.com/office/drawing/2014/main" id="{4A8EA78B-9EB4-644A-816A-E7D1094CD8D1}"/>
              </a:ext>
            </a:extLst>
          </p:cNvPr>
          <p:cNvPicPr>
            <a:picLocks noChangeAspect="1"/>
          </p:cNvPicPr>
          <p:nvPr/>
        </p:nvPicPr>
        <p:blipFill rotWithShape="1">
          <a:blip r:embed="rId4"/>
          <a:srcRect l="9536" t="7917"/>
          <a:stretch/>
        </p:blipFill>
        <p:spPr>
          <a:xfrm>
            <a:off x="8187070" y="4048197"/>
            <a:ext cx="4004930" cy="1833500"/>
          </a:xfrm>
          <a:prstGeom prst="rect">
            <a:avLst/>
          </a:prstGeom>
        </p:spPr>
      </p:pic>
      <p:sp>
        <p:nvSpPr>
          <p:cNvPr id="10" name="TextBox 9">
            <a:extLst>
              <a:ext uri="{FF2B5EF4-FFF2-40B4-BE49-F238E27FC236}">
                <a16:creationId xmlns:a16="http://schemas.microsoft.com/office/drawing/2014/main" id="{EE52A204-7FC4-0F4A-9754-CE3D5F5364BF}"/>
              </a:ext>
            </a:extLst>
          </p:cNvPr>
          <p:cNvSpPr txBox="1"/>
          <p:nvPr/>
        </p:nvSpPr>
        <p:spPr>
          <a:xfrm>
            <a:off x="8272063" y="3678865"/>
            <a:ext cx="3804375" cy="369332"/>
          </a:xfrm>
          <a:prstGeom prst="rect">
            <a:avLst/>
          </a:prstGeom>
          <a:noFill/>
        </p:spPr>
        <p:txBody>
          <a:bodyPr wrap="none" rtlCol="0">
            <a:spAutoFit/>
          </a:bodyPr>
          <a:lstStyle/>
          <a:p>
            <a:r>
              <a:rPr lang="en-US" b="1" i="1" dirty="0"/>
              <a:t>Lorentz attractor: classic meteorology</a:t>
            </a:r>
          </a:p>
        </p:txBody>
      </p:sp>
      <p:sp>
        <p:nvSpPr>
          <p:cNvPr id="11" name="TextBox 10">
            <a:extLst>
              <a:ext uri="{FF2B5EF4-FFF2-40B4-BE49-F238E27FC236}">
                <a16:creationId xmlns:a16="http://schemas.microsoft.com/office/drawing/2014/main" id="{84C61F81-7150-BB46-B37A-81B48055C504}"/>
              </a:ext>
            </a:extLst>
          </p:cNvPr>
          <p:cNvSpPr txBox="1"/>
          <p:nvPr/>
        </p:nvSpPr>
        <p:spPr>
          <a:xfrm>
            <a:off x="8560699" y="5901438"/>
            <a:ext cx="3227102" cy="369332"/>
          </a:xfrm>
          <a:prstGeom prst="rect">
            <a:avLst/>
          </a:prstGeom>
          <a:noFill/>
        </p:spPr>
        <p:txBody>
          <a:bodyPr wrap="none" rtlCol="0">
            <a:spAutoFit/>
          </a:bodyPr>
          <a:lstStyle/>
          <a:p>
            <a:r>
              <a:rPr lang="en-US" b="1" i="1" dirty="0"/>
              <a:t>Kelvin’s paper: classic chemistry</a:t>
            </a:r>
          </a:p>
        </p:txBody>
      </p:sp>
    </p:spTree>
    <p:extLst>
      <p:ext uri="{BB962C8B-B14F-4D97-AF65-F5344CB8AC3E}">
        <p14:creationId xmlns:p14="http://schemas.microsoft.com/office/powerpoint/2010/main" val="301598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EAAFC-A22E-D34B-8725-A8EA1E337843}"/>
              </a:ext>
            </a:extLst>
          </p:cNvPr>
          <p:cNvSpPr>
            <a:spLocks noGrp="1"/>
          </p:cNvSpPr>
          <p:nvPr>
            <p:ph type="title"/>
          </p:nvPr>
        </p:nvSpPr>
        <p:spPr>
          <a:xfrm>
            <a:off x="109538" y="-176537"/>
            <a:ext cx="12192000" cy="1325563"/>
          </a:xfrm>
        </p:spPr>
        <p:txBody>
          <a:bodyPr>
            <a:normAutofit/>
          </a:bodyPr>
          <a:lstStyle/>
          <a:p>
            <a:r>
              <a:rPr lang="en-US" sz="4000" dirty="0"/>
              <a:t>An imaginary LETKF scenario explained in detail (cont.)</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8C6AA4DA-9481-A945-8699-9AED2674D4EA}"/>
                  </a:ext>
                </a:extLst>
              </p:cNvPr>
              <p:cNvSpPr txBox="1"/>
              <p:nvPr/>
            </p:nvSpPr>
            <p:spPr>
              <a:xfrm>
                <a:off x="107632" y="754774"/>
                <a:ext cx="11974830" cy="2808846"/>
              </a:xfrm>
              <a:prstGeom prst="rect">
                <a:avLst/>
              </a:prstGeom>
              <a:noFill/>
            </p:spPr>
            <p:txBody>
              <a:bodyPr wrap="square" rtlCol="0">
                <a:spAutoFit/>
              </a:bodyPr>
              <a:lstStyle/>
              <a:p>
                <a:r>
                  <a:rPr lang="en-US" dirty="0"/>
                  <a:t>Localize the global observation anomaly matrix </a:t>
                </a:r>
                <a14:m>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𝑌</m:t>
                        </m:r>
                      </m:e>
                      <m:sub>
                        <m:r>
                          <a:rPr lang="en-US" i="1">
                            <a:latin typeface="Cambria Math" panose="02040503050406030204" pitchFamily="18" charset="0"/>
                          </a:rPr>
                          <m:t>𝑘</m:t>
                        </m:r>
                        <m:r>
                          <a:rPr lang="en-US" b="0" i="1" smtClean="0">
                            <a:latin typeface="Cambria Math" panose="02040503050406030204" pitchFamily="18" charset="0"/>
                          </a:rPr>
                          <m:t>,</m:t>
                        </m:r>
                        <m:r>
                          <m:rPr>
                            <m:sty m:val="p"/>
                          </m:rPr>
                          <a:rPr lang="en-US" b="0" i="0" smtClean="0">
                            <a:latin typeface="Cambria Math" panose="02040503050406030204" pitchFamily="18" charset="0"/>
                          </a:rPr>
                          <m:t>globe</m:t>
                        </m:r>
                      </m:sub>
                      <m:sup>
                        <m:r>
                          <a:rPr lang="en-US" i="1">
                            <a:latin typeface="Cambria Math" panose="02040503050406030204" pitchFamily="18" charset="0"/>
                          </a:rPr>
                          <m:t>𝑓</m:t>
                        </m:r>
                      </m:sup>
                    </m:sSubSup>
                  </m:oMath>
                </a14:m>
                <a:r>
                  <a:rPr lang="en-US" dirty="0"/>
                  <a:t> and the global ensemble anomaly matrix</a:t>
                </a:r>
                <a14:m>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 </m:t>
                        </m:r>
                        <m:r>
                          <a:rPr lang="en-US" b="0" i="1" smtClean="0">
                            <a:latin typeface="Cambria Math" panose="02040503050406030204" pitchFamily="18" charset="0"/>
                          </a:rPr>
                          <m:t>𝑋</m:t>
                        </m:r>
                      </m:e>
                      <m:sub>
                        <m:r>
                          <a:rPr lang="en-US" i="1">
                            <a:latin typeface="Cambria Math" panose="02040503050406030204" pitchFamily="18" charset="0"/>
                          </a:rPr>
                          <m:t>𝑘</m:t>
                        </m:r>
                        <m:r>
                          <a:rPr lang="en-US" b="0" i="1" smtClean="0">
                            <a:latin typeface="Cambria Math" panose="02040503050406030204" pitchFamily="18" charset="0"/>
                          </a:rPr>
                          <m:t>,</m:t>
                        </m:r>
                        <m:r>
                          <m:rPr>
                            <m:sty m:val="p"/>
                          </m:rPr>
                          <a:rPr lang="en-US" b="0" i="0" smtClean="0">
                            <a:latin typeface="Cambria Math" panose="02040503050406030204" pitchFamily="18" charset="0"/>
                          </a:rPr>
                          <m:t>globe</m:t>
                        </m:r>
                      </m:sub>
                      <m:sup>
                        <m:r>
                          <a:rPr lang="en-US" i="1">
                            <a:latin typeface="Cambria Math" panose="02040503050406030204" pitchFamily="18" charset="0"/>
                          </a:rPr>
                          <m:t>𝑓</m:t>
                        </m:r>
                      </m:sup>
                    </m:sSubSup>
                  </m:oMath>
                </a14:m>
                <a:r>
                  <a:rPr lang="en-US" dirty="0"/>
                  <a:t>to a given grid point. We will do this in a massive, embarrassingly parallel operation.  Imagine that for NO</a:t>
                </a:r>
                <a:r>
                  <a:rPr lang="en-US" baseline="-25000" dirty="0"/>
                  <a:t>2</a:t>
                </a:r>
                <a:r>
                  <a:rPr lang="en-US" dirty="0"/>
                  <a:t> optimization, our radius of influence is 600 km with a height ranging up to 500 </a:t>
                </a:r>
                <a:r>
                  <a:rPr lang="en-US" dirty="0" err="1"/>
                  <a:t>hPa</a:t>
                </a:r>
                <a:r>
                  <a:rPr lang="en-US" dirty="0"/>
                  <a:t>. Then to optimize NO</a:t>
                </a:r>
                <a:r>
                  <a:rPr lang="en-US" baseline="-25000" dirty="0"/>
                  <a:t>2</a:t>
                </a:r>
                <a:r>
                  <a:rPr lang="en-US" dirty="0"/>
                  <a:t> emissions and concentrations at a </a:t>
                </a:r>
                <a:r>
                  <a:rPr lang="en-US" dirty="0" err="1"/>
                  <a:t>gridpoint</a:t>
                </a:r>
                <a:r>
                  <a:rPr lang="en-US" dirty="0"/>
                  <a:t> on the surface, we select a subset of </a:t>
                </a:r>
                <a14:m>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 </m:t>
                        </m:r>
                        <m:r>
                          <a:rPr lang="en-US" b="0" i="1" smtClean="0">
                            <a:latin typeface="Cambria Math" panose="02040503050406030204" pitchFamily="18" charset="0"/>
                          </a:rPr>
                          <m:t>𝑋</m:t>
                        </m:r>
                      </m:e>
                      <m:sub>
                        <m:r>
                          <a:rPr lang="en-US" i="1">
                            <a:latin typeface="Cambria Math" panose="02040503050406030204" pitchFamily="18" charset="0"/>
                          </a:rPr>
                          <m:t>𝑘</m:t>
                        </m:r>
                        <m:r>
                          <a:rPr lang="en-US" b="0" i="1" smtClean="0">
                            <a:latin typeface="Cambria Math" panose="02040503050406030204" pitchFamily="18" charset="0"/>
                          </a:rPr>
                          <m:t>,</m:t>
                        </m:r>
                        <m:r>
                          <m:rPr>
                            <m:sty m:val="p"/>
                          </m:rPr>
                          <a:rPr lang="en-US" b="0" i="0" smtClean="0">
                            <a:latin typeface="Cambria Math" panose="02040503050406030204" pitchFamily="18" charset="0"/>
                          </a:rPr>
                          <m:t>globe</m:t>
                        </m:r>
                      </m:sub>
                      <m:sup>
                        <m:r>
                          <a:rPr lang="en-US" i="1">
                            <a:latin typeface="Cambria Math" panose="02040503050406030204" pitchFamily="18" charset="0"/>
                          </a:rPr>
                          <m:t>𝑓</m:t>
                        </m:r>
                      </m:sup>
                    </m:sSubSup>
                  </m:oMath>
                </a14:m>
                <a:r>
                  <a:rPr lang="en-US" i="1" baseline="-25000" dirty="0"/>
                  <a:t> </a:t>
                </a:r>
                <a:r>
                  <a:rPr lang="en-US" dirty="0"/>
                  <a:t>corresponding to </a:t>
                </a:r>
                <a:r>
                  <a:rPr lang="en-US" dirty="0" err="1"/>
                  <a:t>gridcells</a:t>
                </a:r>
                <a:r>
                  <a:rPr lang="en-US" dirty="0"/>
                  <a:t> in a cylinder surrounding our point of reference, with radius 600 km and height ~ 500hPa. Suppose 1000 model points are in this region. Call this local subset </a:t>
                </a:r>
                <a14:m>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 </m:t>
                        </m:r>
                        <m:r>
                          <a:rPr lang="en-US" b="0" i="1" smtClean="0">
                            <a:latin typeface="Cambria Math" panose="02040503050406030204" pitchFamily="18" charset="0"/>
                          </a:rPr>
                          <m:t>𝑋</m:t>
                        </m:r>
                      </m:e>
                      <m:sub>
                        <m:r>
                          <a:rPr lang="en-US" i="1">
                            <a:latin typeface="Cambria Math" panose="02040503050406030204" pitchFamily="18" charset="0"/>
                          </a:rPr>
                          <m:t>𝑘</m:t>
                        </m:r>
                        <m:r>
                          <a:rPr lang="en-US" b="0" i="1" smtClean="0">
                            <a:latin typeface="Cambria Math" panose="02040503050406030204" pitchFamily="18" charset="0"/>
                          </a:rPr>
                          <m:t>,</m:t>
                        </m:r>
                        <m:r>
                          <m:rPr>
                            <m:sty m:val="p"/>
                          </m:rPr>
                          <a:rPr lang="en-US" b="0" i="0" smtClean="0">
                            <a:latin typeface="Cambria Math" panose="02040503050406030204" pitchFamily="18" charset="0"/>
                          </a:rPr>
                          <m:t>local</m:t>
                        </m:r>
                      </m:sub>
                      <m:sup>
                        <m:r>
                          <a:rPr lang="en-US" i="1">
                            <a:latin typeface="Cambria Math" panose="02040503050406030204" pitchFamily="18" charset="0"/>
                          </a:rPr>
                          <m:t>𝑓</m:t>
                        </m:r>
                      </m:sup>
                    </m:sSubSup>
                  </m:oMath>
                </a14:m>
                <a:r>
                  <a:rPr lang="en-US" dirty="0"/>
                  <a:t>, which has dimension 1,000 x 32 matrix . Similarly, we select observations within this region (suppose there are 10 of them), and call the local subset </a:t>
                </a:r>
                <a14:m>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𝑌</m:t>
                        </m:r>
                      </m:e>
                      <m:sub>
                        <m:r>
                          <a:rPr lang="en-US" i="1">
                            <a:latin typeface="Cambria Math" panose="02040503050406030204" pitchFamily="18" charset="0"/>
                          </a:rPr>
                          <m:t>𝑘</m:t>
                        </m:r>
                        <m:r>
                          <a:rPr lang="en-US" b="0" i="1" smtClean="0">
                            <a:latin typeface="Cambria Math" panose="02040503050406030204" pitchFamily="18" charset="0"/>
                          </a:rPr>
                          <m:t>,</m:t>
                        </m:r>
                        <m:r>
                          <m:rPr>
                            <m:sty m:val="p"/>
                          </m:rPr>
                          <a:rPr lang="en-US" b="0" i="0" smtClean="0">
                            <a:latin typeface="Cambria Math" panose="02040503050406030204" pitchFamily="18" charset="0"/>
                          </a:rPr>
                          <m:t>local</m:t>
                        </m:r>
                      </m:sub>
                      <m:sup>
                        <m:r>
                          <a:rPr lang="en-US" i="1">
                            <a:latin typeface="Cambria Math" panose="02040503050406030204" pitchFamily="18" charset="0"/>
                          </a:rPr>
                          <m:t>𝑓</m:t>
                        </m:r>
                      </m:sup>
                    </m:sSubSup>
                  </m:oMath>
                </a14:m>
                <a:r>
                  <a:rPr lang="en-US" i="1" dirty="0"/>
                  <a:t>, </a:t>
                </a:r>
                <a:r>
                  <a:rPr lang="en-US" dirty="0"/>
                  <a:t>which has dimension 10 x 32. Subset the actual observations to obtain a vector of 10 true columns </a:t>
                </a:r>
                <a14:m>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𝑦</m:t>
                        </m:r>
                      </m:e>
                      <m:sub>
                        <m:r>
                          <a:rPr lang="en-US" i="1">
                            <a:latin typeface="Cambria Math" panose="02040503050406030204" pitchFamily="18" charset="0"/>
                          </a:rPr>
                          <m:t>𝑘</m:t>
                        </m:r>
                        <m:r>
                          <a:rPr lang="en-US" b="0" i="1" smtClean="0">
                            <a:latin typeface="Cambria Math" panose="02040503050406030204" pitchFamily="18" charset="0"/>
                          </a:rPr>
                          <m:t>,</m:t>
                        </m:r>
                        <m:r>
                          <m:rPr>
                            <m:sty m:val="p"/>
                          </m:rPr>
                          <a:rPr lang="en-US" b="0" i="0" smtClean="0">
                            <a:latin typeface="Cambria Math" panose="02040503050406030204" pitchFamily="18" charset="0"/>
                          </a:rPr>
                          <m:t>local</m:t>
                        </m:r>
                      </m:sub>
                      <m:sup>
                        <m:r>
                          <m:rPr>
                            <m:sty m:val="p"/>
                          </m:rPr>
                          <a:rPr lang="en-US" b="0" i="0" smtClean="0">
                            <a:latin typeface="Cambria Math" panose="02040503050406030204" pitchFamily="18" charset="0"/>
                          </a:rPr>
                          <m:t>obs</m:t>
                        </m:r>
                      </m:sup>
                    </m:sSubSup>
                  </m:oMath>
                </a14:m>
                <a:r>
                  <a:rPr lang="en-US" i="1" dirty="0"/>
                  <a:t> </a:t>
                </a:r>
                <a:r>
                  <a:rPr lang="en-US" dirty="0"/>
                  <a:t>and the actual observation covariance matrix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𝑘</m:t>
                        </m:r>
                        <m:r>
                          <a:rPr lang="en-US" b="0" i="1" smtClean="0">
                            <a:latin typeface="Cambria Math" panose="02040503050406030204" pitchFamily="18" charset="0"/>
                          </a:rPr>
                          <m:t>, </m:t>
                        </m:r>
                        <m:r>
                          <m:rPr>
                            <m:sty m:val="p"/>
                          </m:rPr>
                          <a:rPr lang="en-US" b="0" i="0" smtClean="0">
                            <a:latin typeface="Cambria Math" panose="02040503050406030204" pitchFamily="18" charset="0"/>
                          </a:rPr>
                          <m:t>globe</m:t>
                        </m:r>
                      </m:sub>
                    </m:sSub>
                  </m:oMath>
                </a14:m>
                <a:r>
                  <a:rPr lang="en-US" i="1" dirty="0"/>
                  <a:t> </a:t>
                </a:r>
                <a:r>
                  <a:rPr lang="en-US" dirty="0"/>
                  <a:t>to the local 10 x 10 matrix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𝑘</m:t>
                        </m:r>
                        <m:r>
                          <a:rPr lang="en-US" b="0" i="1" smtClean="0">
                            <a:latin typeface="Cambria Math" panose="02040503050406030204" pitchFamily="18" charset="0"/>
                          </a:rPr>
                          <m:t>, </m:t>
                        </m:r>
                        <m:r>
                          <m:rPr>
                            <m:sty m:val="p"/>
                          </m:rPr>
                          <a:rPr lang="en-US" b="0" i="0" smtClean="0">
                            <a:latin typeface="Cambria Math" panose="02040503050406030204" pitchFamily="18" charset="0"/>
                          </a:rPr>
                          <m:t>local</m:t>
                        </m:r>
                      </m:sub>
                    </m:sSub>
                  </m:oMath>
                </a14:m>
                <a:r>
                  <a:rPr lang="en-US" i="1" dirty="0"/>
                  <a:t>. </a:t>
                </a:r>
                <a:r>
                  <a:rPr lang="en-US" b="1" dirty="0"/>
                  <a:t>For clarity, review slides 31-32</a:t>
                </a:r>
                <a:r>
                  <a:rPr lang="en-US" dirty="0"/>
                  <a:t>.</a:t>
                </a:r>
                <a:endParaRPr lang="en-US" i="1" dirty="0"/>
              </a:p>
            </p:txBody>
          </p:sp>
        </mc:Choice>
        <mc:Fallback xmlns="">
          <p:sp>
            <p:nvSpPr>
              <p:cNvPr id="14" name="TextBox 13">
                <a:extLst>
                  <a:ext uri="{FF2B5EF4-FFF2-40B4-BE49-F238E27FC236}">
                    <a16:creationId xmlns:a16="http://schemas.microsoft.com/office/drawing/2014/main" id="{8C6AA4DA-9481-A945-8699-9AED2674D4EA}"/>
                  </a:ext>
                </a:extLst>
              </p:cNvPr>
              <p:cNvSpPr txBox="1">
                <a:spLocks noRot="1" noChangeAspect="1" noMove="1" noResize="1" noEditPoints="1" noAdjustHandles="1" noChangeArrowheads="1" noChangeShapeType="1" noTextEdit="1"/>
              </p:cNvSpPr>
              <p:nvPr/>
            </p:nvSpPr>
            <p:spPr>
              <a:xfrm>
                <a:off x="107632" y="754774"/>
                <a:ext cx="11974830" cy="2808846"/>
              </a:xfrm>
              <a:prstGeom prst="rect">
                <a:avLst/>
              </a:prstGeom>
              <a:blipFill>
                <a:blip r:embed="rId2"/>
                <a:stretch>
                  <a:fillRect l="-424" r="-424" b="-450"/>
                </a:stretch>
              </a:blipFill>
            </p:spPr>
            <p:txBody>
              <a:bodyPr/>
              <a:lstStyle/>
              <a:p>
                <a:r>
                  <a:rPr lang="en-US">
                    <a:noFill/>
                  </a:rPr>
                  <a:t> </a:t>
                </a:r>
              </a:p>
            </p:txBody>
          </p:sp>
        </mc:Fallback>
      </mc:AlternateContent>
      <p:cxnSp>
        <p:nvCxnSpPr>
          <p:cNvPr id="19" name="Straight Connector 18">
            <a:extLst>
              <a:ext uri="{FF2B5EF4-FFF2-40B4-BE49-F238E27FC236}">
                <a16:creationId xmlns:a16="http://schemas.microsoft.com/office/drawing/2014/main" id="{78FC69C3-2E85-0E43-AB29-C3233E3E1D94}"/>
              </a:ext>
            </a:extLst>
          </p:cNvPr>
          <p:cNvCxnSpPr>
            <a:cxnSpLocks/>
          </p:cNvCxnSpPr>
          <p:nvPr/>
        </p:nvCxnSpPr>
        <p:spPr>
          <a:xfrm>
            <a:off x="109539" y="3595464"/>
            <a:ext cx="802408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Down Arrow 23">
            <a:extLst>
              <a:ext uri="{FF2B5EF4-FFF2-40B4-BE49-F238E27FC236}">
                <a16:creationId xmlns:a16="http://schemas.microsoft.com/office/drawing/2014/main" id="{382F0F3C-FBBC-5649-B2C4-9BB3EDB67DB0}"/>
              </a:ext>
            </a:extLst>
          </p:cNvPr>
          <p:cNvSpPr/>
          <p:nvPr/>
        </p:nvSpPr>
        <p:spPr>
          <a:xfrm>
            <a:off x="10582573" y="3274604"/>
            <a:ext cx="990295" cy="2890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2C1DE477-FDC4-C343-9FC3-3361E5B0E0F1}"/>
                  </a:ext>
                </a:extLst>
              </p:cNvPr>
              <p:cNvSpPr txBox="1"/>
              <p:nvPr/>
            </p:nvSpPr>
            <p:spPr>
              <a:xfrm>
                <a:off x="9376144" y="3613509"/>
                <a:ext cx="3441406" cy="759695"/>
              </a:xfrm>
              <a:prstGeom prst="rect">
                <a:avLst/>
              </a:prstGeom>
              <a:noFill/>
            </p:spPr>
            <p:txBody>
              <a:bodyPr wrap="square" rtlCol="0">
                <a:spAutoFit/>
              </a:bodyPr>
              <a:lstStyle/>
              <a:p>
                <a:r>
                  <a:rPr lang="en-US" dirty="0"/>
                  <a:t>Compute the 32 x 10 matrix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𝐶</m:t>
                        </m:r>
                      </m:e>
                      <m:sub>
                        <m:r>
                          <m:rPr>
                            <m:sty m:val="p"/>
                          </m:rPr>
                          <a:rPr lang="en-US" b="0" i="0" smtClean="0">
                            <a:latin typeface="Cambria Math" panose="02040503050406030204" pitchFamily="18" charset="0"/>
                          </a:rPr>
                          <m:t>local</m:t>
                        </m:r>
                      </m:sub>
                    </m:sSub>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m:t>
                        </m:r>
                        <m:sSubSup>
                          <m:sSubSupPr>
                            <m:ctrlPr>
                              <a:rPr lang="en-US" i="1" smtClean="0">
                                <a:latin typeface="Cambria Math" panose="02040503050406030204" pitchFamily="18" charset="0"/>
                              </a:rPr>
                            </m:ctrlPr>
                          </m:sSubSupPr>
                          <m:e>
                            <m:r>
                              <a:rPr lang="en-US" i="1">
                                <a:latin typeface="Cambria Math" panose="02040503050406030204" pitchFamily="18" charset="0"/>
                              </a:rPr>
                              <m:t>𝑌</m:t>
                            </m:r>
                          </m:e>
                          <m:sub>
                            <m:r>
                              <a:rPr lang="en-US" i="1">
                                <a:latin typeface="Cambria Math" panose="02040503050406030204" pitchFamily="18" charset="0"/>
                              </a:rPr>
                              <m:t>𝑘</m:t>
                            </m:r>
                            <m:r>
                              <a:rPr lang="en-US" b="0" i="1" smtClean="0">
                                <a:latin typeface="Cambria Math" panose="02040503050406030204" pitchFamily="18" charset="0"/>
                              </a:rPr>
                              <m:t>,</m:t>
                            </m:r>
                            <m:r>
                              <m:rPr>
                                <m:sty m:val="p"/>
                              </m:rPr>
                              <a:rPr lang="en-US" b="0" i="0" smtClean="0">
                                <a:latin typeface="Cambria Math" panose="02040503050406030204" pitchFamily="18" charset="0"/>
                              </a:rPr>
                              <m:t>local</m:t>
                            </m:r>
                          </m:sub>
                          <m:sup>
                            <m:r>
                              <a:rPr lang="en-US" i="1">
                                <a:latin typeface="Cambria Math" panose="02040503050406030204" pitchFamily="18" charset="0"/>
                              </a:rPr>
                              <m:t>𝑓</m:t>
                            </m:r>
                          </m:sup>
                        </m:sSubSup>
                        <m:r>
                          <a:rPr lang="en-US" b="0" i="1" smtClean="0">
                            <a:latin typeface="Cambria Math" panose="02040503050406030204" pitchFamily="18" charset="0"/>
                          </a:rPr>
                          <m:t>)</m:t>
                        </m:r>
                      </m:e>
                      <m:sup>
                        <m:r>
                          <a:rPr lang="en-US" b="0" i="1" smtClean="0">
                            <a:latin typeface="Cambria Math" panose="02040503050406030204" pitchFamily="18" charset="0"/>
                          </a:rPr>
                          <m:t>𝑇</m:t>
                        </m:r>
                      </m:sup>
                    </m:sSup>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sSub>
                              <m:sSubPr>
                                <m:ctrlPr>
                                  <a:rPr lang="en-US"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𝑘</m:t>
                                </m:r>
                                <m:r>
                                  <a:rPr lang="en-US" b="0" i="1" smtClean="0">
                                    <a:latin typeface="Cambria Math" panose="02040503050406030204" pitchFamily="18" charset="0"/>
                                  </a:rPr>
                                  <m:t>, </m:t>
                                </m:r>
                                <m:r>
                                  <m:rPr>
                                    <m:sty m:val="p"/>
                                  </m:rPr>
                                  <a:rPr lang="en-US" b="0" i="0" smtClean="0">
                                    <a:latin typeface="Cambria Math" panose="02040503050406030204" pitchFamily="18" charset="0"/>
                                  </a:rPr>
                                  <m:t>local</m:t>
                                </m:r>
                              </m:sub>
                            </m:sSub>
                          </m:e>
                        </m:d>
                      </m:e>
                      <m:sup>
                        <m:r>
                          <a:rPr lang="en-US" b="0" i="1" smtClean="0">
                            <a:latin typeface="Cambria Math" panose="02040503050406030204" pitchFamily="18" charset="0"/>
                          </a:rPr>
                          <m:t>−1</m:t>
                        </m:r>
                      </m:sup>
                    </m:sSup>
                  </m:oMath>
                </a14:m>
                <a:r>
                  <a:rPr lang="en-US" dirty="0"/>
                  <a:t> </a:t>
                </a:r>
              </a:p>
            </p:txBody>
          </p:sp>
        </mc:Choice>
        <mc:Fallback xmlns="">
          <p:sp>
            <p:nvSpPr>
              <p:cNvPr id="25" name="TextBox 24">
                <a:extLst>
                  <a:ext uri="{FF2B5EF4-FFF2-40B4-BE49-F238E27FC236}">
                    <a16:creationId xmlns:a16="http://schemas.microsoft.com/office/drawing/2014/main" id="{2C1DE477-FDC4-C343-9FC3-3361E5B0E0F1}"/>
                  </a:ext>
                </a:extLst>
              </p:cNvPr>
              <p:cNvSpPr txBox="1">
                <a:spLocks noRot="1" noChangeAspect="1" noMove="1" noResize="1" noEditPoints="1" noAdjustHandles="1" noChangeArrowheads="1" noChangeShapeType="1" noTextEdit="1"/>
              </p:cNvSpPr>
              <p:nvPr/>
            </p:nvSpPr>
            <p:spPr>
              <a:xfrm>
                <a:off x="9376144" y="3613509"/>
                <a:ext cx="3441406" cy="759695"/>
              </a:xfrm>
              <a:prstGeom prst="rect">
                <a:avLst/>
              </a:prstGeom>
              <a:blipFill>
                <a:blip r:embed="rId3"/>
                <a:stretch>
                  <a:fillRect l="-1471" t="-3279" b="-16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3F1E21A3-7C76-534D-AC3C-37F1BA9BAA93}"/>
                  </a:ext>
                </a:extLst>
              </p:cNvPr>
              <p:cNvSpPr/>
              <p:nvPr/>
            </p:nvSpPr>
            <p:spPr>
              <a:xfrm>
                <a:off x="8272130" y="4662220"/>
                <a:ext cx="4620884" cy="734304"/>
              </a:xfrm>
              <a:prstGeom prst="rect">
                <a:avLst/>
              </a:prstGeom>
            </p:spPr>
            <p:txBody>
              <a:bodyPr wrap="square">
                <a:spAutoFit/>
              </a:bodyPr>
              <a:lstStyle/>
              <a:p>
                <a:r>
                  <a:rPr lang="en-US" dirty="0"/>
                  <a:t>Use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𝐶</m:t>
                        </m:r>
                      </m:e>
                      <m:sub>
                        <m:r>
                          <m:rPr>
                            <m:sty m:val="p"/>
                          </m:rPr>
                          <a:rPr lang="en-US" b="0" i="0" smtClean="0">
                            <a:latin typeface="Cambria Math" panose="02040503050406030204" pitchFamily="18" charset="0"/>
                          </a:rPr>
                          <m:t>local</m:t>
                        </m:r>
                      </m:sub>
                    </m:sSub>
                  </m:oMath>
                </a14:m>
                <a:r>
                  <a:rPr lang="en-US" dirty="0"/>
                  <a:t> to compute the 32 x 32 matrix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𝑄</m:t>
                        </m:r>
                      </m:e>
                      <m:sub>
                        <m:r>
                          <m:rPr>
                            <m:sty m:val="p"/>
                          </m:rPr>
                          <a:rPr lang="en-US" b="0" i="0" smtClean="0">
                            <a:latin typeface="Cambria Math" panose="02040503050406030204" pitchFamily="18" charset="0"/>
                          </a:rPr>
                          <m:t>local</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32−1</m:t>
                            </m:r>
                          </m:e>
                        </m:d>
                        <m:r>
                          <a:rPr lang="en-US" b="0" i="1" smtClean="0">
                            <a:latin typeface="Cambria Math" panose="02040503050406030204" pitchFamily="18" charset="0"/>
                          </a:rPr>
                          <m:t>𝐼</m:t>
                        </m:r>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𝐶</m:t>
                            </m:r>
                          </m:e>
                          <m:sub>
                            <m:r>
                              <m:rPr>
                                <m:sty m:val="p"/>
                              </m:rPr>
                              <a:rPr lang="en-US" b="0" i="0" smtClean="0">
                                <a:latin typeface="Cambria Math" panose="02040503050406030204" pitchFamily="18" charset="0"/>
                              </a:rPr>
                              <m:t>local</m:t>
                            </m:r>
                          </m:sub>
                        </m:sSub>
                        <m:r>
                          <m:rPr>
                            <m:nor/>
                          </m:rPr>
                          <a:rPr lang="en-US" dirty="0"/>
                          <m:t> </m:t>
                        </m:r>
                        <m:sSubSup>
                          <m:sSubSupPr>
                            <m:ctrlPr>
                              <a:rPr lang="en-US" i="1" smtClean="0">
                                <a:latin typeface="Cambria Math" panose="02040503050406030204" pitchFamily="18" charset="0"/>
                              </a:rPr>
                            </m:ctrlPr>
                          </m:sSubSupPr>
                          <m:e>
                            <m:r>
                              <a:rPr lang="en-US" i="1">
                                <a:latin typeface="Cambria Math" panose="02040503050406030204" pitchFamily="18" charset="0"/>
                              </a:rPr>
                              <m:t>𝑌</m:t>
                            </m:r>
                          </m:e>
                          <m:sub>
                            <m:r>
                              <a:rPr lang="en-US" i="1">
                                <a:latin typeface="Cambria Math" panose="02040503050406030204" pitchFamily="18" charset="0"/>
                              </a:rPr>
                              <m:t>𝑘</m:t>
                            </m:r>
                            <m:r>
                              <a:rPr lang="en-US" b="0" i="1" smtClean="0">
                                <a:latin typeface="Cambria Math" panose="02040503050406030204" pitchFamily="18" charset="0"/>
                              </a:rPr>
                              <m:t>,</m:t>
                            </m:r>
                            <m:r>
                              <m:rPr>
                                <m:sty m:val="p"/>
                              </m:rPr>
                              <a:rPr lang="en-US" b="0" i="0" smtClean="0">
                                <a:latin typeface="Cambria Math" panose="02040503050406030204" pitchFamily="18" charset="0"/>
                              </a:rPr>
                              <m:t>local</m:t>
                            </m:r>
                          </m:sub>
                          <m:sup>
                            <m:r>
                              <a:rPr lang="en-US" i="1">
                                <a:latin typeface="Cambria Math" panose="02040503050406030204" pitchFamily="18" charset="0"/>
                              </a:rPr>
                              <m:t>𝑓</m:t>
                            </m:r>
                          </m:sup>
                        </m:sSubSup>
                        <m:r>
                          <a:rPr lang="en-US" b="0" i="1" smtClean="0">
                            <a:latin typeface="Cambria Math" panose="02040503050406030204" pitchFamily="18" charset="0"/>
                          </a:rPr>
                          <m:t>]</m:t>
                        </m:r>
                      </m:e>
                      <m:sup>
                        <m:r>
                          <a:rPr lang="en-US" b="0" i="1" smtClean="0">
                            <a:latin typeface="Cambria Math" panose="02040503050406030204" pitchFamily="18" charset="0"/>
                          </a:rPr>
                          <m:t>−1</m:t>
                        </m:r>
                      </m:sup>
                    </m:sSup>
                  </m:oMath>
                </a14:m>
                <a:endParaRPr lang="en-US" dirty="0"/>
              </a:p>
            </p:txBody>
          </p:sp>
        </mc:Choice>
        <mc:Fallback xmlns="">
          <p:sp>
            <p:nvSpPr>
              <p:cNvPr id="4" name="Rectangle 3">
                <a:extLst>
                  <a:ext uri="{FF2B5EF4-FFF2-40B4-BE49-F238E27FC236}">
                    <a16:creationId xmlns:a16="http://schemas.microsoft.com/office/drawing/2014/main" id="{3F1E21A3-7C76-534D-AC3C-37F1BA9BAA93}"/>
                  </a:ext>
                </a:extLst>
              </p:cNvPr>
              <p:cNvSpPr>
                <a:spLocks noRot="1" noChangeAspect="1" noMove="1" noResize="1" noEditPoints="1" noAdjustHandles="1" noChangeArrowheads="1" noChangeShapeType="1" noTextEdit="1"/>
              </p:cNvSpPr>
              <p:nvPr/>
            </p:nvSpPr>
            <p:spPr>
              <a:xfrm>
                <a:off x="8272130" y="4662220"/>
                <a:ext cx="4620884" cy="734304"/>
              </a:xfrm>
              <a:prstGeom prst="rect">
                <a:avLst/>
              </a:prstGeom>
              <a:blipFill>
                <a:blip r:embed="rId4"/>
                <a:stretch>
                  <a:fillRect l="-1096" t="-5172" b="-3448"/>
                </a:stretch>
              </a:blipFill>
            </p:spPr>
            <p:txBody>
              <a:bodyPr/>
              <a:lstStyle/>
              <a:p>
                <a:r>
                  <a:rPr lang="en-US">
                    <a:noFill/>
                  </a:rPr>
                  <a:t> </a:t>
                </a:r>
              </a:p>
            </p:txBody>
          </p:sp>
        </mc:Fallback>
      </mc:AlternateContent>
      <p:sp>
        <p:nvSpPr>
          <p:cNvPr id="27" name="Down Arrow 26">
            <a:extLst>
              <a:ext uri="{FF2B5EF4-FFF2-40B4-BE49-F238E27FC236}">
                <a16:creationId xmlns:a16="http://schemas.microsoft.com/office/drawing/2014/main" id="{CDFD3F51-B601-6942-A033-E4E1B5BA20F1}"/>
              </a:ext>
            </a:extLst>
          </p:cNvPr>
          <p:cNvSpPr/>
          <p:nvPr/>
        </p:nvSpPr>
        <p:spPr>
          <a:xfrm>
            <a:off x="10582572" y="4373204"/>
            <a:ext cx="990295" cy="2890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Down Arrow 27">
            <a:extLst>
              <a:ext uri="{FF2B5EF4-FFF2-40B4-BE49-F238E27FC236}">
                <a16:creationId xmlns:a16="http://schemas.microsoft.com/office/drawing/2014/main" id="{1F3D84BB-B823-BE45-AF07-EE972122BF9E}"/>
              </a:ext>
            </a:extLst>
          </p:cNvPr>
          <p:cNvSpPr/>
          <p:nvPr/>
        </p:nvSpPr>
        <p:spPr>
          <a:xfrm>
            <a:off x="10582572" y="5402807"/>
            <a:ext cx="990295" cy="2890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id="{4A191441-20CB-0D46-9AB3-3D1C4080E91C}"/>
                  </a:ext>
                </a:extLst>
              </p:cNvPr>
              <p:cNvSpPr/>
              <p:nvPr/>
            </p:nvSpPr>
            <p:spPr>
              <a:xfrm>
                <a:off x="8771860" y="5784311"/>
                <a:ext cx="3933312" cy="678968"/>
              </a:xfrm>
              <a:prstGeom prst="rect">
                <a:avLst/>
              </a:prstGeom>
            </p:spPr>
            <p:txBody>
              <a:bodyPr wrap="square">
                <a:spAutoFit/>
              </a:bodyPr>
              <a:lstStyle/>
              <a:p>
                <a:r>
                  <a:rPr lang="en-US" dirty="0"/>
                  <a:t>Use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𝑄</m:t>
                        </m:r>
                      </m:e>
                      <m:sub>
                        <m:r>
                          <m:rPr>
                            <m:sty m:val="p"/>
                          </m:rPr>
                          <a:rPr lang="en-US" b="0" i="0" smtClean="0">
                            <a:latin typeface="Cambria Math" panose="02040503050406030204" pitchFamily="18" charset="0"/>
                          </a:rPr>
                          <m:t>local</m:t>
                        </m:r>
                      </m:sub>
                    </m:sSub>
                  </m:oMath>
                </a14:m>
                <a:r>
                  <a:rPr lang="en-US" dirty="0"/>
                  <a:t> to compute the 32 x 32 matrix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𝑊</m:t>
                        </m:r>
                      </m:e>
                      <m:sub>
                        <m:r>
                          <m:rPr>
                            <m:sty m:val="p"/>
                          </m:rPr>
                          <a:rPr lang="en-US" b="0" i="0" smtClean="0">
                            <a:latin typeface="Cambria Math" panose="02040503050406030204" pitchFamily="18" charset="0"/>
                          </a:rPr>
                          <m:t>local</m:t>
                        </m:r>
                      </m:sub>
                      <m:sup>
                        <m:r>
                          <a:rPr lang="en-US" b="0" i="1" smtClean="0">
                            <a:latin typeface="Cambria Math" panose="02040503050406030204" pitchFamily="18" charset="0"/>
                          </a:rPr>
                          <m:t>𝑎</m:t>
                        </m:r>
                      </m:sup>
                    </m:sSub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32−1</m:t>
                            </m:r>
                          </m:e>
                        </m:d>
                        <m:sSub>
                          <m:sSubPr>
                            <m:ctrlPr>
                              <a:rPr lang="en-US" i="1" smtClean="0">
                                <a:latin typeface="Cambria Math" panose="02040503050406030204" pitchFamily="18" charset="0"/>
                              </a:rPr>
                            </m:ctrlPr>
                          </m:sSubPr>
                          <m:e>
                            <m:r>
                              <a:rPr lang="en-US" b="0" i="1" smtClean="0">
                                <a:latin typeface="Cambria Math" panose="02040503050406030204" pitchFamily="18" charset="0"/>
                              </a:rPr>
                              <m:t>𝑄</m:t>
                            </m:r>
                          </m:e>
                          <m:sub>
                            <m:r>
                              <m:rPr>
                                <m:sty m:val="p"/>
                              </m:rPr>
                              <a:rPr lang="en-US" b="0" i="0" smtClean="0">
                                <a:latin typeface="Cambria Math" panose="02040503050406030204" pitchFamily="18" charset="0"/>
                              </a:rPr>
                              <m:t>local</m:t>
                            </m:r>
                          </m:sub>
                        </m:sSub>
                        <m:r>
                          <a:rPr lang="en-US" b="0" i="1" smtClean="0">
                            <a:latin typeface="Cambria Math" panose="02040503050406030204" pitchFamily="18" charset="0"/>
                          </a:rPr>
                          <m:t>]</m:t>
                        </m:r>
                      </m:e>
                      <m:sup>
                        <m:r>
                          <a:rPr lang="en-US" b="0" i="1" smtClean="0">
                            <a:latin typeface="Cambria Math" panose="02040503050406030204" pitchFamily="18" charset="0"/>
                          </a:rPr>
                          <m:t>1/2</m:t>
                        </m:r>
                      </m:sup>
                    </m:sSup>
                  </m:oMath>
                </a14:m>
                <a:endParaRPr lang="en-US" dirty="0"/>
              </a:p>
            </p:txBody>
          </p:sp>
        </mc:Choice>
        <mc:Fallback xmlns="">
          <p:sp>
            <p:nvSpPr>
              <p:cNvPr id="29" name="Rectangle 28">
                <a:extLst>
                  <a:ext uri="{FF2B5EF4-FFF2-40B4-BE49-F238E27FC236}">
                    <a16:creationId xmlns:a16="http://schemas.microsoft.com/office/drawing/2014/main" id="{4A191441-20CB-0D46-9AB3-3D1C4080E91C}"/>
                  </a:ext>
                </a:extLst>
              </p:cNvPr>
              <p:cNvSpPr>
                <a:spLocks noRot="1" noChangeAspect="1" noMove="1" noResize="1" noEditPoints="1" noAdjustHandles="1" noChangeArrowheads="1" noChangeShapeType="1" noTextEdit="1"/>
              </p:cNvSpPr>
              <p:nvPr/>
            </p:nvSpPr>
            <p:spPr>
              <a:xfrm>
                <a:off x="8771860" y="5784311"/>
                <a:ext cx="3933312" cy="678968"/>
              </a:xfrm>
              <a:prstGeom prst="rect">
                <a:avLst/>
              </a:prstGeom>
              <a:blipFill>
                <a:blip r:embed="rId5"/>
                <a:stretch>
                  <a:fillRect l="-1286" t="-3704" b="-12963"/>
                </a:stretch>
              </a:blipFill>
            </p:spPr>
            <p:txBody>
              <a:bodyPr/>
              <a:lstStyle/>
              <a:p>
                <a:r>
                  <a:rPr lang="en-US">
                    <a:noFill/>
                  </a:rPr>
                  <a:t> </a:t>
                </a:r>
              </a:p>
            </p:txBody>
          </p:sp>
        </mc:Fallback>
      </mc:AlternateContent>
      <p:cxnSp>
        <p:nvCxnSpPr>
          <p:cNvPr id="30" name="Straight Connector 29">
            <a:extLst>
              <a:ext uri="{FF2B5EF4-FFF2-40B4-BE49-F238E27FC236}">
                <a16:creationId xmlns:a16="http://schemas.microsoft.com/office/drawing/2014/main" id="{3127798F-5AEE-B74B-8DC1-C521DDDFF54A}"/>
              </a:ext>
            </a:extLst>
          </p:cNvPr>
          <p:cNvCxnSpPr>
            <a:cxnSpLocks/>
          </p:cNvCxnSpPr>
          <p:nvPr/>
        </p:nvCxnSpPr>
        <p:spPr>
          <a:xfrm>
            <a:off x="8133622" y="3595464"/>
            <a:ext cx="0" cy="25119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Down Arrow 31">
            <a:extLst>
              <a:ext uri="{FF2B5EF4-FFF2-40B4-BE49-F238E27FC236}">
                <a16:creationId xmlns:a16="http://schemas.microsoft.com/office/drawing/2014/main" id="{F882E530-5F36-7C4D-9D3D-4587EBA55D5A}"/>
              </a:ext>
            </a:extLst>
          </p:cNvPr>
          <p:cNvSpPr/>
          <p:nvPr/>
        </p:nvSpPr>
        <p:spPr>
          <a:xfrm rot="5400000">
            <a:off x="8008428" y="6031499"/>
            <a:ext cx="599612" cy="9272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2C9FE9F5-76C1-EF41-ABD8-76ED7B48A840}"/>
                  </a:ext>
                </a:extLst>
              </p:cNvPr>
              <p:cNvSpPr txBox="1"/>
              <p:nvPr/>
            </p:nvSpPr>
            <p:spPr>
              <a:xfrm>
                <a:off x="4347393" y="3692174"/>
                <a:ext cx="3727454" cy="2942472"/>
              </a:xfrm>
              <a:prstGeom prst="rect">
                <a:avLst/>
              </a:prstGeom>
              <a:noFill/>
            </p:spPr>
            <p:txBody>
              <a:bodyPr wrap="square" rtlCol="0">
                <a:spAutoFit/>
              </a:bodyPr>
              <a:lstStyle/>
              <a:p>
                <a:r>
                  <a:rPr lang="en-US" dirty="0"/>
                  <a:t>Compute the length 32 vector </a:t>
                </a:r>
                <a14:m>
                  <m:oMath xmlns:m="http://schemas.openxmlformats.org/officeDocument/2006/math">
                    <m:sSubSup>
                      <m:sSubSupPr>
                        <m:ctrlPr>
                          <a:rPr lang="en-US" i="1" smtClean="0">
                            <a:latin typeface="Cambria Math" panose="02040503050406030204" pitchFamily="18" charset="0"/>
                          </a:rPr>
                        </m:ctrlPr>
                      </m:sSubSup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𝑤</m:t>
                            </m:r>
                          </m:e>
                        </m:acc>
                      </m:e>
                      <m:sub>
                        <m:r>
                          <m:rPr>
                            <m:sty m:val="p"/>
                          </m:rPr>
                          <a:rPr lang="en-US" b="0" i="0" smtClean="0">
                            <a:latin typeface="Cambria Math" panose="02040503050406030204" pitchFamily="18" charset="0"/>
                          </a:rPr>
                          <m:t>local</m:t>
                        </m:r>
                      </m:sub>
                      <m:sup>
                        <m:r>
                          <a:rPr lang="en-US" b="0" i="1" smtClean="0">
                            <a:latin typeface="Cambria Math" panose="02040503050406030204" pitchFamily="18" charset="0"/>
                          </a:rPr>
                          <m:t>𝑎</m:t>
                        </m:r>
                      </m:sup>
                    </m:sSubSup>
                  </m:oMath>
                </a14:m>
                <a:r>
                  <a:rPr lang="en-US" dirty="0"/>
                  <a:t> by computing </a:t>
                </a:r>
                <a14:m>
                  <m:oMath xmlns:m="http://schemas.openxmlformats.org/officeDocument/2006/math">
                    <m:sSubSup>
                      <m:sSubSupPr>
                        <m:ctrlPr>
                          <a:rPr lang="en-US" i="1" smtClean="0">
                            <a:latin typeface="Cambria Math" panose="02040503050406030204" pitchFamily="18" charset="0"/>
                          </a:rPr>
                        </m:ctrlPr>
                      </m:sSubSup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𝑤</m:t>
                            </m:r>
                          </m:e>
                        </m:acc>
                      </m:e>
                      <m:sub>
                        <m:r>
                          <m:rPr>
                            <m:sty m:val="p"/>
                          </m:rPr>
                          <a:rPr lang="en-US" b="0" i="0" smtClean="0">
                            <a:latin typeface="Cambria Math" panose="02040503050406030204" pitchFamily="18" charset="0"/>
                          </a:rPr>
                          <m:t>local</m:t>
                        </m:r>
                      </m:sub>
                      <m:sup>
                        <m:r>
                          <a:rPr lang="en-US" b="0" i="1" smtClean="0">
                            <a:latin typeface="Cambria Math" panose="02040503050406030204" pitchFamily="18" charset="0"/>
                          </a:rPr>
                          <m:t>𝑎</m:t>
                        </m:r>
                      </m:sup>
                    </m:sSubSup>
                    <m:r>
                      <a:rPr lang="en-US" b="0" i="1" smtClean="0">
                        <a:latin typeface="Cambria Math" panose="02040503050406030204" pitchFamily="18" charset="0"/>
                      </a:rPr>
                      <m:t>=</m:t>
                    </m:r>
                  </m:oMath>
                </a14:m>
                <a:r>
                  <a:rPr lang="en-US" dirty="0"/>
                  <a:t> </a:t>
                </a:r>
                <a14:m>
                  <m:oMath xmlns:m="http://schemas.openxmlformats.org/officeDocument/2006/math">
                    <m:sSub>
                      <m:sSubPr>
                        <m:ctrlPr>
                          <a:rPr lang="en-US" i="1" smtClean="0">
                            <a:latin typeface="Cambria Math" panose="02040503050406030204" pitchFamily="18" charset="0"/>
                          </a:rPr>
                        </m:ctrlPr>
                      </m:sSubPr>
                      <m:e>
                        <m:sSub>
                          <m:sSubPr>
                            <m:ctrlPr>
                              <a:rPr lang="en-US" i="1" smtClean="0">
                                <a:latin typeface="Cambria Math" panose="02040503050406030204" pitchFamily="18" charset="0"/>
                              </a:rPr>
                            </m:ctrlPr>
                          </m:sSubPr>
                          <m:e>
                            <m:r>
                              <a:rPr lang="en-US" b="0" i="1" smtClean="0">
                                <a:latin typeface="Cambria Math" panose="02040503050406030204" pitchFamily="18" charset="0"/>
                              </a:rPr>
                              <m:t>𝑄</m:t>
                            </m:r>
                          </m:e>
                          <m:sub>
                            <m:r>
                              <m:rPr>
                                <m:sty m:val="p"/>
                              </m:rPr>
                              <a:rPr lang="en-US" b="0" i="0" smtClean="0">
                                <a:latin typeface="Cambria Math" panose="02040503050406030204" pitchFamily="18" charset="0"/>
                              </a:rPr>
                              <m:t>local</m:t>
                            </m:r>
                          </m:sub>
                        </m:sSub>
                        <m:r>
                          <a:rPr lang="en-US" b="0" i="1" smtClean="0">
                            <a:latin typeface="Cambria Math" panose="02040503050406030204" pitchFamily="18" charset="0"/>
                          </a:rPr>
                          <m:t>𝐶</m:t>
                        </m:r>
                      </m:e>
                      <m:sub>
                        <m:r>
                          <m:rPr>
                            <m:sty m:val="p"/>
                          </m:rPr>
                          <a:rPr lang="en-US" b="0" i="0" smtClean="0">
                            <a:latin typeface="Cambria Math" panose="02040503050406030204" pitchFamily="18" charset="0"/>
                          </a:rPr>
                          <m:t>local</m:t>
                        </m:r>
                      </m:sub>
                    </m:sSub>
                  </m:oMath>
                </a14:m>
                <a:r>
                  <a:rPr lang="en-US" dirty="0"/>
                  <a:t>(</a:t>
                </a:r>
                <a14:m>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𝑦</m:t>
                        </m:r>
                      </m:e>
                      <m:sub>
                        <m:r>
                          <a:rPr lang="en-US" i="1">
                            <a:latin typeface="Cambria Math" panose="02040503050406030204" pitchFamily="18" charset="0"/>
                          </a:rPr>
                          <m:t>𝑘</m:t>
                        </m:r>
                        <m:r>
                          <a:rPr lang="en-US" b="0" i="1" smtClean="0">
                            <a:latin typeface="Cambria Math" panose="02040503050406030204" pitchFamily="18" charset="0"/>
                          </a:rPr>
                          <m:t>,</m:t>
                        </m:r>
                        <m:r>
                          <m:rPr>
                            <m:sty m:val="p"/>
                          </m:rPr>
                          <a:rPr lang="en-US" b="0" i="0" smtClean="0">
                            <a:latin typeface="Cambria Math" panose="02040503050406030204" pitchFamily="18" charset="0"/>
                          </a:rPr>
                          <m:t>local</m:t>
                        </m:r>
                      </m:sub>
                      <m:sup>
                        <m:r>
                          <m:rPr>
                            <m:sty m:val="p"/>
                          </m:rPr>
                          <a:rPr lang="en-US" b="0" i="0" smtClean="0">
                            <a:latin typeface="Cambria Math" panose="02040503050406030204" pitchFamily="18" charset="0"/>
                          </a:rPr>
                          <m:t>obs</m:t>
                        </m:r>
                      </m:sup>
                    </m:sSubSup>
                  </m:oMath>
                </a14:m>
                <a:r>
                  <a:rPr lang="en-US" dirty="0"/>
                  <a:t>-</a:t>
                </a:r>
                <a:r>
                  <a:rPr lang="en-US" b="0" dirty="0"/>
                  <a:t> </a:t>
                </a:r>
                <a14:m>
                  <m:oMath xmlns:m="http://schemas.openxmlformats.org/officeDocument/2006/math">
                    <m:sSubSup>
                      <m:sSubSupPr>
                        <m:ctrlPr>
                          <a:rPr lang="en-US" b="0" i="1" smtClean="0">
                            <a:latin typeface="Cambria Math" panose="02040503050406030204" pitchFamily="18" charset="0"/>
                          </a:rPr>
                        </m:ctrlPr>
                      </m:sSubSup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𝑦</m:t>
                            </m:r>
                          </m:e>
                        </m:acc>
                      </m:e>
                      <m:sub>
                        <m:r>
                          <a:rPr lang="en-US" b="0" i="1" smtClean="0">
                            <a:latin typeface="Cambria Math" panose="02040503050406030204" pitchFamily="18" charset="0"/>
                          </a:rPr>
                          <m:t>𝑘</m:t>
                        </m:r>
                        <m:r>
                          <a:rPr lang="en-US" b="0" i="1" smtClean="0">
                            <a:latin typeface="Cambria Math" panose="02040503050406030204" pitchFamily="18" charset="0"/>
                          </a:rPr>
                          <m:t>, </m:t>
                        </m:r>
                        <m:r>
                          <m:rPr>
                            <m:sty m:val="p"/>
                          </m:rPr>
                          <a:rPr lang="en-US" b="0" i="0" smtClean="0">
                            <a:latin typeface="Cambria Math" panose="02040503050406030204" pitchFamily="18" charset="0"/>
                          </a:rPr>
                          <m:t>local</m:t>
                        </m:r>
                      </m:sub>
                      <m:sup>
                        <m:r>
                          <a:rPr lang="en-US" b="0" i="1" smtClean="0">
                            <a:latin typeface="Cambria Math" panose="02040503050406030204" pitchFamily="18" charset="0"/>
                          </a:rPr>
                          <m:t>𝑓</m:t>
                        </m:r>
                      </m:sup>
                    </m:sSubSup>
                    <m:r>
                      <a:rPr lang="en-US" b="0" i="1" smtClean="0">
                        <a:latin typeface="Cambria Math" panose="02040503050406030204" pitchFamily="18" charset="0"/>
                      </a:rPr>
                      <m:t>) </m:t>
                    </m:r>
                  </m:oMath>
                </a14:m>
                <a:r>
                  <a:rPr lang="en-US" dirty="0"/>
                  <a:t>. Then multiply </a:t>
                </a:r>
                <a14:m>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 </m:t>
                        </m:r>
                        <m:r>
                          <a:rPr lang="en-US" b="0" i="1" smtClean="0">
                            <a:latin typeface="Cambria Math" panose="02040503050406030204" pitchFamily="18" charset="0"/>
                          </a:rPr>
                          <m:t>𝑋</m:t>
                        </m:r>
                      </m:e>
                      <m:sub>
                        <m:r>
                          <a:rPr lang="en-US" i="1">
                            <a:latin typeface="Cambria Math" panose="02040503050406030204" pitchFamily="18" charset="0"/>
                          </a:rPr>
                          <m:t>𝑘</m:t>
                        </m:r>
                        <m:r>
                          <a:rPr lang="en-US" b="0" i="1" smtClean="0">
                            <a:latin typeface="Cambria Math" panose="02040503050406030204" pitchFamily="18" charset="0"/>
                          </a:rPr>
                          <m:t>,</m:t>
                        </m:r>
                        <m:r>
                          <m:rPr>
                            <m:sty m:val="p"/>
                          </m:rPr>
                          <a:rPr lang="en-US" b="0" i="0" smtClean="0">
                            <a:latin typeface="Cambria Math" panose="02040503050406030204" pitchFamily="18" charset="0"/>
                          </a:rPr>
                          <m:t>local</m:t>
                        </m:r>
                      </m:sub>
                      <m:sup>
                        <m:r>
                          <a:rPr lang="en-US" i="1">
                            <a:latin typeface="Cambria Math" panose="02040503050406030204" pitchFamily="18" charset="0"/>
                          </a:rPr>
                          <m:t>𝑓</m:t>
                        </m:r>
                      </m:sup>
                    </m:sSubSup>
                  </m:oMath>
                </a14:m>
                <a:r>
                  <a:rPr lang="en-US" dirty="0"/>
                  <a:t> by </a:t>
                </a:r>
                <a14:m>
                  <m:oMath xmlns:m="http://schemas.openxmlformats.org/officeDocument/2006/math">
                    <m:sSubSup>
                      <m:sSubSupPr>
                        <m:ctrlPr>
                          <a:rPr lang="en-US" i="1" smtClean="0">
                            <a:latin typeface="Cambria Math" panose="02040503050406030204" pitchFamily="18" charset="0"/>
                          </a:rPr>
                        </m:ctrlPr>
                      </m:sSubSup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𝑤</m:t>
                            </m:r>
                          </m:e>
                        </m:acc>
                      </m:e>
                      <m:sub>
                        <m:r>
                          <m:rPr>
                            <m:sty m:val="p"/>
                          </m:rPr>
                          <a:rPr lang="en-US" b="0" i="0" smtClean="0">
                            <a:latin typeface="Cambria Math" panose="02040503050406030204" pitchFamily="18" charset="0"/>
                          </a:rPr>
                          <m:t>local</m:t>
                        </m:r>
                      </m:sub>
                      <m:sup>
                        <m:r>
                          <a:rPr lang="en-US" b="0" i="1" smtClean="0">
                            <a:latin typeface="Cambria Math" panose="02040503050406030204" pitchFamily="18" charset="0"/>
                          </a:rPr>
                          <m:t>𝑎</m:t>
                        </m:r>
                      </m:sup>
                    </m:sSubSup>
                  </m:oMath>
                </a14:m>
                <a:r>
                  <a:rPr lang="en-US" dirty="0"/>
                  <a:t> to get the new local analysis ensemble mean: </a:t>
                </a:r>
                <a14:m>
                  <m:oMath xmlns:m="http://schemas.openxmlformats.org/officeDocument/2006/math">
                    <m:sSubSup>
                      <m:sSubSupPr>
                        <m:ctrlPr>
                          <a:rPr lang="en-US" b="0" i="1" smtClean="0">
                            <a:latin typeface="Cambria Math" panose="02040503050406030204" pitchFamily="18" charset="0"/>
                          </a:rPr>
                        </m:ctrlPr>
                      </m:sSubSup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e>
                      <m:sub>
                        <m:r>
                          <a:rPr lang="en-US" b="0" i="1" smtClean="0">
                            <a:latin typeface="Cambria Math" panose="02040503050406030204" pitchFamily="18" charset="0"/>
                          </a:rPr>
                          <m:t>𝑘</m:t>
                        </m:r>
                        <m:r>
                          <a:rPr lang="en-US" b="0" i="1" smtClean="0">
                            <a:latin typeface="Cambria Math" panose="02040503050406030204" pitchFamily="18" charset="0"/>
                          </a:rPr>
                          <m:t>, </m:t>
                        </m:r>
                        <m:r>
                          <m:rPr>
                            <m:sty m:val="p"/>
                          </m:rPr>
                          <a:rPr lang="en-US" b="0" i="0" smtClean="0">
                            <a:latin typeface="Cambria Math" panose="02040503050406030204" pitchFamily="18" charset="0"/>
                          </a:rPr>
                          <m:t>local</m:t>
                        </m:r>
                      </m:sub>
                      <m:sup>
                        <m:r>
                          <a:rPr lang="en-US" b="0" i="1" smtClean="0">
                            <a:latin typeface="Cambria Math" panose="02040503050406030204" pitchFamily="18" charset="0"/>
                          </a:rPr>
                          <m:t>𝑎</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e>
                      <m:sub>
                        <m:r>
                          <a:rPr lang="en-US" b="0" i="1" smtClean="0">
                            <a:latin typeface="Cambria Math" panose="02040503050406030204" pitchFamily="18" charset="0"/>
                          </a:rPr>
                          <m:t>𝑘</m:t>
                        </m:r>
                        <m:r>
                          <a:rPr lang="en-US" b="0" i="1" smtClean="0">
                            <a:latin typeface="Cambria Math" panose="02040503050406030204" pitchFamily="18" charset="0"/>
                          </a:rPr>
                          <m:t>, </m:t>
                        </m:r>
                        <m:r>
                          <m:rPr>
                            <m:sty m:val="p"/>
                          </m:rPr>
                          <a:rPr lang="en-US" b="0" i="0" smtClean="0">
                            <a:latin typeface="Cambria Math" panose="02040503050406030204" pitchFamily="18" charset="0"/>
                          </a:rPr>
                          <m:t>local</m:t>
                        </m:r>
                      </m:sub>
                      <m:sup>
                        <m:r>
                          <a:rPr lang="en-US" b="0" i="1" smtClean="0">
                            <a:latin typeface="Cambria Math" panose="02040503050406030204" pitchFamily="18" charset="0"/>
                          </a:rPr>
                          <m:t>𝑓</m:t>
                        </m:r>
                      </m:sup>
                    </m:sSubSup>
                    <m:r>
                      <a:rPr lang="en-US" b="0" i="1" smtClean="0">
                        <a:latin typeface="Cambria Math" panose="02040503050406030204" pitchFamily="18" charset="0"/>
                      </a:rPr>
                      <m:t>+</m:t>
                    </m:r>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𝑋</m:t>
                        </m:r>
                      </m:e>
                      <m:sub>
                        <m:r>
                          <a:rPr lang="en-US" i="1">
                            <a:latin typeface="Cambria Math" panose="02040503050406030204" pitchFamily="18" charset="0"/>
                          </a:rPr>
                          <m:t>𝑘</m:t>
                        </m:r>
                        <m:r>
                          <a:rPr lang="en-US" b="0" i="1" smtClean="0">
                            <a:latin typeface="Cambria Math" panose="02040503050406030204" pitchFamily="18" charset="0"/>
                          </a:rPr>
                          <m:t>, </m:t>
                        </m:r>
                        <m:r>
                          <m:rPr>
                            <m:sty m:val="p"/>
                          </m:rPr>
                          <a:rPr lang="en-US" b="0" i="0" smtClean="0">
                            <a:latin typeface="Cambria Math" panose="02040503050406030204" pitchFamily="18" charset="0"/>
                          </a:rPr>
                          <m:t>local</m:t>
                        </m:r>
                      </m:sub>
                      <m:sup>
                        <m:r>
                          <a:rPr lang="en-US" i="1">
                            <a:latin typeface="Cambria Math" panose="02040503050406030204" pitchFamily="18" charset="0"/>
                          </a:rPr>
                          <m:t>𝑓</m:t>
                        </m:r>
                      </m:sup>
                    </m:sSubSup>
                    <m:sSubSup>
                      <m:sSubSupPr>
                        <m:ctrlPr>
                          <a:rPr lang="en-US" i="1" smtClean="0">
                            <a:latin typeface="Cambria Math" panose="02040503050406030204" pitchFamily="18" charset="0"/>
                          </a:rPr>
                        </m:ctrlPr>
                      </m:sSubSup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𝑤</m:t>
                            </m:r>
                          </m:e>
                        </m:acc>
                      </m:e>
                      <m:sub>
                        <m:r>
                          <m:rPr>
                            <m:sty m:val="p"/>
                          </m:rPr>
                          <a:rPr lang="en-US" b="0" i="0" smtClean="0">
                            <a:latin typeface="Cambria Math" panose="02040503050406030204" pitchFamily="18" charset="0"/>
                          </a:rPr>
                          <m:t>local</m:t>
                        </m:r>
                      </m:sub>
                      <m:sup>
                        <m:r>
                          <a:rPr lang="en-US" b="0" i="1" smtClean="0">
                            <a:latin typeface="Cambria Math" panose="02040503050406030204" pitchFamily="18" charset="0"/>
                          </a:rPr>
                          <m:t>𝑎</m:t>
                        </m:r>
                      </m:sup>
                    </m:sSubSup>
                  </m:oMath>
                </a14:m>
                <a:r>
                  <a:rPr lang="en-US" dirty="0"/>
                  <a:t>. We add this to the local analysis anomalies </a:t>
                </a:r>
                <a14:m>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𝑋</m:t>
                        </m:r>
                      </m:e>
                      <m:sub>
                        <m:r>
                          <a:rPr lang="en-US" i="1">
                            <a:latin typeface="Cambria Math" panose="02040503050406030204" pitchFamily="18" charset="0"/>
                          </a:rPr>
                          <m:t>𝑘</m:t>
                        </m:r>
                        <m:r>
                          <a:rPr lang="en-US" b="0" i="1" smtClean="0">
                            <a:latin typeface="Cambria Math" panose="02040503050406030204" pitchFamily="18" charset="0"/>
                          </a:rPr>
                          <m:t>, </m:t>
                        </m:r>
                        <m:r>
                          <m:rPr>
                            <m:sty m:val="p"/>
                          </m:rPr>
                          <a:rPr lang="en-US" b="0" i="0" smtClean="0">
                            <a:latin typeface="Cambria Math" panose="02040503050406030204" pitchFamily="18" charset="0"/>
                          </a:rPr>
                          <m:t>local</m:t>
                        </m:r>
                      </m:sub>
                      <m:sup>
                        <m:r>
                          <a:rPr lang="en-US" b="0" i="1" smtClean="0">
                            <a:latin typeface="Cambria Math" panose="02040503050406030204" pitchFamily="18" charset="0"/>
                          </a:rPr>
                          <m:t>𝑎</m:t>
                        </m:r>
                      </m:sup>
                    </m:sSubSup>
                    <m:r>
                      <a:rPr lang="en-US" b="0" i="1" smtClean="0">
                        <a:latin typeface="Cambria Math" panose="02040503050406030204" pitchFamily="18" charset="0"/>
                      </a:rPr>
                      <m:t>=</m:t>
                    </m:r>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𝑋</m:t>
                        </m:r>
                      </m:e>
                      <m:sub>
                        <m:r>
                          <a:rPr lang="en-US" i="1">
                            <a:latin typeface="Cambria Math" panose="02040503050406030204" pitchFamily="18" charset="0"/>
                          </a:rPr>
                          <m:t>𝑘</m:t>
                        </m:r>
                        <m:r>
                          <a:rPr lang="en-US" b="0" i="1" smtClean="0">
                            <a:latin typeface="Cambria Math" panose="02040503050406030204" pitchFamily="18" charset="0"/>
                          </a:rPr>
                          <m:t>, </m:t>
                        </m:r>
                        <m:r>
                          <m:rPr>
                            <m:sty m:val="p"/>
                          </m:rPr>
                          <a:rPr lang="en-US" b="0" i="0" smtClean="0">
                            <a:latin typeface="Cambria Math" panose="02040503050406030204" pitchFamily="18" charset="0"/>
                          </a:rPr>
                          <m:t>local</m:t>
                        </m:r>
                      </m:sub>
                      <m:sup>
                        <m:r>
                          <a:rPr lang="en-US" i="1">
                            <a:latin typeface="Cambria Math" panose="02040503050406030204" pitchFamily="18" charset="0"/>
                          </a:rPr>
                          <m:t>𝑓</m:t>
                        </m:r>
                      </m:sup>
                    </m:sSubSup>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𝑊</m:t>
                        </m:r>
                      </m:e>
                      <m:sub>
                        <m:r>
                          <m:rPr>
                            <m:sty m:val="p"/>
                          </m:rPr>
                          <a:rPr lang="en-US" b="0" i="0" smtClean="0">
                            <a:latin typeface="Cambria Math" panose="02040503050406030204" pitchFamily="18" charset="0"/>
                          </a:rPr>
                          <m:t>local</m:t>
                        </m:r>
                      </m:sub>
                      <m:sup>
                        <m:r>
                          <a:rPr lang="en-US" b="0" i="1" smtClean="0">
                            <a:latin typeface="Cambria Math" panose="02040503050406030204" pitchFamily="18" charset="0"/>
                          </a:rPr>
                          <m:t>𝑎</m:t>
                        </m:r>
                      </m:sup>
                    </m:sSubSup>
                  </m:oMath>
                </a14:m>
                <a:r>
                  <a:rPr lang="en-US" dirty="0"/>
                  <a:t> to obtain the new analysis ensemble.</a:t>
                </a:r>
              </a:p>
            </p:txBody>
          </p:sp>
        </mc:Choice>
        <mc:Fallback xmlns="">
          <p:sp>
            <p:nvSpPr>
              <p:cNvPr id="33" name="TextBox 32">
                <a:extLst>
                  <a:ext uri="{FF2B5EF4-FFF2-40B4-BE49-F238E27FC236}">
                    <a16:creationId xmlns:a16="http://schemas.microsoft.com/office/drawing/2014/main" id="{2C9FE9F5-76C1-EF41-ABD8-76ED7B48A840}"/>
                  </a:ext>
                </a:extLst>
              </p:cNvPr>
              <p:cNvSpPr txBox="1">
                <a:spLocks noRot="1" noChangeAspect="1" noMove="1" noResize="1" noEditPoints="1" noAdjustHandles="1" noChangeArrowheads="1" noChangeShapeType="1" noTextEdit="1"/>
              </p:cNvSpPr>
              <p:nvPr/>
            </p:nvSpPr>
            <p:spPr>
              <a:xfrm>
                <a:off x="4347393" y="3692174"/>
                <a:ext cx="3727454" cy="2942472"/>
              </a:xfrm>
              <a:prstGeom prst="rect">
                <a:avLst/>
              </a:prstGeom>
              <a:blipFill>
                <a:blip r:embed="rId6"/>
                <a:stretch>
                  <a:fillRect l="-1361" t="-858" r="-2041" b="-2575"/>
                </a:stretch>
              </a:blipFill>
            </p:spPr>
            <p:txBody>
              <a:bodyPr/>
              <a:lstStyle/>
              <a:p>
                <a:r>
                  <a:rPr lang="en-US">
                    <a:noFill/>
                  </a:rPr>
                  <a:t> </a:t>
                </a:r>
              </a:p>
            </p:txBody>
          </p:sp>
        </mc:Fallback>
      </mc:AlternateContent>
      <p:sp>
        <p:nvSpPr>
          <p:cNvPr id="34" name="Down Arrow 33">
            <a:extLst>
              <a:ext uri="{FF2B5EF4-FFF2-40B4-BE49-F238E27FC236}">
                <a16:creationId xmlns:a16="http://schemas.microsoft.com/office/drawing/2014/main" id="{06B9353F-0DFF-2C4D-BE34-CE589F0ECD7A}"/>
              </a:ext>
            </a:extLst>
          </p:cNvPr>
          <p:cNvSpPr/>
          <p:nvPr/>
        </p:nvSpPr>
        <p:spPr>
          <a:xfrm rot="5400000">
            <a:off x="3735842" y="4836897"/>
            <a:ext cx="599612" cy="5647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1558EA45-08A0-6C48-B2EF-838959BA90D1}"/>
              </a:ext>
            </a:extLst>
          </p:cNvPr>
          <p:cNvSpPr txBox="1"/>
          <p:nvPr/>
        </p:nvSpPr>
        <p:spPr>
          <a:xfrm>
            <a:off x="107632" y="3767399"/>
            <a:ext cx="3727454" cy="2862322"/>
          </a:xfrm>
          <a:prstGeom prst="rect">
            <a:avLst/>
          </a:prstGeom>
          <a:noFill/>
        </p:spPr>
        <p:txBody>
          <a:bodyPr wrap="square" rtlCol="0">
            <a:spAutoFit/>
          </a:bodyPr>
          <a:lstStyle/>
          <a:p>
            <a:r>
              <a:rPr lang="en-US" dirty="0"/>
              <a:t>Repeat the process on this slide for every </a:t>
            </a:r>
            <a:r>
              <a:rPr lang="en-US" dirty="0" err="1"/>
              <a:t>gridpoint</a:t>
            </a:r>
            <a:r>
              <a:rPr lang="en-US" dirty="0"/>
              <a:t> in the global state vector that we would like to optimize. This is “embarrassingly parallel” because each update is entirely independent. After each </a:t>
            </a:r>
            <a:r>
              <a:rPr lang="en-US" dirty="0" err="1"/>
              <a:t>gridcell</a:t>
            </a:r>
            <a:r>
              <a:rPr lang="en-US" dirty="0"/>
              <a:t> is updated, combine all updates into a new global state vector and run GEOS-Chem 32 times in parallel until the next observation arrives. </a:t>
            </a:r>
          </a:p>
        </p:txBody>
      </p:sp>
    </p:spTree>
    <p:extLst>
      <p:ext uri="{BB962C8B-B14F-4D97-AF65-F5344CB8AC3E}">
        <p14:creationId xmlns:p14="http://schemas.microsoft.com/office/powerpoint/2010/main" val="41845549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CB007-1D86-F24B-8885-37D9972F0C12}"/>
              </a:ext>
            </a:extLst>
          </p:cNvPr>
          <p:cNvSpPr>
            <a:spLocks noGrp="1"/>
          </p:cNvSpPr>
          <p:nvPr>
            <p:ph type="title"/>
          </p:nvPr>
        </p:nvSpPr>
        <p:spPr/>
        <p:txBody>
          <a:bodyPr/>
          <a:lstStyle/>
          <a:p>
            <a:r>
              <a:rPr lang="en-US" dirty="0"/>
              <a:t>LETKF real-life example: Miyazaki’s method</a:t>
            </a:r>
          </a:p>
        </p:txBody>
      </p:sp>
      <p:pic>
        <p:nvPicPr>
          <p:cNvPr id="7" name="Picture 6" descr="A picture containing calendar&#10;&#10;Description automatically generated">
            <a:extLst>
              <a:ext uri="{FF2B5EF4-FFF2-40B4-BE49-F238E27FC236}">
                <a16:creationId xmlns:a16="http://schemas.microsoft.com/office/drawing/2014/main" id="{6F0C3A89-1443-2344-B41E-70E1235AEA21}"/>
              </a:ext>
            </a:extLst>
          </p:cNvPr>
          <p:cNvPicPr>
            <a:picLocks noChangeAspect="1"/>
          </p:cNvPicPr>
          <p:nvPr/>
        </p:nvPicPr>
        <p:blipFill>
          <a:blip r:embed="rId2"/>
          <a:stretch>
            <a:fillRect/>
          </a:stretch>
        </p:blipFill>
        <p:spPr>
          <a:xfrm>
            <a:off x="2413591" y="1381322"/>
            <a:ext cx="9778409" cy="5324545"/>
          </a:xfrm>
          <a:prstGeom prst="rect">
            <a:avLst/>
          </a:prstGeom>
        </p:spPr>
      </p:pic>
      <p:sp>
        <p:nvSpPr>
          <p:cNvPr id="8" name="TextBox 7">
            <a:extLst>
              <a:ext uri="{FF2B5EF4-FFF2-40B4-BE49-F238E27FC236}">
                <a16:creationId xmlns:a16="http://schemas.microsoft.com/office/drawing/2014/main" id="{BC002714-90B2-EE40-BD35-89178CFDF675}"/>
              </a:ext>
            </a:extLst>
          </p:cNvPr>
          <p:cNvSpPr txBox="1"/>
          <p:nvPr/>
        </p:nvSpPr>
        <p:spPr>
          <a:xfrm>
            <a:off x="159489" y="2509282"/>
            <a:ext cx="2254102" cy="1477328"/>
          </a:xfrm>
          <a:prstGeom prst="rect">
            <a:avLst/>
          </a:prstGeom>
          <a:noFill/>
        </p:spPr>
        <p:txBody>
          <a:bodyPr wrap="square" rtlCol="0">
            <a:spAutoFit/>
          </a:bodyPr>
          <a:lstStyle/>
          <a:p>
            <a:r>
              <a:rPr lang="en-US" dirty="0"/>
              <a:t>Each emission scaling factor optimized independently in the LETKF process! From </a:t>
            </a:r>
            <a:r>
              <a:rPr lang="en-US" i="1" dirty="0"/>
              <a:t>Miyazaki et. al., 2020</a:t>
            </a:r>
            <a:r>
              <a:rPr lang="en-US" dirty="0"/>
              <a:t>.</a:t>
            </a:r>
          </a:p>
        </p:txBody>
      </p:sp>
    </p:spTree>
    <p:extLst>
      <p:ext uri="{BB962C8B-B14F-4D97-AF65-F5344CB8AC3E}">
        <p14:creationId xmlns:p14="http://schemas.microsoft.com/office/powerpoint/2010/main" val="35889381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FAF03-B90F-ED49-9B60-19CA4F154F16}"/>
              </a:ext>
            </a:extLst>
          </p:cNvPr>
          <p:cNvSpPr>
            <a:spLocks noGrp="1"/>
          </p:cNvSpPr>
          <p:nvPr>
            <p:ph type="title"/>
          </p:nvPr>
        </p:nvSpPr>
        <p:spPr>
          <a:xfrm>
            <a:off x="78058" y="167268"/>
            <a:ext cx="12113941" cy="1951463"/>
          </a:xfrm>
        </p:spPr>
        <p:txBody>
          <a:bodyPr>
            <a:normAutofit fontScale="90000"/>
          </a:bodyPr>
          <a:lstStyle/>
          <a:p>
            <a:r>
              <a:rPr lang="en-US" dirty="0"/>
              <a:t>Hybrid methods are becoming increasingly explored as ways of fusing ensembles with existing variational DA systems: ideal for chemistry after GSI-&gt;JEDI switch.</a:t>
            </a:r>
          </a:p>
        </p:txBody>
      </p:sp>
      <p:pic>
        <p:nvPicPr>
          <p:cNvPr id="7" name="Picture 6" descr="Text&#10;&#10;Description automatically generated">
            <a:extLst>
              <a:ext uri="{FF2B5EF4-FFF2-40B4-BE49-F238E27FC236}">
                <a16:creationId xmlns:a16="http://schemas.microsoft.com/office/drawing/2014/main" id="{57A48A6B-1611-674D-AD18-37A1A175FF00}"/>
              </a:ext>
            </a:extLst>
          </p:cNvPr>
          <p:cNvPicPr>
            <a:picLocks noChangeAspect="1"/>
          </p:cNvPicPr>
          <p:nvPr/>
        </p:nvPicPr>
        <p:blipFill rotWithShape="1">
          <a:blip r:embed="rId2"/>
          <a:srcRect t="10187"/>
          <a:stretch/>
        </p:blipFill>
        <p:spPr>
          <a:xfrm>
            <a:off x="1847967" y="2260521"/>
            <a:ext cx="7634287" cy="4597479"/>
          </a:xfrm>
          <a:prstGeom prst="rect">
            <a:avLst/>
          </a:prstGeom>
        </p:spPr>
      </p:pic>
    </p:spTree>
    <p:extLst>
      <p:ext uri="{BB962C8B-B14F-4D97-AF65-F5344CB8AC3E}">
        <p14:creationId xmlns:p14="http://schemas.microsoft.com/office/powerpoint/2010/main" val="28760492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94A17-97BE-5942-8BEF-715A238C065C}"/>
              </a:ext>
            </a:extLst>
          </p:cNvPr>
          <p:cNvSpPr>
            <a:spLocks noGrp="1"/>
          </p:cNvSpPr>
          <p:nvPr>
            <p:ph type="title"/>
          </p:nvPr>
        </p:nvSpPr>
        <p:spPr/>
        <p:txBody>
          <a:bodyPr/>
          <a:lstStyle/>
          <a:p>
            <a:r>
              <a:rPr lang="en-US" dirty="0"/>
              <a:t>Future of CDA, powered by neural network emulation of GEOS-Chem</a:t>
            </a:r>
          </a:p>
        </p:txBody>
      </p:sp>
      <p:sp>
        <p:nvSpPr>
          <p:cNvPr id="3" name="Content Placeholder 2">
            <a:extLst>
              <a:ext uri="{FF2B5EF4-FFF2-40B4-BE49-F238E27FC236}">
                <a16:creationId xmlns:a16="http://schemas.microsoft.com/office/drawing/2014/main" id="{4A37DA8B-D4FC-4341-996F-905033ED4517}"/>
              </a:ext>
            </a:extLst>
          </p:cNvPr>
          <p:cNvSpPr>
            <a:spLocks noGrp="1"/>
          </p:cNvSpPr>
          <p:nvPr>
            <p:ph idx="1"/>
          </p:nvPr>
        </p:nvSpPr>
        <p:spPr>
          <a:xfrm>
            <a:off x="838200" y="1825625"/>
            <a:ext cx="10515600" cy="4830356"/>
          </a:xfrm>
        </p:spPr>
        <p:txBody>
          <a:bodyPr>
            <a:normAutofit fontScale="85000" lnSpcReduction="20000"/>
          </a:bodyPr>
          <a:lstStyle/>
          <a:p>
            <a:r>
              <a:rPr lang="en-US" dirty="0"/>
              <a:t>Imagine that in a 3D-Var/LETKF hybrid model, we use the full GEOS-CF model for the 3D-Var portion of the update, but for the ensemble of simulations in LETKF we use Makoto’s neural network emulation of GEOS-Chem plugged into GEOS5. This would drastically cut down on the computational costs of evolving this ensemble, aided by the fact that </a:t>
            </a:r>
            <a:r>
              <a:rPr lang="en-US" i="1" dirty="0"/>
              <a:t>hybrid methods require fewer ensemble members </a:t>
            </a:r>
            <a:r>
              <a:rPr lang="en-US" dirty="0"/>
              <a:t>due to the information provided by 3D-Var. This puts a hybrid 3D-Var/LETKF model well within our capacities.</a:t>
            </a:r>
          </a:p>
          <a:p>
            <a:r>
              <a:rPr lang="en-US" dirty="0"/>
              <a:t>Moreover, there exist methods called “particle filters” which fully generalize data assimilation to highly non-linear, non-Gaussian contexts. While all the methods we have discussed so far implicitly assume some degree of linearity and Gaussian statistics (in that they work only with the first and second moments of the PDF), particle filters can evolve arbitrary PDFs in a Monte Carlo approximation of the Fokker-Planck equation. Particle filters are not used in practice because they require a large number of ensemble members. However, with neural network emulation, they may be approaching the realm of possibility. This would give us a great ability to work with complex PDFs in a rigorous way, like the bimodal distribution of particle sizes. </a:t>
            </a:r>
          </a:p>
        </p:txBody>
      </p:sp>
    </p:spTree>
    <p:extLst>
      <p:ext uri="{BB962C8B-B14F-4D97-AF65-F5344CB8AC3E}">
        <p14:creationId xmlns:p14="http://schemas.microsoft.com/office/powerpoint/2010/main" val="4171580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67B79-112E-C34E-ABFA-1B8FAEDC1B0B}"/>
              </a:ext>
            </a:extLst>
          </p:cNvPr>
          <p:cNvSpPr>
            <a:spLocks noGrp="1"/>
          </p:cNvSpPr>
          <p:nvPr>
            <p:ph type="title"/>
          </p:nvPr>
        </p:nvSpPr>
        <p:spPr>
          <a:xfrm>
            <a:off x="838200" y="246652"/>
            <a:ext cx="10515600" cy="1325563"/>
          </a:xfrm>
        </p:spPr>
        <p:txBody>
          <a:bodyPr/>
          <a:lstStyle/>
          <a:p>
            <a:r>
              <a:rPr lang="en-US" dirty="0"/>
              <a:t>Two methods, three main algorithms, and many combinations</a:t>
            </a:r>
          </a:p>
        </p:txBody>
      </p:sp>
      <p:sp>
        <p:nvSpPr>
          <p:cNvPr id="4" name="Rectangle 3">
            <a:extLst>
              <a:ext uri="{FF2B5EF4-FFF2-40B4-BE49-F238E27FC236}">
                <a16:creationId xmlns:a16="http://schemas.microsoft.com/office/drawing/2014/main" id="{923D0E12-8EC4-3940-AAD0-569DA5563F77}"/>
              </a:ext>
            </a:extLst>
          </p:cNvPr>
          <p:cNvSpPr/>
          <p:nvPr/>
        </p:nvSpPr>
        <p:spPr>
          <a:xfrm>
            <a:off x="838199" y="2319452"/>
            <a:ext cx="2798027" cy="10889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3D-Var</a:t>
            </a:r>
          </a:p>
        </p:txBody>
      </p:sp>
      <p:sp>
        <p:nvSpPr>
          <p:cNvPr id="6" name="Rectangle 5">
            <a:extLst>
              <a:ext uri="{FF2B5EF4-FFF2-40B4-BE49-F238E27FC236}">
                <a16:creationId xmlns:a16="http://schemas.microsoft.com/office/drawing/2014/main" id="{2225EA33-32C9-1349-8633-77334C2BE38B}"/>
              </a:ext>
            </a:extLst>
          </p:cNvPr>
          <p:cNvSpPr/>
          <p:nvPr/>
        </p:nvSpPr>
        <p:spPr>
          <a:xfrm>
            <a:off x="1338842" y="1833707"/>
            <a:ext cx="4847528" cy="3902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Calculus of variations / optimal control</a:t>
            </a:r>
          </a:p>
        </p:txBody>
      </p:sp>
      <p:sp>
        <p:nvSpPr>
          <p:cNvPr id="8" name="Rectangle 7">
            <a:extLst>
              <a:ext uri="{FF2B5EF4-FFF2-40B4-BE49-F238E27FC236}">
                <a16:creationId xmlns:a16="http://schemas.microsoft.com/office/drawing/2014/main" id="{F478B5CB-EF14-FC4A-B464-AFC31282D986}"/>
              </a:ext>
            </a:extLst>
          </p:cNvPr>
          <p:cNvSpPr/>
          <p:nvPr/>
        </p:nvSpPr>
        <p:spPr>
          <a:xfrm>
            <a:off x="3762606" y="2328655"/>
            <a:ext cx="2798027" cy="10889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4D-Var</a:t>
            </a:r>
          </a:p>
        </p:txBody>
      </p:sp>
      <p:sp>
        <p:nvSpPr>
          <p:cNvPr id="9" name="Rectangle 8">
            <a:extLst>
              <a:ext uri="{FF2B5EF4-FFF2-40B4-BE49-F238E27FC236}">
                <a16:creationId xmlns:a16="http://schemas.microsoft.com/office/drawing/2014/main" id="{02484EC9-37D8-DE4F-AABE-892B500F38FD}"/>
              </a:ext>
            </a:extLst>
          </p:cNvPr>
          <p:cNvSpPr/>
          <p:nvPr/>
        </p:nvSpPr>
        <p:spPr>
          <a:xfrm>
            <a:off x="8107865" y="2328655"/>
            <a:ext cx="2798027" cy="108892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Ensemble Kalman filter (</a:t>
            </a:r>
            <a:r>
              <a:rPr lang="en-US" sz="2800" dirty="0" err="1"/>
              <a:t>EnKF</a:t>
            </a:r>
            <a:r>
              <a:rPr lang="en-US" sz="2800" dirty="0"/>
              <a:t>)</a:t>
            </a:r>
          </a:p>
        </p:txBody>
      </p:sp>
      <p:sp>
        <p:nvSpPr>
          <p:cNvPr id="10" name="Rectangle 9">
            <a:extLst>
              <a:ext uri="{FF2B5EF4-FFF2-40B4-BE49-F238E27FC236}">
                <a16:creationId xmlns:a16="http://schemas.microsoft.com/office/drawing/2014/main" id="{EDA7C55C-7A96-AF44-88E0-D66F68782C7B}"/>
              </a:ext>
            </a:extLst>
          </p:cNvPr>
          <p:cNvSpPr/>
          <p:nvPr/>
        </p:nvSpPr>
        <p:spPr>
          <a:xfrm>
            <a:off x="8363878" y="1860918"/>
            <a:ext cx="2286000" cy="39029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Statistical estimation</a:t>
            </a:r>
          </a:p>
        </p:txBody>
      </p:sp>
      <p:sp>
        <p:nvSpPr>
          <p:cNvPr id="12" name="Striped Right Arrow 11">
            <a:extLst>
              <a:ext uri="{FF2B5EF4-FFF2-40B4-BE49-F238E27FC236}">
                <a16:creationId xmlns:a16="http://schemas.microsoft.com/office/drawing/2014/main" id="{0F47DE8C-35B0-3848-8446-6343DDB11DE9}"/>
              </a:ext>
            </a:extLst>
          </p:cNvPr>
          <p:cNvSpPr/>
          <p:nvPr/>
        </p:nvSpPr>
        <p:spPr>
          <a:xfrm rot="2878922">
            <a:off x="10203366" y="3863945"/>
            <a:ext cx="1405053" cy="925551"/>
          </a:xfrm>
          <a:prstGeom prst="striped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DE8611F-09A0-C54D-BBDE-61103EB13F77}"/>
              </a:ext>
            </a:extLst>
          </p:cNvPr>
          <p:cNvSpPr/>
          <p:nvPr/>
        </p:nvSpPr>
        <p:spPr>
          <a:xfrm>
            <a:off x="10563883" y="5158418"/>
            <a:ext cx="1628117" cy="993871"/>
          </a:xfrm>
          <a:prstGeom prst="rect">
            <a:avLst/>
          </a:prstGeom>
          <a:pattFill prst="pct25">
            <a:fgClr>
              <a:schemeClr val="accent2"/>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Particle filters</a:t>
            </a:r>
          </a:p>
        </p:txBody>
      </p:sp>
      <p:sp>
        <p:nvSpPr>
          <p:cNvPr id="15" name="Down Arrow 14">
            <a:extLst>
              <a:ext uri="{FF2B5EF4-FFF2-40B4-BE49-F238E27FC236}">
                <a16:creationId xmlns:a16="http://schemas.microsoft.com/office/drawing/2014/main" id="{4B76AAD6-699D-964F-8BD1-57C19525BDE2}"/>
              </a:ext>
            </a:extLst>
          </p:cNvPr>
          <p:cNvSpPr/>
          <p:nvPr/>
        </p:nvSpPr>
        <p:spPr>
          <a:xfrm>
            <a:off x="8772526" y="3640920"/>
            <a:ext cx="971550" cy="1371600"/>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B436FB9-1D39-8C4C-A094-F8673516635E}"/>
              </a:ext>
            </a:extLst>
          </p:cNvPr>
          <p:cNvSpPr/>
          <p:nvPr/>
        </p:nvSpPr>
        <p:spPr>
          <a:xfrm>
            <a:off x="7591977" y="5110891"/>
            <a:ext cx="2798027" cy="108892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Local ensemble transform Kalman filter (LETKF)</a:t>
            </a:r>
          </a:p>
        </p:txBody>
      </p:sp>
      <p:sp>
        <p:nvSpPr>
          <p:cNvPr id="17" name="Down Arrow 16">
            <a:extLst>
              <a:ext uri="{FF2B5EF4-FFF2-40B4-BE49-F238E27FC236}">
                <a16:creationId xmlns:a16="http://schemas.microsoft.com/office/drawing/2014/main" id="{5219D63B-66A1-5F40-8227-31159ABCE6BB}"/>
              </a:ext>
            </a:extLst>
          </p:cNvPr>
          <p:cNvSpPr/>
          <p:nvPr/>
        </p:nvSpPr>
        <p:spPr>
          <a:xfrm rot="2700000">
            <a:off x="7503838" y="3616954"/>
            <a:ext cx="971550" cy="751057"/>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a:extLst>
              <a:ext uri="{FF2B5EF4-FFF2-40B4-BE49-F238E27FC236}">
                <a16:creationId xmlns:a16="http://schemas.microsoft.com/office/drawing/2014/main" id="{A261C446-A0E7-704B-BBCC-3C86B6CD3B80}"/>
              </a:ext>
            </a:extLst>
          </p:cNvPr>
          <p:cNvSpPr/>
          <p:nvPr/>
        </p:nvSpPr>
        <p:spPr>
          <a:xfrm rot="18000000">
            <a:off x="5506754" y="3619921"/>
            <a:ext cx="971550" cy="751057"/>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853FD5C-6AC5-314A-A8BB-15A557276D60}"/>
              </a:ext>
            </a:extLst>
          </p:cNvPr>
          <p:cNvSpPr/>
          <p:nvPr/>
        </p:nvSpPr>
        <p:spPr>
          <a:xfrm>
            <a:off x="6204252" y="4370144"/>
            <a:ext cx="1618856" cy="642376"/>
          </a:xfrm>
          <a:prstGeom prst="rect">
            <a:avLst/>
          </a:prstGeom>
          <a:gradFill flip="none" rotWithShape="1">
            <a:gsLst>
              <a:gs pos="0">
                <a:schemeClr val="accent1"/>
              </a:gs>
              <a:gs pos="47000">
                <a:schemeClr val="accent2">
                  <a:lumMod val="0"/>
                  <a:lumOff val="100000"/>
                </a:schemeClr>
              </a:gs>
              <a:gs pos="100000">
                <a:schemeClr val="accent2">
                  <a:lumMod val="10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4D-EnVar</a:t>
            </a:r>
          </a:p>
        </p:txBody>
      </p:sp>
      <p:sp>
        <p:nvSpPr>
          <p:cNvPr id="20" name="TextBox 19">
            <a:extLst>
              <a:ext uri="{FF2B5EF4-FFF2-40B4-BE49-F238E27FC236}">
                <a16:creationId xmlns:a16="http://schemas.microsoft.com/office/drawing/2014/main" id="{383B1191-0AC9-0841-9BDB-E7861D6FBFCF}"/>
              </a:ext>
            </a:extLst>
          </p:cNvPr>
          <p:cNvSpPr txBox="1"/>
          <p:nvPr/>
        </p:nvSpPr>
        <p:spPr>
          <a:xfrm>
            <a:off x="7667480" y="6198857"/>
            <a:ext cx="2647019" cy="646331"/>
          </a:xfrm>
          <a:prstGeom prst="rect">
            <a:avLst/>
          </a:prstGeom>
          <a:noFill/>
        </p:spPr>
        <p:txBody>
          <a:bodyPr wrap="square" rtlCol="0">
            <a:spAutoFit/>
          </a:bodyPr>
          <a:lstStyle/>
          <a:p>
            <a:pPr algn="ctr"/>
            <a:r>
              <a:rPr lang="en-US" dirty="0"/>
              <a:t>Used by Miyazaki to update emissions </a:t>
            </a:r>
          </a:p>
        </p:txBody>
      </p:sp>
      <p:sp>
        <p:nvSpPr>
          <p:cNvPr id="21" name="Striped Right Arrow 20">
            <a:extLst>
              <a:ext uri="{FF2B5EF4-FFF2-40B4-BE49-F238E27FC236}">
                <a16:creationId xmlns:a16="http://schemas.microsoft.com/office/drawing/2014/main" id="{34851A55-BD7D-C245-B250-A59540B46A34}"/>
              </a:ext>
            </a:extLst>
          </p:cNvPr>
          <p:cNvSpPr/>
          <p:nvPr/>
        </p:nvSpPr>
        <p:spPr>
          <a:xfrm rot="5400000">
            <a:off x="1628751" y="3631991"/>
            <a:ext cx="1216919" cy="960597"/>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46FD7C8-67CA-6D4E-BDF5-B55CF4ED3190}"/>
              </a:ext>
            </a:extLst>
          </p:cNvPr>
          <p:cNvSpPr txBox="1"/>
          <p:nvPr/>
        </p:nvSpPr>
        <p:spPr>
          <a:xfrm>
            <a:off x="-139678" y="5925467"/>
            <a:ext cx="3761825" cy="923330"/>
          </a:xfrm>
          <a:prstGeom prst="rect">
            <a:avLst/>
          </a:prstGeom>
          <a:noFill/>
        </p:spPr>
        <p:txBody>
          <a:bodyPr wrap="square" rtlCol="0">
            <a:spAutoFit/>
          </a:bodyPr>
          <a:lstStyle/>
          <a:p>
            <a:pPr algn="ctr"/>
            <a:r>
              <a:rPr lang="en-US" dirty="0"/>
              <a:t>Used by GEOS, NOAA Hurricane WRF and Rapid Refresh, NCEP GFS, and many others. To be replaced by JEDI.</a:t>
            </a:r>
          </a:p>
        </p:txBody>
      </p:sp>
      <p:sp>
        <p:nvSpPr>
          <p:cNvPr id="23" name="Rectangle 22">
            <a:extLst>
              <a:ext uri="{FF2B5EF4-FFF2-40B4-BE49-F238E27FC236}">
                <a16:creationId xmlns:a16="http://schemas.microsoft.com/office/drawing/2014/main" id="{8DF0C592-2A1E-C445-8B20-48D7D6D7DA7B}"/>
              </a:ext>
            </a:extLst>
          </p:cNvPr>
          <p:cNvSpPr/>
          <p:nvPr/>
        </p:nvSpPr>
        <p:spPr>
          <a:xfrm>
            <a:off x="409569" y="4836542"/>
            <a:ext cx="2798027" cy="10889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t>Gridpoint</a:t>
            </a:r>
            <a:r>
              <a:rPr lang="en-US" sz="2400" dirty="0"/>
              <a:t> statistical interpolation (GSI) system</a:t>
            </a:r>
          </a:p>
        </p:txBody>
      </p:sp>
      <p:sp>
        <p:nvSpPr>
          <p:cNvPr id="25" name="Striped Right Arrow 24">
            <a:extLst>
              <a:ext uri="{FF2B5EF4-FFF2-40B4-BE49-F238E27FC236}">
                <a16:creationId xmlns:a16="http://schemas.microsoft.com/office/drawing/2014/main" id="{2A6FA6D0-1917-1F40-9E73-FBF7C97CD4E7}"/>
              </a:ext>
            </a:extLst>
          </p:cNvPr>
          <p:cNvSpPr/>
          <p:nvPr/>
        </p:nvSpPr>
        <p:spPr>
          <a:xfrm rot="5400000">
            <a:off x="4368900" y="3697282"/>
            <a:ext cx="1216919" cy="960597"/>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916376E3-5136-0349-BAD2-B5538B1A6AC4}"/>
              </a:ext>
            </a:extLst>
          </p:cNvPr>
          <p:cNvSpPr/>
          <p:nvPr/>
        </p:nvSpPr>
        <p:spPr>
          <a:xfrm>
            <a:off x="3555355" y="4848047"/>
            <a:ext cx="2540646" cy="10889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Integrated forecast system (IFS)</a:t>
            </a:r>
          </a:p>
        </p:txBody>
      </p:sp>
      <p:sp>
        <p:nvSpPr>
          <p:cNvPr id="28" name="TextBox 27">
            <a:extLst>
              <a:ext uri="{FF2B5EF4-FFF2-40B4-BE49-F238E27FC236}">
                <a16:creationId xmlns:a16="http://schemas.microsoft.com/office/drawing/2014/main" id="{6DD1ED77-6D1C-7646-97C2-8214B32D2074}"/>
              </a:ext>
            </a:extLst>
          </p:cNvPr>
          <p:cNvSpPr txBox="1"/>
          <p:nvPr/>
        </p:nvSpPr>
        <p:spPr>
          <a:xfrm>
            <a:off x="3765910" y="6031984"/>
            <a:ext cx="2129787" cy="369332"/>
          </a:xfrm>
          <a:prstGeom prst="rect">
            <a:avLst/>
          </a:prstGeom>
          <a:noFill/>
        </p:spPr>
        <p:txBody>
          <a:bodyPr wrap="square" rtlCol="0">
            <a:spAutoFit/>
          </a:bodyPr>
          <a:lstStyle/>
          <a:p>
            <a:pPr algn="ctr"/>
            <a:r>
              <a:rPr lang="en-US" dirty="0"/>
              <a:t>Used by ECMWF</a:t>
            </a:r>
          </a:p>
        </p:txBody>
      </p:sp>
      <p:sp>
        <p:nvSpPr>
          <p:cNvPr id="29" name="TextBox 28">
            <a:extLst>
              <a:ext uri="{FF2B5EF4-FFF2-40B4-BE49-F238E27FC236}">
                <a16:creationId xmlns:a16="http://schemas.microsoft.com/office/drawing/2014/main" id="{A4BDCE54-1098-9D40-9479-299CCED2429E}"/>
              </a:ext>
            </a:extLst>
          </p:cNvPr>
          <p:cNvSpPr txBox="1"/>
          <p:nvPr/>
        </p:nvSpPr>
        <p:spPr>
          <a:xfrm>
            <a:off x="6021044" y="5065081"/>
            <a:ext cx="1673126" cy="923330"/>
          </a:xfrm>
          <a:prstGeom prst="rect">
            <a:avLst/>
          </a:prstGeom>
          <a:noFill/>
        </p:spPr>
        <p:txBody>
          <a:bodyPr wrap="square" rtlCol="0">
            <a:spAutoFit/>
          </a:bodyPr>
          <a:lstStyle/>
          <a:p>
            <a:pPr algn="ctr"/>
            <a:r>
              <a:rPr lang="en-US" dirty="0"/>
              <a:t>And other ‘hybrid’ approaches</a:t>
            </a:r>
          </a:p>
        </p:txBody>
      </p:sp>
      <p:sp>
        <p:nvSpPr>
          <p:cNvPr id="24" name="TextBox 23">
            <a:extLst>
              <a:ext uri="{FF2B5EF4-FFF2-40B4-BE49-F238E27FC236}">
                <a16:creationId xmlns:a16="http://schemas.microsoft.com/office/drawing/2014/main" id="{25D78FE6-BF30-0145-BB38-62F5D97A81B8}"/>
              </a:ext>
            </a:extLst>
          </p:cNvPr>
          <p:cNvSpPr txBox="1"/>
          <p:nvPr/>
        </p:nvSpPr>
        <p:spPr>
          <a:xfrm>
            <a:off x="10671058" y="6152289"/>
            <a:ext cx="1415224" cy="646331"/>
          </a:xfrm>
          <a:prstGeom prst="rect">
            <a:avLst/>
          </a:prstGeom>
          <a:noFill/>
        </p:spPr>
        <p:txBody>
          <a:bodyPr wrap="square" rtlCol="0">
            <a:spAutoFit/>
          </a:bodyPr>
          <a:lstStyle/>
          <a:p>
            <a:pPr algn="ctr"/>
            <a:r>
              <a:rPr lang="en-US" dirty="0"/>
              <a:t>Can model </a:t>
            </a:r>
          </a:p>
          <a:p>
            <a:pPr algn="ctr"/>
            <a:r>
              <a:rPr lang="en-US" dirty="0"/>
              <a:t>any PDF! </a:t>
            </a:r>
          </a:p>
        </p:txBody>
      </p:sp>
    </p:spTree>
    <p:extLst>
      <p:ext uri="{BB962C8B-B14F-4D97-AF65-F5344CB8AC3E}">
        <p14:creationId xmlns:p14="http://schemas.microsoft.com/office/powerpoint/2010/main" val="1441278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1EB44-7D74-6F47-9D30-2526B8B033FF}"/>
              </a:ext>
            </a:extLst>
          </p:cNvPr>
          <p:cNvSpPr>
            <a:spLocks noGrp="1"/>
          </p:cNvSpPr>
          <p:nvPr>
            <p:ph type="title"/>
          </p:nvPr>
        </p:nvSpPr>
        <p:spPr/>
        <p:txBody>
          <a:bodyPr/>
          <a:lstStyle/>
          <a:p>
            <a:r>
              <a:rPr lang="en-US" dirty="0"/>
              <a:t>3D-Var vs. 4D-Var: both minimize similar cost functions…</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7D543AF-3422-CD43-BCC9-FD725C7B88F4}"/>
                  </a:ext>
                </a:extLst>
              </p:cNvPr>
              <p:cNvSpPr txBox="1"/>
              <p:nvPr/>
            </p:nvSpPr>
            <p:spPr>
              <a:xfrm>
                <a:off x="152390" y="2280325"/>
                <a:ext cx="8891588" cy="69147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𝐽</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e>
                      </m:d>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den>
                      </m:f>
                      <m:sSup>
                        <m:sSupPr>
                          <m:ctrlPr>
                            <a:rPr lang="en-US" sz="2400" b="0" i="1" smtClean="0">
                              <a:latin typeface="Cambria Math" panose="02040503050406030204" pitchFamily="18" charset="0"/>
                            </a:rPr>
                          </m:ctrlPr>
                        </m:sSupPr>
                        <m:e>
                          <m:d>
                            <m:dPr>
                              <m:ctrlPr>
                                <a:rPr lang="en-US" sz="2400" i="1">
                                  <a:latin typeface="Cambria Math" panose="02040503050406030204" pitchFamily="18" charset="0"/>
                                </a:rPr>
                              </m:ctrlPr>
                            </m:dPr>
                            <m:e>
                              <m:r>
                                <a:rPr lang="en-US" sz="2400" i="1">
                                  <a:latin typeface="Cambria Math" panose="02040503050406030204" pitchFamily="18" charset="0"/>
                                </a:rPr>
                                <m:t>𝑥</m:t>
                              </m:r>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𝑥</m:t>
                                  </m:r>
                                </m:e>
                                <m:sup>
                                  <m:r>
                                    <a:rPr lang="en-US" sz="2400" i="1">
                                      <a:latin typeface="Cambria Math" panose="02040503050406030204" pitchFamily="18" charset="0"/>
                                    </a:rPr>
                                    <m:t>𝑏</m:t>
                                  </m:r>
                                </m:sup>
                              </m:sSup>
                            </m:e>
                          </m:d>
                        </m:e>
                        <m:sup>
                          <m:r>
                            <a:rPr lang="en-US" sz="2400" b="0" i="1" smtClean="0">
                              <a:latin typeface="Cambria Math" panose="02040503050406030204" pitchFamily="18" charset="0"/>
                            </a:rPr>
                            <m:t>𝑇</m:t>
                          </m:r>
                        </m:sup>
                      </m:sSup>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𝐵</m:t>
                          </m:r>
                        </m:e>
                        <m:sup>
                          <m:r>
                            <a:rPr lang="en-US" sz="2400" b="0" i="1" smtClean="0">
                              <a:latin typeface="Cambria Math" panose="02040503050406030204" pitchFamily="18" charset="0"/>
                            </a:rPr>
                            <m:t>−1</m:t>
                          </m:r>
                        </m:sup>
                      </m:sSup>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𝑥</m:t>
                              </m:r>
                            </m:e>
                            <m:sup>
                              <m:r>
                                <a:rPr lang="en-US" sz="2400" b="0" i="1" smtClean="0">
                                  <a:latin typeface="Cambria Math" panose="02040503050406030204" pitchFamily="18" charset="0"/>
                                </a:rPr>
                                <m:t>𝑏</m:t>
                              </m:r>
                            </m:sup>
                          </m:sSup>
                        </m:e>
                      </m:d>
                      <m:r>
                        <a:rPr lang="en-US" sz="2400" b="0" i="1" smtClean="0">
                          <a:latin typeface="Cambria Math" panose="02040503050406030204" pitchFamily="18" charset="0"/>
                        </a:rPr>
                        <m:t>+</m:t>
                      </m:r>
                      <m:f>
                        <m:fPr>
                          <m:ctrlPr>
                            <a:rPr lang="en-US" sz="2400" b="1" i="1" smtClean="0">
                              <a:solidFill>
                                <a:srgbClr val="FF0000"/>
                              </a:solidFill>
                              <a:latin typeface="Cambria Math" panose="02040503050406030204" pitchFamily="18" charset="0"/>
                            </a:rPr>
                          </m:ctrlPr>
                        </m:fPr>
                        <m:num>
                          <m:r>
                            <a:rPr lang="en-US" sz="2400" b="1" i="1">
                              <a:solidFill>
                                <a:srgbClr val="FF0000"/>
                              </a:solidFill>
                              <a:latin typeface="Cambria Math" panose="02040503050406030204" pitchFamily="18" charset="0"/>
                            </a:rPr>
                            <m:t>𝟏</m:t>
                          </m:r>
                        </m:num>
                        <m:den>
                          <m:r>
                            <a:rPr lang="en-US" sz="2400" b="1" i="1">
                              <a:solidFill>
                                <a:srgbClr val="FF0000"/>
                              </a:solidFill>
                              <a:latin typeface="Cambria Math" panose="02040503050406030204" pitchFamily="18" charset="0"/>
                            </a:rPr>
                            <m:t>𝟐</m:t>
                          </m:r>
                        </m:den>
                      </m:f>
                      <m:sSup>
                        <m:sSupPr>
                          <m:ctrlPr>
                            <a:rPr lang="en-US" sz="2400" b="1" i="1">
                              <a:solidFill>
                                <a:srgbClr val="FF0000"/>
                              </a:solidFill>
                              <a:latin typeface="Cambria Math" panose="02040503050406030204" pitchFamily="18" charset="0"/>
                            </a:rPr>
                          </m:ctrlPr>
                        </m:sSupPr>
                        <m:e>
                          <m:d>
                            <m:dPr>
                              <m:ctrlPr>
                                <a:rPr lang="en-US" sz="2400" b="1" i="1">
                                  <a:solidFill>
                                    <a:srgbClr val="FF0000"/>
                                  </a:solidFill>
                                  <a:latin typeface="Cambria Math" panose="02040503050406030204" pitchFamily="18" charset="0"/>
                                </a:rPr>
                              </m:ctrlPr>
                            </m:dPr>
                            <m:e>
                              <m:r>
                                <a:rPr lang="en-US" sz="2400" b="1" i="1" smtClean="0">
                                  <a:solidFill>
                                    <a:srgbClr val="FF0000"/>
                                  </a:solidFill>
                                  <a:latin typeface="Cambria Math" panose="02040503050406030204" pitchFamily="18" charset="0"/>
                                </a:rPr>
                                <m:t>𝑯</m:t>
                              </m:r>
                              <m:r>
                                <a:rPr lang="en-US" sz="2400" b="1" i="1">
                                  <a:solidFill>
                                    <a:srgbClr val="FF0000"/>
                                  </a:solidFill>
                                  <a:latin typeface="Cambria Math" panose="02040503050406030204" pitchFamily="18" charset="0"/>
                                </a:rPr>
                                <m:t>𝒙</m:t>
                              </m:r>
                              <m:r>
                                <a:rPr lang="en-US" sz="2400" b="1" i="1">
                                  <a:solidFill>
                                    <a:srgbClr val="FF0000"/>
                                  </a:solidFill>
                                  <a:latin typeface="Cambria Math" panose="02040503050406030204" pitchFamily="18" charset="0"/>
                                </a:rPr>
                                <m:t>−</m:t>
                              </m:r>
                              <m:r>
                                <a:rPr lang="en-US" sz="2400" b="1" i="1" smtClean="0">
                                  <a:solidFill>
                                    <a:srgbClr val="FF0000"/>
                                  </a:solidFill>
                                  <a:latin typeface="Cambria Math" panose="02040503050406030204" pitchFamily="18" charset="0"/>
                                </a:rPr>
                                <m:t>𝒚</m:t>
                              </m:r>
                            </m:e>
                          </m:d>
                        </m:e>
                        <m:sup>
                          <m:r>
                            <a:rPr lang="en-US" sz="2400" b="1" i="1">
                              <a:solidFill>
                                <a:srgbClr val="FF0000"/>
                              </a:solidFill>
                              <a:latin typeface="Cambria Math" panose="02040503050406030204" pitchFamily="18" charset="0"/>
                            </a:rPr>
                            <m:t>𝑻</m:t>
                          </m:r>
                        </m:sup>
                      </m:sSup>
                      <m:sSup>
                        <m:sSupPr>
                          <m:ctrlPr>
                            <a:rPr lang="en-US" sz="2400" b="1" i="1">
                              <a:solidFill>
                                <a:srgbClr val="FF0000"/>
                              </a:solidFill>
                              <a:latin typeface="Cambria Math" panose="02040503050406030204" pitchFamily="18" charset="0"/>
                            </a:rPr>
                          </m:ctrlPr>
                        </m:sSupPr>
                        <m:e>
                          <m:r>
                            <a:rPr lang="en-US" sz="2400" b="1" i="1" smtClean="0">
                              <a:solidFill>
                                <a:srgbClr val="FF0000"/>
                              </a:solidFill>
                              <a:latin typeface="Cambria Math" panose="02040503050406030204" pitchFamily="18" charset="0"/>
                            </a:rPr>
                            <m:t>𝑹</m:t>
                          </m:r>
                        </m:e>
                        <m:sup>
                          <m:r>
                            <a:rPr lang="en-US" sz="2400" b="1" i="1">
                              <a:solidFill>
                                <a:srgbClr val="FF0000"/>
                              </a:solidFill>
                              <a:latin typeface="Cambria Math" panose="02040503050406030204" pitchFamily="18" charset="0"/>
                            </a:rPr>
                            <m:t>−</m:t>
                          </m:r>
                          <m:r>
                            <a:rPr lang="en-US" sz="2400" b="1" i="1">
                              <a:solidFill>
                                <a:srgbClr val="FF0000"/>
                              </a:solidFill>
                              <a:latin typeface="Cambria Math" panose="02040503050406030204" pitchFamily="18" charset="0"/>
                            </a:rPr>
                            <m:t>𝟏</m:t>
                          </m:r>
                        </m:sup>
                      </m:sSup>
                      <m:d>
                        <m:dPr>
                          <m:ctrlPr>
                            <a:rPr lang="en-US" sz="2400" b="1" i="1">
                              <a:solidFill>
                                <a:srgbClr val="FF0000"/>
                              </a:solidFill>
                              <a:latin typeface="Cambria Math" panose="02040503050406030204" pitchFamily="18" charset="0"/>
                            </a:rPr>
                          </m:ctrlPr>
                        </m:dPr>
                        <m:e>
                          <m:r>
                            <a:rPr lang="en-US" sz="2400" b="1" i="1" smtClean="0">
                              <a:solidFill>
                                <a:srgbClr val="FF0000"/>
                              </a:solidFill>
                              <a:latin typeface="Cambria Math" panose="02040503050406030204" pitchFamily="18" charset="0"/>
                            </a:rPr>
                            <m:t>𝑯</m:t>
                          </m:r>
                          <m:r>
                            <a:rPr lang="en-US" sz="2400" b="1" i="1">
                              <a:solidFill>
                                <a:srgbClr val="FF0000"/>
                              </a:solidFill>
                              <a:latin typeface="Cambria Math" panose="02040503050406030204" pitchFamily="18" charset="0"/>
                            </a:rPr>
                            <m:t>𝒙</m:t>
                          </m:r>
                          <m:r>
                            <a:rPr lang="en-US" sz="2400" b="1" i="1">
                              <a:solidFill>
                                <a:srgbClr val="FF0000"/>
                              </a:solidFill>
                              <a:latin typeface="Cambria Math" panose="02040503050406030204" pitchFamily="18" charset="0"/>
                            </a:rPr>
                            <m:t>−</m:t>
                          </m:r>
                          <m:r>
                            <a:rPr lang="en-US" sz="2400" b="1" i="1" smtClean="0">
                              <a:solidFill>
                                <a:srgbClr val="FF0000"/>
                              </a:solidFill>
                              <a:latin typeface="Cambria Math" panose="02040503050406030204" pitchFamily="18" charset="0"/>
                            </a:rPr>
                            <m:t>𝒚</m:t>
                          </m:r>
                        </m:e>
                      </m:d>
                      <m:r>
                        <a:rPr lang="en-US" sz="2400" b="0" i="1" smtClean="0">
                          <a:latin typeface="Cambria Math" panose="02040503050406030204" pitchFamily="18" charset="0"/>
                        </a:rPr>
                        <m:t>+</m:t>
                      </m:r>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𝐽</m:t>
                          </m:r>
                        </m:e>
                        <m:sub>
                          <m:r>
                            <a:rPr lang="en-US" sz="2400" b="0" i="1" smtClean="0">
                              <a:latin typeface="Cambria Math" panose="02040503050406030204" pitchFamily="18" charset="0"/>
                            </a:rPr>
                            <m:t>𝑐</m:t>
                          </m:r>
                        </m:sub>
                      </m:sSub>
                    </m:oMath>
                  </m:oMathPara>
                </a14:m>
                <a:endParaRPr lang="en-US" sz="2400" dirty="0"/>
              </a:p>
            </p:txBody>
          </p:sp>
        </mc:Choice>
        <mc:Fallback xmlns="">
          <p:sp>
            <p:nvSpPr>
              <p:cNvPr id="4" name="TextBox 3">
                <a:extLst>
                  <a:ext uri="{FF2B5EF4-FFF2-40B4-BE49-F238E27FC236}">
                    <a16:creationId xmlns:a16="http://schemas.microsoft.com/office/drawing/2014/main" id="{A7D543AF-3422-CD43-BCC9-FD725C7B88F4}"/>
                  </a:ext>
                </a:extLst>
              </p:cNvPr>
              <p:cNvSpPr txBox="1">
                <a:spLocks noRot="1" noChangeAspect="1" noMove="1" noResize="1" noEditPoints="1" noAdjustHandles="1" noChangeArrowheads="1" noChangeShapeType="1" noTextEdit="1"/>
              </p:cNvSpPr>
              <p:nvPr/>
            </p:nvSpPr>
            <p:spPr>
              <a:xfrm>
                <a:off x="152390" y="2280325"/>
                <a:ext cx="8891588" cy="691471"/>
              </a:xfrm>
              <a:prstGeom prst="rect">
                <a:avLst/>
              </a:prstGeom>
              <a:blipFill>
                <a:blip r:embed="rId2"/>
                <a:stretch>
                  <a:fillRect b="-1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B4F6461-D1DA-3E4C-9878-BF446BB7CD7E}"/>
                  </a:ext>
                </a:extLst>
              </p:cNvPr>
              <p:cNvSpPr txBox="1"/>
              <p:nvPr/>
            </p:nvSpPr>
            <p:spPr>
              <a:xfrm>
                <a:off x="152390" y="4238627"/>
                <a:ext cx="8891588" cy="89620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𝐽</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e>
                      </m:d>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den>
                      </m:f>
                      <m:sSup>
                        <m:sSupPr>
                          <m:ctrlPr>
                            <a:rPr lang="en-US" sz="2400" b="0" i="1" smtClean="0">
                              <a:latin typeface="Cambria Math" panose="02040503050406030204" pitchFamily="18" charset="0"/>
                            </a:rPr>
                          </m:ctrlPr>
                        </m:sSupPr>
                        <m:e>
                          <m:d>
                            <m:dPr>
                              <m:ctrlPr>
                                <a:rPr lang="en-US" sz="2400" i="1">
                                  <a:latin typeface="Cambria Math" panose="02040503050406030204" pitchFamily="18" charset="0"/>
                                </a:rPr>
                              </m:ctrlPr>
                            </m:dPr>
                            <m:e>
                              <m:r>
                                <a:rPr lang="en-US" sz="2400" i="1">
                                  <a:latin typeface="Cambria Math" panose="02040503050406030204" pitchFamily="18" charset="0"/>
                                </a:rPr>
                                <m:t>𝑥</m:t>
                              </m:r>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𝑥</m:t>
                                  </m:r>
                                </m:e>
                                <m:sup>
                                  <m:r>
                                    <a:rPr lang="en-US" sz="2400" i="1">
                                      <a:latin typeface="Cambria Math" panose="02040503050406030204" pitchFamily="18" charset="0"/>
                                    </a:rPr>
                                    <m:t>𝑏</m:t>
                                  </m:r>
                                </m:sup>
                              </m:sSup>
                            </m:e>
                          </m:d>
                        </m:e>
                        <m:sup>
                          <m:r>
                            <a:rPr lang="en-US" sz="2400" b="0" i="1" smtClean="0">
                              <a:latin typeface="Cambria Math" panose="02040503050406030204" pitchFamily="18" charset="0"/>
                            </a:rPr>
                            <m:t>𝑇</m:t>
                          </m:r>
                        </m:sup>
                      </m:sSup>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𝐵</m:t>
                          </m:r>
                        </m:e>
                        <m:sup>
                          <m:r>
                            <a:rPr lang="en-US" sz="2400" b="0" i="1" smtClean="0">
                              <a:latin typeface="Cambria Math" panose="02040503050406030204" pitchFamily="18" charset="0"/>
                            </a:rPr>
                            <m:t>−1</m:t>
                          </m:r>
                        </m:sup>
                      </m:sSup>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𝑥</m:t>
                              </m:r>
                            </m:e>
                            <m:sup>
                              <m:r>
                                <a:rPr lang="en-US" sz="2400" b="0" i="1" smtClean="0">
                                  <a:latin typeface="Cambria Math" panose="02040503050406030204" pitchFamily="18" charset="0"/>
                                </a:rPr>
                                <m:t>𝑏</m:t>
                              </m:r>
                            </m:sup>
                          </m:sSup>
                        </m:e>
                      </m:d>
                      <m:r>
                        <a:rPr lang="en-US" sz="2400" b="0" i="1" smtClean="0">
                          <a:latin typeface="Cambria Math" panose="02040503050406030204" pitchFamily="18" charset="0"/>
                        </a:rPr>
                        <m:t>+</m:t>
                      </m:r>
                      <m:nary>
                        <m:naryPr>
                          <m:chr m:val="∑"/>
                          <m:supHide m:val="on"/>
                          <m:ctrlPr>
                            <a:rPr lang="en-US" sz="2400" b="1" i="1" smtClean="0">
                              <a:solidFill>
                                <a:srgbClr val="FF0000"/>
                              </a:solidFill>
                              <a:latin typeface="Cambria Math" panose="02040503050406030204" pitchFamily="18" charset="0"/>
                            </a:rPr>
                          </m:ctrlPr>
                        </m:naryPr>
                        <m:sub>
                          <m:r>
                            <m:rPr>
                              <m:brk m:alnAt="7"/>
                            </m:rPr>
                            <a:rPr lang="en-US" sz="2400" b="1" i="1" smtClean="0">
                              <a:solidFill>
                                <a:srgbClr val="FF0000"/>
                              </a:solidFill>
                              <a:latin typeface="Cambria Math" panose="02040503050406030204" pitchFamily="18" charset="0"/>
                            </a:rPr>
                            <m:t>𝒊</m:t>
                          </m:r>
                        </m:sub>
                        <m:sup/>
                        <m:e>
                          <m:sSubSup>
                            <m:sSubSupPr>
                              <m:ctrlPr>
                                <a:rPr lang="en-US" sz="2400" b="1" i="1" smtClean="0">
                                  <a:solidFill>
                                    <a:srgbClr val="FF0000"/>
                                  </a:solidFill>
                                  <a:latin typeface="Cambria Math" panose="02040503050406030204" pitchFamily="18" charset="0"/>
                                </a:rPr>
                              </m:ctrlPr>
                            </m:sSubSupPr>
                            <m:e>
                              <m:r>
                                <a:rPr lang="en-US" sz="2400" b="1" i="1" smtClean="0">
                                  <a:solidFill>
                                    <a:srgbClr val="FF0000"/>
                                  </a:solidFill>
                                  <a:latin typeface="Cambria Math" panose="02040503050406030204" pitchFamily="18" charset="0"/>
                                </a:rPr>
                                <m:t>𝒅</m:t>
                              </m:r>
                            </m:e>
                            <m:sub>
                              <m:r>
                                <a:rPr lang="en-US" sz="2400" b="1" i="1" smtClean="0">
                                  <a:solidFill>
                                    <a:srgbClr val="FF0000"/>
                                  </a:solidFill>
                                  <a:latin typeface="Cambria Math" panose="02040503050406030204" pitchFamily="18" charset="0"/>
                                </a:rPr>
                                <m:t>𝒊</m:t>
                              </m:r>
                            </m:sub>
                            <m:sup>
                              <m:r>
                                <a:rPr lang="en-US" sz="2400" b="1" i="1" smtClean="0">
                                  <a:solidFill>
                                    <a:srgbClr val="FF0000"/>
                                  </a:solidFill>
                                  <a:latin typeface="Cambria Math" panose="02040503050406030204" pitchFamily="18" charset="0"/>
                                </a:rPr>
                                <m:t>𝑻</m:t>
                              </m:r>
                            </m:sup>
                          </m:sSubSup>
                          <m:sSubSup>
                            <m:sSubSupPr>
                              <m:ctrlPr>
                                <a:rPr lang="en-US" sz="2400" b="1" i="1" smtClean="0">
                                  <a:solidFill>
                                    <a:srgbClr val="FF0000"/>
                                  </a:solidFill>
                                  <a:latin typeface="Cambria Math" panose="02040503050406030204" pitchFamily="18" charset="0"/>
                                </a:rPr>
                              </m:ctrlPr>
                            </m:sSubSupPr>
                            <m:e>
                              <m:r>
                                <a:rPr lang="en-US" sz="2400" b="1" i="1" smtClean="0">
                                  <a:solidFill>
                                    <a:srgbClr val="FF0000"/>
                                  </a:solidFill>
                                  <a:latin typeface="Cambria Math" panose="02040503050406030204" pitchFamily="18" charset="0"/>
                                </a:rPr>
                                <m:t>𝑹</m:t>
                              </m:r>
                            </m:e>
                            <m:sub>
                              <m:r>
                                <a:rPr lang="en-US" sz="2400" b="1" i="1" smtClean="0">
                                  <a:solidFill>
                                    <a:srgbClr val="FF0000"/>
                                  </a:solidFill>
                                  <a:latin typeface="Cambria Math" panose="02040503050406030204" pitchFamily="18" charset="0"/>
                                </a:rPr>
                                <m:t>𝒊</m:t>
                              </m:r>
                            </m:sub>
                            <m:sup>
                              <m:r>
                                <a:rPr lang="en-US" sz="2400" b="1" i="1" smtClean="0">
                                  <a:solidFill>
                                    <a:srgbClr val="FF0000"/>
                                  </a:solidFill>
                                  <a:latin typeface="Cambria Math" panose="02040503050406030204" pitchFamily="18" charset="0"/>
                                </a:rPr>
                                <m:t>−</m:t>
                              </m:r>
                              <m:r>
                                <a:rPr lang="en-US" sz="2400" b="1" i="1" smtClean="0">
                                  <a:solidFill>
                                    <a:srgbClr val="FF0000"/>
                                  </a:solidFill>
                                  <a:latin typeface="Cambria Math" panose="02040503050406030204" pitchFamily="18" charset="0"/>
                                </a:rPr>
                                <m:t>𝟏</m:t>
                              </m:r>
                            </m:sup>
                          </m:sSubSup>
                          <m:sSub>
                            <m:sSubPr>
                              <m:ctrlPr>
                                <a:rPr lang="en-US" sz="2400" b="1" i="1" smtClean="0">
                                  <a:solidFill>
                                    <a:srgbClr val="FF0000"/>
                                  </a:solidFill>
                                  <a:latin typeface="Cambria Math" panose="02040503050406030204" pitchFamily="18" charset="0"/>
                                </a:rPr>
                              </m:ctrlPr>
                            </m:sSubPr>
                            <m:e>
                              <m:r>
                                <a:rPr lang="en-US" sz="2400" b="1" i="1" smtClean="0">
                                  <a:solidFill>
                                    <a:srgbClr val="FF0000"/>
                                  </a:solidFill>
                                  <a:latin typeface="Cambria Math" panose="02040503050406030204" pitchFamily="18" charset="0"/>
                                </a:rPr>
                                <m:t>𝒅</m:t>
                              </m:r>
                            </m:e>
                            <m:sub>
                              <m:r>
                                <a:rPr lang="en-US" sz="2400" b="1" i="1" smtClean="0">
                                  <a:solidFill>
                                    <a:srgbClr val="FF0000"/>
                                  </a:solidFill>
                                  <a:latin typeface="Cambria Math" panose="02040503050406030204" pitchFamily="18" charset="0"/>
                                </a:rPr>
                                <m:t>𝒊</m:t>
                              </m:r>
                            </m:sub>
                          </m:sSub>
                        </m:e>
                      </m:nary>
                      <m:r>
                        <a:rPr lang="en-US" sz="2400" b="0" i="1" smtClean="0">
                          <a:latin typeface="Cambria Math" panose="02040503050406030204" pitchFamily="18" charset="0"/>
                        </a:rPr>
                        <m:t>+</m:t>
                      </m:r>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𝐽</m:t>
                          </m:r>
                        </m:e>
                        <m:sub>
                          <m:r>
                            <a:rPr lang="en-US" sz="2400" b="0" i="1" smtClean="0">
                              <a:latin typeface="Cambria Math" panose="02040503050406030204" pitchFamily="18" charset="0"/>
                            </a:rPr>
                            <m:t>𝑐</m:t>
                          </m:r>
                        </m:sub>
                      </m:sSub>
                    </m:oMath>
                  </m:oMathPara>
                </a14:m>
                <a:endParaRPr lang="en-US" sz="2400" dirty="0"/>
              </a:p>
            </p:txBody>
          </p:sp>
        </mc:Choice>
        <mc:Fallback xmlns="">
          <p:sp>
            <p:nvSpPr>
              <p:cNvPr id="5" name="TextBox 4">
                <a:extLst>
                  <a:ext uri="{FF2B5EF4-FFF2-40B4-BE49-F238E27FC236}">
                    <a16:creationId xmlns:a16="http://schemas.microsoft.com/office/drawing/2014/main" id="{BB4F6461-D1DA-3E4C-9878-BF446BB7CD7E}"/>
                  </a:ext>
                </a:extLst>
              </p:cNvPr>
              <p:cNvSpPr txBox="1">
                <a:spLocks noRot="1" noChangeAspect="1" noMove="1" noResize="1" noEditPoints="1" noAdjustHandles="1" noChangeArrowheads="1" noChangeShapeType="1" noTextEdit="1"/>
              </p:cNvSpPr>
              <p:nvPr/>
            </p:nvSpPr>
            <p:spPr>
              <a:xfrm>
                <a:off x="152390" y="4238627"/>
                <a:ext cx="8891588" cy="896207"/>
              </a:xfrm>
              <a:prstGeom prst="rect">
                <a:avLst/>
              </a:prstGeom>
              <a:blipFill>
                <a:blip r:embed="rId3"/>
                <a:stretch>
                  <a:fillRect t="-147222" b="-202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5CB2FA5-7696-C644-BED2-CF546E779020}"/>
                  </a:ext>
                </a:extLst>
              </p:cNvPr>
              <p:cNvSpPr txBox="1"/>
              <p:nvPr/>
            </p:nvSpPr>
            <p:spPr>
              <a:xfrm>
                <a:off x="152390" y="5591281"/>
                <a:ext cx="8891588"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𝑑</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𝐻</m:t>
                          </m:r>
                        </m:e>
                        <m:sub>
                          <m:r>
                            <a:rPr lang="en-US" sz="2400" b="0" i="1" smtClean="0">
                              <a:latin typeface="Cambria Math" panose="02040503050406030204" pitchFamily="18" charset="0"/>
                            </a:rPr>
                            <m:t>𝑖</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𝑀</m:t>
                          </m:r>
                        </m:e>
                        <m:sub>
                          <m:r>
                            <a:rPr lang="en-US" sz="2400" b="0" i="1" smtClean="0">
                              <a:latin typeface="Cambria Math" panose="02040503050406030204" pitchFamily="18" charset="0"/>
                            </a:rPr>
                            <m:t>𝑖</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𝑀</m:t>
                          </m:r>
                        </m:e>
                        <m:sub>
                          <m:r>
                            <a:rPr lang="en-US" sz="2400" b="0" i="1" smtClean="0">
                              <a:latin typeface="Cambria Math" panose="02040503050406030204" pitchFamily="18" charset="0"/>
                            </a:rPr>
                            <m:t>𝑖</m:t>
                          </m:r>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𝑀</m:t>
                          </m:r>
                        </m:e>
                        <m:sub>
                          <m:r>
                            <a:rPr lang="en-US" sz="2400" b="0" i="1" smtClean="0">
                              <a:latin typeface="Cambria Math" panose="02040503050406030204" pitchFamily="18" charset="0"/>
                            </a:rPr>
                            <m:t>2</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𝑀</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𝑥</m:t>
                      </m:r>
                    </m:oMath>
                  </m:oMathPara>
                </a14:m>
                <a:endParaRPr lang="en-US" sz="2400" dirty="0"/>
              </a:p>
            </p:txBody>
          </p:sp>
        </mc:Choice>
        <mc:Fallback xmlns="">
          <p:sp>
            <p:nvSpPr>
              <p:cNvPr id="6" name="TextBox 5">
                <a:extLst>
                  <a:ext uri="{FF2B5EF4-FFF2-40B4-BE49-F238E27FC236}">
                    <a16:creationId xmlns:a16="http://schemas.microsoft.com/office/drawing/2014/main" id="{55CB2FA5-7696-C644-BED2-CF546E779020}"/>
                  </a:ext>
                </a:extLst>
              </p:cNvPr>
              <p:cNvSpPr txBox="1">
                <a:spLocks noRot="1" noChangeAspect="1" noMove="1" noResize="1" noEditPoints="1" noAdjustHandles="1" noChangeArrowheads="1" noChangeShapeType="1" noTextEdit="1"/>
              </p:cNvSpPr>
              <p:nvPr/>
            </p:nvSpPr>
            <p:spPr>
              <a:xfrm>
                <a:off x="152390" y="5591281"/>
                <a:ext cx="8891588" cy="369332"/>
              </a:xfrm>
              <a:prstGeom prst="rect">
                <a:avLst/>
              </a:prstGeom>
              <a:blipFill>
                <a:blip r:embed="rId4"/>
                <a:stretch>
                  <a:fillRect b="-23333"/>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09B6EBC7-3B85-C94D-B935-62042A0E76C0}"/>
              </a:ext>
            </a:extLst>
          </p:cNvPr>
          <p:cNvSpPr/>
          <p:nvPr/>
        </p:nvSpPr>
        <p:spPr>
          <a:xfrm>
            <a:off x="3376834" y="1646966"/>
            <a:ext cx="2798027" cy="5174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3D-Var</a:t>
            </a:r>
          </a:p>
        </p:txBody>
      </p:sp>
      <p:sp>
        <p:nvSpPr>
          <p:cNvPr id="8" name="Rectangle 7">
            <a:extLst>
              <a:ext uri="{FF2B5EF4-FFF2-40B4-BE49-F238E27FC236}">
                <a16:creationId xmlns:a16="http://schemas.microsoft.com/office/drawing/2014/main" id="{B3BD6519-9D29-8440-A9FD-05E6B374FB15}"/>
              </a:ext>
            </a:extLst>
          </p:cNvPr>
          <p:cNvSpPr/>
          <p:nvPr/>
        </p:nvSpPr>
        <p:spPr>
          <a:xfrm>
            <a:off x="3376834" y="3657603"/>
            <a:ext cx="2798027" cy="482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4D-Var</a:t>
            </a:r>
          </a:p>
        </p:txBody>
      </p:sp>
      <p:sp>
        <p:nvSpPr>
          <p:cNvPr id="12" name="TextBox 11">
            <a:extLst>
              <a:ext uri="{FF2B5EF4-FFF2-40B4-BE49-F238E27FC236}">
                <a16:creationId xmlns:a16="http://schemas.microsoft.com/office/drawing/2014/main" id="{233735A0-7822-1740-844D-AEC776CC122D}"/>
              </a:ext>
            </a:extLst>
          </p:cNvPr>
          <p:cNvSpPr txBox="1"/>
          <p:nvPr/>
        </p:nvSpPr>
        <p:spPr>
          <a:xfrm>
            <a:off x="1006031" y="2941018"/>
            <a:ext cx="3592153" cy="461665"/>
          </a:xfrm>
          <a:prstGeom prst="rect">
            <a:avLst/>
          </a:prstGeom>
          <a:noFill/>
        </p:spPr>
        <p:txBody>
          <a:bodyPr wrap="square" rtlCol="0">
            <a:spAutoFit/>
          </a:bodyPr>
          <a:lstStyle/>
          <a:p>
            <a:pPr algn="ctr"/>
            <a:r>
              <a:rPr lang="en-US" sz="2400" b="1" dirty="0"/>
              <a:t>Distance to model</a:t>
            </a:r>
          </a:p>
        </p:txBody>
      </p:sp>
      <p:sp>
        <p:nvSpPr>
          <p:cNvPr id="14" name="TextBox 13">
            <a:extLst>
              <a:ext uri="{FF2B5EF4-FFF2-40B4-BE49-F238E27FC236}">
                <a16:creationId xmlns:a16="http://schemas.microsoft.com/office/drawing/2014/main" id="{0C8B18AE-88EE-0448-BDC8-432CC13A06FF}"/>
              </a:ext>
            </a:extLst>
          </p:cNvPr>
          <p:cNvSpPr txBox="1"/>
          <p:nvPr/>
        </p:nvSpPr>
        <p:spPr>
          <a:xfrm>
            <a:off x="4741064" y="2938787"/>
            <a:ext cx="3592153" cy="461665"/>
          </a:xfrm>
          <a:prstGeom prst="rect">
            <a:avLst/>
          </a:prstGeom>
          <a:noFill/>
        </p:spPr>
        <p:txBody>
          <a:bodyPr wrap="square" rtlCol="0">
            <a:spAutoFit/>
          </a:bodyPr>
          <a:lstStyle/>
          <a:p>
            <a:pPr algn="ctr"/>
            <a:r>
              <a:rPr lang="en-US" sz="2400" b="1" dirty="0">
                <a:solidFill>
                  <a:srgbClr val="FF0000"/>
                </a:solidFill>
              </a:rPr>
              <a:t>Distance to observations</a:t>
            </a:r>
          </a:p>
        </p:txBody>
      </p:sp>
      <p:sp>
        <p:nvSpPr>
          <p:cNvPr id="16" name="TextBox 15">
            <a:extLst>
              <a:ext uri="{FF2B5EF4-FFF2-40B4-BE49-F238E27FC236}">
                <a16:creationId xmlns:a16="http://schemas.microsoft.com/office/drawing/2014/main" id="{F96F45DD-D590-2849-81DD-09B662EEE647}"/>
              </a:ext>
            </a:extLst>
          </p:cNvPr>
          <p:cNvSpPr txBox="1"/>
          <p:nvPr/>
        </p:nvSpPr>
        <p:spPr>
          <a:xfrm>
            <a:off x="1558477" y="5104031"/>
            <a:ext cx="3592153" cy="461665"/>
          </a:xfrm>
          <a:prstGeom prst="rect">
            <a:avLst/>
          </a:prstGeom>
          <a:noFill/>
        </p:spPr>
        <p:txBody>
          <a:bodyPr wrap="square" rtlCol="0">
            <a:spAutoFit/>
          </a:bodyPr>
          <a:lstStyle/>
          <a:p>
            <a:pPr algn="ctr"/>
            <a:r>
              <a:rPr lang="en-US" sz="2400" b="1" dirty="0"/>
              <a:t>Distance to model</a:t>
            </a:r>
          </a:p>
        </p:txBody>
      </p:sp>
      <p:sp>
        <p:nvSpPr>
          <p:cNvPr id="17" name="TextBox 16">
            <a:extLst>
              <a:ext uri="{FF2B5EF4-FFF2-40B4-BE49-F238E27FC236}">
                <a16:creationId xmlns:a16="http://schemas.microsoft.com/office/drawing/2014/main" id="{297819CC-BDCB-1E47-A8B8-D81EF2D145A1}"/>
              </a:ext>
            </a:extLst>
          </p:cNvPr>
          <p:cNvSpPr txBox="1"/>
          <p:nvPr/>
        </p:nvSpPr>
        <p:spPr>
          <a:xfrm>
            <a:off x="4950613" y="5089362"/>
            <a:ext cx="3592153" cy="461665"/>
          </a:xfrm>
          <a:prstGeom prst="rect">
            <a:avLst/>
          </a:prstGeom>
          <a:noFill/>
        </p:spPr>
        <p:txBody>
          <a:bodyPr wrap="square" rtlCol="0">
            <a:spAutoFit/>
          </a:bodyPr>
          <a:lstStyle/>
          <a:p>
            <a:pPr algn="ctr"/>
            <a:r>
              <a:rPr lang="en-US" sz="2400" b="1" dirty="0">
                <a:solidFill>
                  <a:srgbClr val="FF0000"/>
                </a:solidFill>
              </a:rPr>
              <a:t>Distance to observations</a:t>
            </a:r>
          </a:p>
        </p:txBody>
      </p:sp>
      <p:sp>
        <p:nvSpPr>
          <p:cNvPr id="19" name="TextBox 18">
            <a:extLst>
              <a:ext uri="{FF2B5EF4-FFF2-40B4-BE49-F238E27FC236}">
                <a16:creationId xmlns:a16="http://schemas.microsoft.com/office/drawing/2014/main" id="{700FDEE7-90EC-F647-B1F1-FB8D3A76C0D3}"/>
              </a:ext>
            </a:extLst>
          </p:cNvPr>
          <p:cNvSpPr txBox="1"/>
          <p:nvPr/>
        </p:nvSpPr>
        <p:spPr>
          <a:xfrm>
            <a:off x="1558477" y="5985569"/>
            <a:ext cx="6527631" cy="461665"/>
          </a:xfrm>
          <a:prstGeom prst="rect">
            <a:avLst/>
          </a:prstGeom>
          <a:noFill/>
        </p:spPr>
        <p:txBody>
          <a:bodyPr wrap="square" rtlCol="0">
            <a:spAutoFit/>
          </a:bodyPr>
          <a:lstStyle/>
          <a:p>
            <a:pPr algn="ctr"/>
            <a:r>
              <a:rPr lang="en-US" sz="2400" b="1" i="1" dirty="0"/>
              <a:t>Apply model so that observations line up in time</a:t>
            </a:r>
          </a:p>
        </p:txBody>
      </p:sp>
      <p:sp>
        <p:nvSpPr>
          <p:cNvPr id="20" name="Right Arrow 19">
            <a:extLst>
              <a:ext uri="{FF2B5EF4-FFF2-40B4-BE49-F238E27FC236}">
                <a16:creationId xmlns:a16="http://schemas.microsoft.com/office/drawing/2014/main" id="{8321D30F-08B8-E543-92B9-41161072080A}"/>
              </a:ext>
            </a:extLst>
          </p:cNvPr>
          <p:cNvSpPr/>
          <p:nvPr/>
        </p:nvSpPr>
        <p:spPr>
          <a:xfrm>
            <a:off x="0" y="5235163"/>
            <a:ext cx="2071688" cy="108156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Adjoint required</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CBBFD74D-27CE-8245-A5E2-5DCF0108DA4C}"/>
                  </a:ext>
                </a:extLst>
              </p:cNvPr>
              <p:cNvSpPr txBox="1"/>
              <p:nvPr/>
            </p:nvSpPr>
            <p:spPr>
              <a:xfrm>
                <a:off x="9053503" y="2938787"/>
                <a:ext cx="3104183" cy="2867260"/>
              </a:xfrm>
              <a:prstGeom prst="rect">
                <a:avLst/>
              </a:prstGeom>
              <a:noFill/>
            </p:spPr>
            <p:txBody>
              <a:bodyPr wrap="none" rtlCol="0">
                <a:spAutoFit/>
              </a:bodyPr>
              <a:lstStyle/>
              <a:p>
                <a14:m>
                  <m:oMath xmlns:m="http://schemas.openxmlformats.org/officeDocument/2006/math">
                    <m:r>
                      <a:rPr lang="en-US" b="0" i="1" smtClean="0">
                        <a:latin typeface="Cambria Math" panose="02040503050406030204" pitchFamily="18" charset="0"/>
                      </a:rPr>
                      <m:t>𝑥</m:t>
                    </m:r>
                  </m:oMath>
                </a14:m>
                <a:r>
                  <a:rPr lang="en-US" dirty="0"/>
                  <a:t> = analysis state vector</a:t>
                </a:r>
              </a:p>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𝑏</m:t>
                        </m:r>
                      </m:sup>
                    </m:sSup>
                  </m:oMath>
                </a14:m>
                <a:r>
                  <a:rPr lang="en-US" dirty="0"/>
                  <a:t> = background state vector</a:t>
                </a:r>
              </a:p>
              <a:p>
                <a14:m>
                  <m:oMath xmlns:m="http://schemas.openxmlformats.org/officeDocument/2006/math">
                    <m:r>
                      <a:rPr lang="en-US" i="1">
                        <a:latin typeface="Cambria Math" panose="02040503050406030204" pitchFamily="18" charset="0"/>
                      </a:rPr>
                      <m:t>𝐵</m:t>
                    </m:r>
                  </m:oMath>
                </a14:m>
                <a:r>
                  <a:rPr lang="en-US" dirty="0"/>
                  <a:t> = background covariance</a:t>
                </a:r>
              </a:p>
              <a:p>
                <a14:m>
                  <m:oMath xmlns:m="http://schemas.openxmlformats.org/officeDocument/2006/math">
                    <m:r>
                      <a:rPr lang="en-US" i="1">
                        <a:latin typeface="Cambria Math" panose="02040503050406030204" pitchFamily="18" charset="0"/>
                      </a:rPr>
                      <m:t>𝐻</m:t>
                    </m:r>
                  </m:oMath>
                </a14:m>
                <a:r>
                  <a:rPr lang="en-US" dirty="0"/>
                  <a:t> = </a:t>
                </a:r>
                <a:r>
                  <a:rPr lang="en-US" b="1" dirty="0"/>
                  <a:t>“forward operator</a:t>
                </a:r>
                <a:r>
                  <a:rPr lang="en-US" dirty="0"/>
                  <a:t>” that </a:t>
                </a:r>
              </a:p>
              <a:p>
                <a:r>
                  <a:rPr lang="en-US" dirty="0"/>
                  <a:t>maps model space to </a:t>
                </a:r>
              </a:p>
              <a:p>
                <a:r>
                  <a:rPr lang="en-US" dirty="0"/>
                  <a:t>observation space.</a:t>
                </a:r>
              </a:p>
              <a:p>
                <a:r>
                  <a:rPr lang="en-US" dirty="0"/>
                  <a:t>“</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m:t>
                        </m:r>
                      </m:sub>
                    </m:sSub>
                  </m:oMath>
                </a14:m>
                <a:r>
                  <a:rPr lang="en-US" dirty="0"/>
                  <a:t> = observation (at time </a:t>
                </a:r>
                <a:r>
                  <a:rPr lang="en-US" dirty="0" err="1"/>
                  <a:t>i</a:t>
                </a:r>
                <a:r>
                  <a:rPr lang="en-US" dirty="0"/>
                  <a:t>)</a:t>
                </a:r>
              </a:p>
              <a:p>
                <a14:m>
                  <m:oMath xmlns:m="http://schemas.openxmlformats.org/officeDocument/2006/math">
                    <m:r>
                      <a:rPr lang="en-US" b="0" i="1" smtClean="0">
                        <a:solidFill>
                          <a:schemeClr val="tx1"/>
                        </a:solidFill>
                        <a:latin typeface="Cambria Math" panose="02040503050406030204" pitchFamily="18" charset="0"/>
                      </a:rPr>
                      <m:t>𝑅</m:t>
                    </m:r>
                  </m:oMath>
                </a14:m>
                <a:r>
                  <a:rPr lang="en-US" dirty="0"/>
                  <a:t> = observation covariance</a:t>
                </a:r>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𝐽</m:t>
                        </m:r>
                      </m:e>
                      <m:sub>
                        <m:r>
                          <a:rPr lang="en-US" i="1">
                            <a:latin typeface="Cambria Math" panose="02040503050406030204" pitchFamily="18" charset="0"/>
                          </a:rPr>
                          <m:t>𝑐</m:t>
                        </m:r>
                      </m:sub>
                    </m:sSub>
                  </m:oMath>
                </a14:m>
                <a:r>
                  <a:rPr lang="en-US" dirty="0"/>
                  <a:t> = physical constraints</a:t>
                </a:r>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𝑀</m:t>
                        </m:r>
                      </m:e>
                      <m:sub>
                        <m:r>
                          <a:rPr lang="en-US" i="1">
                            <a:latin typeface="Cambria Math" panose="02040503050406030204" pitchFamily="18" charset="0"/>
                          </a:rPr>
                          <m:t>𝑖</m:t>
                        </m:r>
                      </m:sub>
                    </m:sSub>
                  </m:oMath>
                </a14:m>
                <a:r>
                  <a:rPr lang="en-US" dirty="0"/>
                  <a:t> = forward operator at time </a:t>
                </a:r>
                <a:r>
                  <a:rPr lang="en-US" dirty="0" err="1"/>
                  <a:t>i</a:t>
                </a:r>
                <a:endParaRPr lang="en-US" dirty="0"/>
              </a:p>
            </p:txBody>
          </p:sp>
        </mc:Choice>
        <mc:Fallback xmlns="">
          <p:sp>
            <p:nvSpPr>
              <p:cNvPr id="21" name="TextBox 20">
                <a:extLst>
                  <a:ext uri="{FF2B5EF4-FFF2-40B4-BE49-F238E27FC236}">
                    <a16:creationId xmlns:a16="http://schemas.microsoft.com/office/drawing/2014/main" id="{CBBFD74D-27CE-8245-A5E2-5DCF0108DA4C}"/>
                  </a:ext>
                </a:extLst>
              </p:cNvPr>
              <p:cNvSpPr txBox="1">
                <a:spLocks noRot="1" noChangeAspect="1" noMove="1" noResize="1" noEditPoints="1" noAdjustHandles="1" noChangeArrowheads="1" noChangeShapeType="1" noTextEdit="1"/>
              </p:cNvSpPr>
              <p:nvPr/>
            </p:nvSpPr>
            <p:spPr>
              <a:xfrm>
                <a:off x="9053503" y="2938787"/>
                <a:ext cx="3104183" cy="2867260"/>
              </a:xfrm>
              <a:prstGeom prst="rect">
                <a:avLst/>
              </a:prstGeom>
              <a:blipFill>
                <a:blip r:embed="rId5"/>
                <a:stretch>
                  <a:fillRect l="-1626" t="-885" r="-813" b="-3097"/>
                </a:stretch>
              </a:blipFill>
            </p:spPr>
            <p:txBody>
              <a:bodyPr/>
              <a:lstStyle/>
              <a:p>
                <a:r>
                  <a:rPr lang="en-US">
                    <a:noFill/>
                  </a:rPr>
                  <a:t> </a:t>
                </a:r>
              </a:p>
            </p:txBody>
          </p:sp>
        </mc:Fallback>
      </mc:AlternateContent>
    </p:spTree>
    <p:extLst>
      <p:ext uri="{BB962C8B-B14F-4D97-AF65-F5344CB8AC3E}">
        <p14:creationId xmlns:p14="http://schemas.microsoft.com/office/powerpoint/2010/main" val="3190158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DA6EF-8813-D940-ADB0-CF4D68A1A6AA}"/>
              </a:ext>
            </a:extLst>
          </p:cNvPr>
          <p:cNvSpPr>
            <a:spLocks noGrp="1"/>
          </p:cNvSpPr>
          <p:nvPr>
            <p:ph type="title"/>
          </p:nvPr>
        </p:nvSpPr>
        <p:spPr/>
        <p:txBody>
          <a:bodyPr/>
          <a:lstStyle/>
          <a:p>
            <a:r>
              <a:rPr lang="en-US" dirty="0"/>
              <a:t>GSI system: “3½D-Var” via “first guess at the appropriate time” method</a:t>
            </a:r>
          </a:p>
        </p:txBody>
      </p:sp>
      <p:sp>
        <p:nvSpPr>
          <p:cNvPr id="4" name="Rectangle 3">
            <a:extLst>
              <a:ext uri="{FF2B5EF4-FFF2-40B4-BE49-F238E27FC236}">
                <a16:creationId xmlns:a16="http://schemas.microsoft.com/office/drawing/2014/main" id="{BE60B5B7-F31E-6A4E-9E26-E071C96041CA}"/>
              </a:ext>
            </a:extLst>
          </p:cNvPr>
          <p:cNvSpPr/>
          <p:nvPr/>
        </p:nvSpPr>
        <p:spPr>
          <a:xfrm>
            <a:off x="838200" y="1833563"/>
            <a:ext cx="4391025"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Idea: use multiple background files and interpolate   </a:t>
            </a:r>
          </a:p>
        </p:txBody>
      </p:sp>
      <p:cxnSp>
        <p:nvCxnSpPr>
          <p:cNvPr id="8" name="Straight Arrow Connector 7">
            <a:extLst>
              <a:ext uri="{FF2B5EF4-FFF2-40B4-BE49-F238E27FC236}">
                <a16:creationId xmlns:a16="http://schemas.microsoft.com/office/drawing/2014/main" id="{E44DB1F8-F4B4-CC46-BC05-B8BC07CDD8F2}"/>
              </a:ext>
            </a:extLst>
          </p:cNvPr>
          <p:cNvCxnSpPr/>
          <p:nvPr/>
        </p:nvCxnSpPr>
        <p:spPr>
          <a:xfrm>
            <a:off x="838200" y="4086224"/>
            <a:ext cx="10148888"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5-Point Star 8">
            <a:extLst>
              <a:ext uri="{FF2B5EF4-FFF2-40B4-BE49-F238E27FC236}">
                <a16:creationId xmlns:a16="http://schemas.microsoft.com/office/drawing/2014/main" id="{5CFDB9C0-220D-4C4E-A5E7-5F9C2E0811D9}"/>
              </a:ext>
            </a:extLst>
          </p:cNvPr>
          <p:cNvSpPr/>
          <p:nvPr/>
        </p:nvSpPr>
        <p:spPr>
          <a:xfrm>
            <a:off x="9258305" y="2828925"/>
            <a:ext cx="471487" cy="442913"/>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a:extLst>
              <a:ext uri="{FF2B5EF4-FFF2-40B4-BE49-F238E27FC236}">
                <a16:creationId xmlns:a16="http://schemas.microsoft.com/office/drawing/2014/main" id="{281A51C3-EBD4-4E46-A2A5-CB854B41969A}"/>
              </a:ext>
            </a:extLst>
          </p:cNvPr>
          <p:cNvSpPr/>
          <p:nvPr/>
        </p:nvSpPr>
        <p:spPr>
          <a:xfrm>
            <a:off x="7710493" y="2828925"/>
            <a:ext cx="471487" cy="442913"/>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a:extLst>
              <a:ext uri="{FF2B5EF4-FFF2-40B4-BE49-F238E27FC236}">
                <a16:creationId xmlns:a16="http://schemas.microsoft.com/office/drawing/2014/main" id="{B64EE51E-1F67-074A-8C3D-6629D86498D5}"/>
              </a:ext>
            </a:extLst>
          </p:cNvPr>
          <p:cNvSpPr/>
          <p:nvPr/>
        </p:nvSpPr>
        <p:spPr>
          <a:xfrm>
            <a:off x="6167442" y="2828925"/>
            <a:ext cx="471487" cy="442913"/>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Point Star 11">
            <a:extLst>
              <a:ext uri="{FF2B5EF4-FFF2-40B4-BE49-F238E27FC236}">
                <a16:creationId xmlns:a16="http://schemas.microsoft.com/office/drawing/2014/main" id="{47088509-2A34-2044-96D4-B3CA20384377}"/>
              </a:ext>
            </a:extLst>
          </p:cNvPr>
          <p:cNvSpPr/>
          <p:nvPr/>
        </p:nvSpPr>
        <p:spPr>
          <a:xfrm>
            <a:off x="4619630" y="2828925"/>
            <a:ext cx="471487" cy="442913"/>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Point Star 12">
            <a:extLst>
              <a:ext uri="{FF2B5EF4-FFF2-40B4-BE49-F238E27FC236}">
                <a16:creationId xmlns:a16="http://schemas.microsoft.com/office/drawing/2014/main" id="{88C34694-B5E1-9641-A6E4-E3D7E31C047E}"/>
              </a:ext>
            </a:extLst>
          </p:cNvPr>
          <p:cNvSpPr/>
          <p:nvPr/>
        </p:nvSpPr>
        <p:spPr>
          <a:xfrm>
            <a:off x="3200404" y="2828925"/>
            <a:ext cx="471487" cy="442913"/>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5-Point Star 13">
            <a:extLst>
              <a:ext uri="{FF2B5EF4-FFF2-40B4-BE49-F238E27FC236}">
                <a16:creationId xmlns:a16="http://schemas.microsoft.com/office/drawing/2014/main" id="{2507A407-01A8-164D-B30A-55B3785D6050}"/>
              </a:ext>
            </a:extLst>
          </p:cNvPr>
          <p:cNvSpPr/>
          <p:nvPr/>
        </p:nvSpPr>
        <p:spPr>
          <a:xfrm>
            <a:off x="1652592" y="2828925"/>
            <a:ext cx="471487" cy="442913"/>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urved Up Arrow 14">
            <a:extLst>
              <a:ext uri="{FF2B5EF4-FFF2-40B4-BE49-F238E27FC236}">
                <a16:creationId xmlns:a16="http://schemas.microsoft.com/office/drawing/2014/main" id="{2C0635C5-0D72-FE45-8F71-00D0F2F5D0B1}"/>
              </a:ext>
            </a:extLst>
          </p:cNvPr>
          <p:cNvSpPr/>
          <p:nvPr/>
        </p:nvSpPr>
        <p:spPr>
          <a:xfrm rot="10800000">
            <a:off x="8181980" y="3388518"/>
            <a:ext cx="890584" cy="65722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Curved Up Arrow 15">
            <a:extLst>
              <a:ext uri="{FF2B5EF4-FFF2-40B4-BE49-F238E27FC236}">
                <a16:creationId xmlns:a16="http://schemas.microsoft.com/office/drawing/2014/main" id="{FB215550-02F5-E643-87B6-C31085C1241E}"/>
              </a:ext>
            </a:extLst>
          </p:cNvPr>
          <p:cNvSpPr/>
          <p:nvPr/>
        </p:nvSpPr>
        <p:spPr>
          <a:xfrm rot="10800000">
            <a:off x="9801224" y="3409950"/>
            <a:ext cx="890584" cy="65722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Curved Up Arrow 16">
            <a:extLst>
              <a:ext uri="{FF2B5EF4-FFF2-40B4-BE49-F238E27FC236}">
                <a16:creationId xmlns:a16="http://schemas.microsoft.com/office/drawing/2014/main" id="{A6B2EE3B-9F17-4E4D-AAE0-04F5DF0B00C3}"/>
              </a:ext>
            </a:extLst>
          </p:cNvPr>
          <p:cNvSpPr/>
          <p:nvPr/>
        </p:nvSpPr>
        <p:spPr>
          <a:xfrm rot="10800000">
            <a:off x="6627029" y="3393282"/>
            <a:ext cx="890584" cy="65722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Curved Up Arrow 17">
            <a:extLst>
              <a:ext uri="{FF2B5EF4-FFF2-40B4-BE49-F238E27FC236}">
                <a16:creationId xmlns:a16="http://schemas.microsoft.com/office/drawing/2014/main" id="{B3158BB8-61DA-E941-86AB-5C1B7853F2C4}"/>
              </a:ext>
            </a:extLst>
          </p:cNvPr>
          <p:cNvSpPr/>
          <p:nvPr/>
        </p:nvSpPr>
        <p:spPr>
          <a:xfrm rot="10800000">
            <a:off x="5072077" y="3383759"/>
            <a:ext cx="890584" cy="65722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Curved Up Arrow 18">
            <a:extLst>
              <a:ext uri="{FF2B5EF4-FFF2-40B4-BE49-F238E27FC236}">
                <a16:creationId xmlns:a16="http://schemas.microsoft.com/office/drawing/2014/main" id="{9212D41A-D8EB-824B-B47C-E019F72342DE}"/>
              </a:ext>
            </a:extLst>
          </p:cNvPr>
          <p:cNvSpPr/>
          <p:nvPr/>
        </p:nvSpPr>
        <p:spPr>
          <a:xfrm rot="10800000">
            <a:off x="3659982" y="3383759"/>
            <a:ext cx="890584" cy="65722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Curved Up Arrow 19">
            <a:extLst>
              <a:ext uri="{FF2B5EF4-FFF2-40B4-BE49-F238E27FC236}">
                <a16:creationId xmlns:a16="http://schemas.microsoft.com/office/drawing/2014/main" id="{5082D8D4-0C14-C54C-8D78-C5C19B6A6151}"/>
              </a:ext>
            </a:extLst>
          </p:cNvPr>
          <p:cNvSpPr/>
          <p:nvPr/>
        </p:nvSpPr>
        <p:spPr>
          <a:xfrm rot="10800000">
            <a:off x="2105030" y="3393282"/>
            <a:ext cx="890584" cy="65722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a:extLst>
              <a:ext uri="{FF2B5EF4-FFF2-40B4-BE49-F238E27FC236}">
                <a16:creationId xmlns:a16="http://schemas.microsoft.com/office/drawing/2014/main" id="{079D592F-8412-104E-BD91-E00B922F0DA7}"/>
              </a:ext>
            </a:extLst>
          </p:cNvPr>
          <p:cNvSpPr txBox="1"/>
          <p:nvPr/>
        </p:nvSpPr>
        <p:spPr>
          <a:xfrm>
            <a:off x="9982992" y="2865715"/>
            <a:ext cx="1444819" cy="369332"/>
          </a:xfrm>
          <a:prstGeom prst="rect">
            <a:avLst/>
          </a:prstGeom>
          <a:noFill/>
        </p:spPr>
        <p:txBody>
          <a:bodyPr wrap="none" rtlCol="0">
            <a:spAutoFit/>
          </a:bodyPr>
          <a:lstStyle/>
          <a:p>
            <a:r>
              <a:rPr lang="en-US" b="1" dirty="0"/>
              <a:t>Observations</a:t>
            </a:r>
          </a:p>
        </p:txBody>
      </p:sp>
      <p:sp>
        <p:nvSpPr>
          <p:cNvPr id="23" name="TextBox 22">
            <a:extLst>
              <a:ext uri="{FF2B5EF4-FFF2-40B4-BE49-F238E27FC236}">
                <a16:creationId xmlns:a16="http://schemas.microsoft.com/office/drawing/2014/main" id="{D9C25F7A-6464-1A48-8F54-C13DE3330397}"/>
              </a:ext>
            </a:extLst>
          </p:cNvPr>
          <p:cNvSpPr txBox="1"/>
          <p:nvPr/>
        </p:nvSpPr>
        <p:spPr>
          <a:xfrm>
            <a:off x="5517368" y="4152906"/>
            <a:ext cx="1410322" cy="523220"/>
          </a:xfrm>
          <a:prstGeom prst="rect">
            <a:avLst/>
          </a:prstGeom>
          <a:noFill/>
        </p:spPr>
        <p:txBody>
          <a:bodyPr wrap="none" rtlCol="0">
            <a:spAutoFit/>
          </a:bodyPr>
          <a:lstStyle/>
          <a:p>
            <a:r>
              <a:rPr lang="en-US" sz="2800" dirty="0"/>
              <a:t>Forecast</a:t>
            </a:r>
            <a:endParaRPr lang="en-US" dirty="0"/>
          </a:p>
        </p:txBody>
      </p:sp>
      <p:sp>
        <p:nvSpPr>
          <p:cNvPr id="24" name="TextBox 23">
            <a:extLst>
              <a:ext uri="{FF2B5EF4-FFF2-40B4-BE49-F238E27FC236}">
                <a16:creationId xmlns:a16="http://schemas.microsoft.com/office/drawing/2014/main" id="{2956B2E9-F716-DD4D-8E4C-DD889F51A7A7}"/>
              </a:ext>
            </a:extLst>
          </p:cNvPr>
          <p:cNvSpPr txBox="1"/>
          <p:nvPr/>
        </p:nvSpPr>
        <p:spPr>
          <a:xfrm>
            <a:off x="10987088" y="3299788"/>
            <a:ext cx="1018420" cy="646331"/>
          </a:xfrm>
          <a:prstGeom prst="rect">
            <a:avLst/>
          </a:prstGeom>
          <a:noFill/>
        </p:spPr>
        <p:txBody>
          <a:bodyPr wrap="none" rtlCol="0">
            <a:spAutoFit/>
          </a:bodyPr>
          <a:lstStyle/>
          <a:p>
            <a:r>
              <a:rPr lang="en-US" b="1" dirty="0"/>
              <a:t>Adjoint </a:t>
            </a:r>
            <a:br>
              <a:rPr lang="en-US" b="1" dirty="0"/>
            </a:br>
            <a:r>
              <a:rPr lang="en-US" b="1" dirty="0"/>
              <a:t>operator</a:t>
            </a:r>
          </a:p>
        </p:txBody>
      </p:sp>
      <p:sp>
        <p:nvSpPr>
          <p:cNvPr id="25" name="Rectangle 24">
            <a:extLst>
              <a:ext uri="{FF2B5EF4-FFF2-40B4-BE49-F238E27FC236}">
                <a16:creationId xmlns:a16="http://schemas.microsoft.com/office/drawing/2014/main" id="{8603FC09-62BB-3E46-B9C5-A4A120F8351A}"/>
              </a:ext>
            </a:extLst>
          </p:cNvPr>
          <p:cNvSpPr/>
          <p:nvPr/>
        </p:nvSpPr>
        <p:spPr>
          <a:xfrm>
            <a:off x="89922" y="3169201"/>
            <a:ext cx="1309470" cy="63389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4D-Var</a:t>
            </a:r>
          </a:p>
        </p:txBody>
      </p:sp>
      <p:cxnSp>
        <p:nvCxnSpPr>
          <p:cNvPr id="26" name="Straight Arrow Connector 25">
            <a:extLst>
              <a:ext uri="{FF2B5EF4-FFF2-40B4-BE49-F238E27FC236}">
                <a16:creationId xmlns:a16="http://schemas.microsoft.com/office/drawing/2014/main" id="{FACCEAF2-D066-B24F-8132-BA081581619E}"/>
              </a:ext>
            </a:extLst>
          </p:cNvPr>
          <p:cNvCxnSpPr/>
          <p:nvPr/>
        </p:nvCxnSpPr>
        <p:spPr>
          <a:xfrm>
            <a:off x="781335" y="5782747"/>
            <a:ext cx="10148888"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5-Point Star 26">
            <a:extLst>
              <a:ext uri="{FF2B5EF4-FFF2-40B4-BE49-F238E27FC236}">
                <a16:creationId xmlns:a16="http://schemas.microsoft.com/office/drawing/2014/main" id="{65B040DC-CC45-3A46-A7FA-C9BAC3CB7552}"/>
              </a:ext>
            </a:extLst>
          </p:cNvPr>
          <p:cNvSpPr/>
          <p:nvPr/>
        </p:nvSpPr>
        <p:spPr>
          <a:xfrm>
            <a:off x="9168383" y="5068378"/>
            <a:ext cx="471487" cy="442913"/>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5-Point Star 27">
            <a:extLst>
              <a:ext uri="{FF2B5EF4-FFF2-40B4-BE49-F238E27FC236}">
                <a16:creationId xmlns:a16="http://schemas.microsoft.com/office/drawing/2014/main" id="{F63F4EEA-A4FA-C640-9B25-F677EA8513EF}"/>
              </a:ext>
            </a:extLst>
          </p:cNvPr>
          <p:cNvSpPr/>
          <p:nvPr/>
        </p:nvSpPr>
        <p:spPr>
          <a:xfrm>
            <a:off x="7620571" y="5068378"/>
            <a:ext cx="471487" cy="442913"/>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5-Point Star 28">
            <a:extLst>
              <a:ext uri="{FF2B5EF4-FFF2-40B4-BE49-F238E27FC236}">
                <a16:creationId xmlns:a16="http://schemas.microsoft.com/office/drawing/2014/main" id="{2609DEDD-9533-A348-807D-125836B8FD7D}"/>
              </a:ext>
            </a:extLst>
          </p:cNvPr>
          <p:cNvSpPr/>
          <p:nvPr/>
        </p:nvSpPr>
        <p:spPr>
          <a:xfrm>
            <a:off x="6077520" y="5068378"/>
            <a:ext cx="471487" cy="442913"/>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5-Point Star 29">
            <a:extLst>
              <a:ext uri="{FF2B5EF4-FFF2-40B4-BE49-F238E27FC236}">
                <a16:creationId xmlns:a16="http://schemas.microsoft.com/office/drawing/2014/main" id="{6BBB08F6-CB88-2343-B7FD-9C9A60A18E65}"/>
              </a:ext>
            </a:extLst>
          </p:cNvPr>
          <p:cNvSpPr/>
          <p:nvPr/>
        </p:nvSpPr>
        <p:spPr>
          <a:xfrm>
            <a:off x="4529708" y="5068378"/>
            <a:ext cx="471487" cy="442913"/>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5-Point Star 30">
            <a:extLst>
              <a:ext uri="{FF2B5EF4-FFF2-40B4-BE49-F238E27FC236}">
                <a16:creationId xmlns:a16="http://schemas.microsoft.com/office/drawing/2014/main" id="{40559354-0B74-1644-9780-697E2613A288}"/>
              </a:ext>
            </a:extLst>
          </p:cNvPr>
          <p:cNvSpPr/>
          <p:nvPr/>
        </p:nvSpPr>
        <p:spPr>
          <a:xfrm>
            <a:off x="3110482" y="5068378"/>
            <a:ext cx="471487" cy="442913"/>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5-Point Star 31">
            <a:extLst>
              <a:ext uri="{FF2B5EF4-FFF2-40B4-BE49-F238E27FC236}">
                <a16:creationId xmlns:a16="http://schemas.microsoft.com/office/drawing/2014/main" id="{20726A0D-A22D-5F48-93DA-2CA93550981D}"/>
              </a:ext>
            </a:extLst>
          </p:cNvPr>
          <p:cNvSpPr/>
          <p:nvPr/>
        </p:nvSpPr>
        <p:spPr>
          <a:xfrm>
            <a:off x="1580126" y="5105168"/>
            <a:ext cx="471487" cy="442913"/>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966F1E80-A058-3145-A665-C67D3E97FA70}"/>
              </a:ext>
            </a:extLst>
          </p:cNvPr>
          <p:cNvSpPr txBox="1"/>
          <p:nvPr/>
        </p:nvSpPr>
        <p:spPr>
          <a:xfrm>
            <a:off x="9893070" y="5105168"/>
            <a:ext cx="1444819" cy="369332"/>
          </a:xfrm>
          <a:prstGeom prst="rect">
            <a:avLst/>
          </a:prstGeom>
          <a:noFill/>
        </p:spPr>
        <p:txBody>
          <a:bodyPr wrap="none" rtlCol="0">
            <a:spAutoFit/>
          </a:bodyPr>
          <a:lstStyle/>
          <a:p>
            <a:r>
              <a:rPr lang="en-US" b="1" dirty="0"/>
              <a:t>Observations</a:t>
            </a:r>
          </a:p>
        </p:txBody>
      </p:sp>
      <p:sp>
        <p:nvSpPr>
          <p:cNvPr id="42" name="Rectangle 41">
            <a:extLst>
              <a:ext uri="{FF2B5EF4-FFF2-40B4-BE49-F238E27FC236}">
                <a16:creationId xmlns:a16="http://schemas.microsoft.com/office/drawing/2014/main" id="{4D5E2D8A-8A8C-594D-83CF-017EEA86A2A4}"/>
              </a:ext>
            </a:extLst>
          </p:cNvPr>
          <p:cNvSpPr/>
          <p:nvPr/>
        </p:nvSpPr>
        <p:spPr>
          <a:xfrm>
            <a:off x="0" y="4583663"/>
            <a:ext cx="1562670" cy="63389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3½D-Var</a:t>
            </a:r>
          </a:p>
        </p:txBody>
      </p:sp>
      <p:sp>
        <p:nvSpPr>
          <p:cNvPr id="43" name="Collate 42">
            <a:extLst>
              <a:ext uri="{FF2B5EF4-FFF2-40B4-BE49-F238E27FC236}">
                <a16:creationId xmlns:a16="http://schemas.microsoft.com/office/drawing/2014/main" id="{765A8467-8C16-944B-A72D-38423376853C}"/>
              </a:ext>
            </a:extLst>
          </p:cNvPr>
          <p:cNvSpPr/>
          <p:nvPr/>
        </p:nvSpPr>
        <p:spPr>
          <a:xfrm>
            <a:off x="5729288" y="5943600"/>
            <a:ext cx="438154" cy="757238"/>
          </a:xfrm>
          <a:prstGeom prst="flowChartCol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TextBox 43">
            <a:extLst>
              <a:ext uri="{FF2B5EF4-FFF2-40B4-BE49-F238E27FC236}">
                <a16:creationId xmlns:a16="http://schemas.microsoft.com/office/drawing/2014/main" id="{C39E0B6C-CA32-C045-8436-62CF657BF8CE}"/>
              </a:ext>
            </a:extLst>
          </p:cNvPr>
          <p:cNvSpPr txBox="1"/>
          <p:nvPr/>
        </p:nvSpPr>
        <p:spPr>
          <a:xfrm>
            <a:off x="6167442" y="6094457"/>
            <a:ext cx="1455976" cy="369332"/>
          </a:xfrm>
          <a:prstGeom prst="rect">
            <a:avLst/>
          </a:prstGeom>
          <a:noFill/>
        </p:spPr>
        <p:txBody>
          <a:bodyPr wrap="none" rtlCol="0">
            <a:spAutoFit/>
          </a:bodyPr>
          <a:lstStyle/>
          <a:p>
            <a:r>
              <a:rPr lang="en-US" b="1" dirty="0"/>
              <a:t>Analysis time</a:t>
            </a:r>
          </a:p>
        </p:txBody>
      </p:sp>
      <p:sp>
        <p:nvSpPr>
          <p:cNvPr id="45" name="5-Point Star 44">
            <a:extLst>
              <a:ext uri="{FF2B5EF4-FFF2-40B4-BE49-F238E27FC236}">
                <a16:creationId xmlns:a16="http://schemas.microsoft.com/office/drawing/2014/main" id="{814DD027-761C-F44F-8200-B359FFC49747}"/>
              </a:ext>
            </a:extLst>
          </p:cNvPr>
          <p:cNvSpPr/>
          <p:nvPr/>
        </p:nvSpPr>
        <p:spPr>
          <a:xfrm>
            <a:off x="2314577" y="5909554"/>
            <a:ext cx="471487" cy="442913"/>
          </a:xfrm>
          <a:prstGeom prst="star5">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5-Point Star 45">
            <a:extLst>
              <a:ext uri="{FF2B5EF4-FFF2-40B4-BE49-F238E27FC236}">
                <a16:creationId xmlns:a16="http://schemas.microsoft.com/office/drawing/2014/main" id="{B90D8938-BBC5-DA46-AA5D-3910F8501D76}"/>
              </a:ext>
            </a:extLst>
          </p:cNvPr>
          <p:cNvSpPr/>
          <p:nvPr/>
        </p:nvSpPr>
        <p:spPr>
          <a:xfrm>
            <a:off x="9877423" y="5905023"/>
            <a:ext cx="471487" cy="442913"/>
          </a:xfrm>
          <a:prstGeom prst="star5">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067FCFC-F12C-3740-BBB3-5A934837A37F}"/>
              </a:ext>
            </a:extLst>
          </p:cNvPr>
          <p:cNvSpPr txBox="1"/>
          <p:nvPr/>
        </p:nvSpPr>
        <p:spPr>
          <a:xfrm>
            <a:off x="727623" y="6054204"/>
            <a:ext cx="1671035" cy="369332"/>
          </a:xfrm>
          <a:prstGeom prst="rect">
            <a:avLst/>
          </a:prstGeom>
          <a:noFill/>
        </p:spPr>
        <p:txBody>
          <a:bodyPr wrap="none" rtlCol="0">
            <a:spAutoFit/>
          </a:bodyPr>
          <a:lstStyle/>
          <a:p>
            <a:r>
              <a:rPr lang="en-US" b="1" dirty="0"/>
              <a:t>Background file</a:t>
            </a:r>
          </a:p>
        </p:txBody>
      </p:sp>
      <p:sp>
        <p:nvSpPr>
          <p:cNvPr id="48" name="TextBox 47">
            <a:extLst>
              <a:ext uri="{FF2B5EF4-FFF2-40B4-BE49-F238E27FC236}">
                <a16:creationId xmlns:a16="http://schemas.microsoft.com/office/drawing/2014/main" id="{8B124C7A-4E59-DA4C-BC82-9DD8C3B36241}"/>
              </a:ext>
            </a:extLst>
          </p:cNvPr>
          <p:cNvSpPr txBox="1"/>
          <p:nvPr/>
        </p:nvSpPr>
        <p:spPr>
          <a:xfrm>
            <a:off x="10348910" y="6126479"/>
            <a:ext cx="1671035" cy="369332"/>
          </a:xfrm>
          <a:prstGeom prst="rect">
            <a:avLst/>
          </a:prstGeom>
          <a:noFill/>
        </p:spPr>
        <p:txBody>
          <a:bodyPr wrap="none" rtlCol="0">
            <a:spAutoFit/>
          </a:bodyPr>
          <a:lstStyle/>
          <a:p>
            <a:r>
              <a:rPr lang="en-US" b="1" dirty="0"/>
              <a:t>Background file</a:t>
            </a:r>
          </a:p>
        </p:txBody>
      </p:sp>
      <p:cxnSp>
        <p:nvCxnSpPr>
          <p:cNvPr id="50" name="Straight Arrow Connector 49">
            <a:extLst>
              <a:ext uri="{FF2B5EF4-FFF2-40B4-BE49-F238E27FC236}">
                <a16:creationId xmlns:a16="http://schemas.microsoft.com/office/drawing/2014/main" id="{94C7DDA2-B309-E94E-93DE-779082A04B01}"/>
              </a:ext>
            </a:extLst>
          </p:cNvPr>
          <p:cNvCxnSpPr>
            <a:cxnSpLocks/>
            <a:stCxn id="31" idx="2"/>
            <a:endCxn id="45" idx="0"/>
          </p:cNvCxnSpPr>
          <p:nvPr/>
        </p:nvCxnSpPr>
        <p:spPr>
          <a:xfrm flipH="1">
            <a:off x="2550321" y="5511290"/>
            <a:ext cx="650207" cy="398264"/>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6FB9D37E-0FD8-2B4C-87EE-1CE852BACA79}"/>
              </a:ext>
            </a:extLst>
          </p:cNvPr>
          <p:cNvCxnSpPr>
            <a:cxnSpLocks/>
            <a:stCxn id="31" idx="3"/>
          </p:cNvCxnSpPr>
          <p:nvPr/>
        </p:nvCxnSpPr>
        <p:spPr>
          <a:xfrm>
            <a:off x="3491923" y="5511290"/>
            <a:ext cx="2237365" cy="442378"/>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9C51A7FF-8622-B64F-B153-B5D612E6B00D}"/>
              </a:ext>
            </a:extLst>
          </p:cNvPr>
          <p:cNvSpPr txBox="1"/>
          <p:nvPr/>
        </p:nvSpPr>
        <p:spPr>
          <a:xfrm>
            <a:off x="2980725" y="5792692"/>
            <a:ext cx="1434367" cy="369332"/>
          </a:xfrm>
          <a:prstGeom prst="rect">
            <a:avLst/>
          </a:prstGeom>
          <a:noFill/>
        </p:spPr>
        <p:txBody>
          <a:bodyPr wrap="none" rtlCol="0">
            <a:spAutoFit/>
          </a:bodyPr>
          <a:lstStyle/>
          <a:p>
            <a:r>
              <a:rPr lang="en-US" b="1" dirty="0"/>
              <a:t>interpolation</a:t>
            </a:r>
          </a:p>
        </p:txBody>
      </p:sp>
    </p:spTree>
    <p:extLst>
      <p:ext uri="{BB962C8B-B14F-4D97-AF65-F5344CB8AC3E}">
        <p14:creationId xmlns:p14="http://schemas.microsoft.com/office/powerpoint/2010/main" val="2864031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8930A-E04D-784B-AB4F-DAF544F00AFC}"/>
              </a:ext>
            </a:extLst>
          </p:cNvPr>
          <p:cNvSpPr>
            <a:spLocks noGrp="1"/>
          </p:cNvSpPr>
          <p:nvPr>
            <p:ph type="title"/>
          </p:nvPr>
        </p:nvSpPr>
        <p:spPr/>
        <p:txBody>
          <a:bodyPr>
            <a:normAutofit/>
          </a:bodyPr>
          <a:lstStyle/>
          <a:p>
            <a:r>
              <a:rPr lang="en-US" dirty="0"/>
              <a:t>3D-Var looks awfully familiar…</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8DF7B67-D967-F04B-84B1-5A2F09A80553}"/>
                  </a:ext>
                </a:extLst>
              </p:cNvPr>
              <p:cNvSpPr txBox="1"/>
              <p:nvPr/>
            </p:nvSpPr>
            <p:spPr>
              <a:xfrm>
                <a:off x="3736327" y="2339833"/>
                <a:ext cx="4719344" cy="138294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𝐽</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e>
                      </m:d>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den>
                      </m:f>
                      <m:sSup>
                        <m:sSupPr>
                          <m:ctrlPr>
                            <a:rPr lang="en-US" sz="2400" b="0" i="1" smtClean="0">
                              <a:latin typeface="Cambria Math" panose="02040503050406030204" pitchFamily="18" charset="0"/>
                            </a:rPr>
                          </m:ctrlPr>
                        </m:sSupPr>
                        <m:e>
                          <m:d>
                            <m:dPr>
                              <m:ctrlPr>
                                <a:rPr lang="en-US" sz="2400" i="1">
                                  <a:latin typeface="Cambria Math" panose="02040503050406030204" pitchFamily="18" charset="0"/>
                                </a:rPr>
                              </m:ctrlPr>
                            </m:dPr>
                            <m:e>
                              <m:r>
                                <a:rPr lang="en-US" sz="2400" i="1">
                                  <a:latin typeface="Cambria Math" panose="02040503050406030204" pitchFamily="18" charset="0"/>
                                </a:rPr>
                                <m:t>𝑥</m:t>
                              </m:r>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𝑥</m:t>
                                  </m:r>
                                </m:e>
                                <m:sup>
                                  <m:r>
                                    <a:rPr lang="en-US" sz="2400" i="1">
                                      <a:latin typeface="Cambria Math" panose="02040503050406030204" pitchFamily="18" charset="0"/>
                                    </a:rPr>
                                    <m:t>𝑏</m:t>
                                  </m:r>
                                </m:sup>
                              </m:sSup>
                            </m:e>
                          </m:d>
                        </m:e>
                        <m:sup>
                          <m:r>
                            <a:rPr lang="en-US" sz="2400" b="0" i="1" smtClean="0">
                              <a:latin typeface="Cambria Math" panose="02040503050406030204" pitchFamily="18" charset="0"/>
                            </a:rPr>
                            <m:t>𝑇</m:t>
                          </m:r>
                        </m:sup>
                      </m:sSup>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𝐵</m:t>
                          </m:r>
                        </m:e>
                        <m:sup>
                          <m:r>
                            <a:rPr lang="en-US" sz="2400" b="0" i="1" smtClean="0">
                              <a:latin typeface="Cambria Math" panose="02040503050406030204" pitchFamily="18" charset="0"/>
                            </a:rPr>
                            <m:t>−1</m:t>
                          </m:r>
                        </m:sup>
                      </m:sSup>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𝑥</m:t>
                              </m:r>
                            </m:e>
                            <m:sup>
                              <m:r>
                                <a:rPr lang="en-US" sz="2400" b="0" i="1" smtClean="0">
                                  <a:latin typeface="Cambria Math" panose="02040503050406030204" pitchFamily="18" charset="0"/>
                                </a:rPr>
                                <m:t>𝑏</m:t>
                              </m:r>
                            </m:sup>
                          </m:sSup>
                        </m:e>
                      </m:d>
                      <m:r>
                        <a:rPr lang="en-US" sz="2400" b="0" i="1" smtClean="0">
                          <a:latin typeface="Cambria Math" panose="02040503050406030204" pitchFamily="18" charset="0"/>
                        </a:rPr>
                        <m:t>+</m:t>
                      </m:r>
                    </m:oMath>
                  </m:oMathPara>
                </a14:m>
                <a:endParaRPr lang="en-US" sz="24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f>
                        <m:fPr>
                          <m:ctrlPr>
                            <a:rPr lang="en-US" sz="2400" b="1" i="1" smtClean="0">
                              <a:solidFill>
                                <a:srgbClr val="FF0000"/>
                              </a:solidFill>
                              <a:latin typeface="Cambria Math" panose="02040503050406030204" pitchFamily="18" charset="0"/>
                            </a:rPr>
                          </m:ctrlPr>
                        </m:fPr>
                        <m:num>
                          <m:r>
                            <a:rPr lang="en-US" sz="2400" b="1" i="1">
                              <a:solidFill>
                                <a:srgbClr val="FF0000"/>
                              </a:solidFill>
                              <a:latin typeface="Cambria Math" panose="02040503050406030204" pitchFamily="18" charset="0"/>
                            </a:rPr>
                            <m:t>𝟏</m:t>
                          </m:r>
                        </m:num>
                        <m:den>
                          <m:r>
                            <a:rPr lang="en-US" sz="2400" b="1" i="1">
                              <a:solidFill>
                                <a:srgbClr val="FF0000"/>
                              </a:solidFill>
                              <a:latin typeface="Cambria Math" panose="02040503050406030204" pitchFamily="18" charset="0"/>
                            </a:rPr>
                            <m:t>𝟐</m:t>
                          </m:r>
                        </m:den>
                      </m:f>
                      <m:sSup>
                        <m:sSupPr>
                          <m:ctrlPr>
                            <a:rPr lang="en-US" sz="2400" b="1" i="1">
                              <a:solidFill>
                                <a:srgbClr val="FF0000"/>
                              </a:solidFill>
                              <a:latin typeface="Cambria Math" panose="02040503050406030204" pitchFamily="18" charset="0"/>
                            </a:rPr>
                          </m:ctrlPr>
                        </m:sSupPr>
                        <m:e>
                          <m:d>
                            <m:dPr>
                              <m:ctrlPr>
                                <a:rPr lang="en-US" sz="2400" b="1" i="1">
                                  <a:solidFill>
                                    <a:srgbClr val="FF0000"/>
                                  </a:solidFill>
                                  <a:latin typeface="Cambria Math" panose="02040503050406030204" pitchFamily="18" charset="0"/>
                                </a:rPr>
                              </m:ctrlPr>
                            </m:dPr>
                            <m:e>
                              <m:r>
                                <a:rPr lang="en-US" sz="2400" b="1" i="1" smtClean="0">
                                  <a:solidFill>
                                    <a:srgbClr val="FF0000"/>
                                  </a:solidFill>
                                  <a:latin typeface="Cambria Math" panose="02040503050406030204" pitchFamily="18" charset="0"/>
                                </a:rPr>
                                <m:t>𝑯</m:t>
                              </m:r>
                              <m:r>
                                <a:rPr lang="en-US" sz="2400" b="1" i="1">
                                  <a:solidFill>
                                    <a:srgbClr val="FF0000"/>
                                  </a:solidFill>
                                  <a:latin typeface="Cambria Math" panose="02040503050406030204" pitchFamily="18" charset="0"/>
                                </a:rPr>
                                <m:t>𝒙</m:t>
                              </m:r>
                              <m:r>
                                <a:rPr lang="en-US" sz="2400" b="1" i="1">
                                  <a:solidFill>
                                    <a:srgbClr val="FF0000"/>
                                  </a:solidFill>
                                  <a:latin typeface="Cambria Math" panose="02040503050406030204" pitchFamily="18" charset="0"/>
                                </a:rPr>
                                <m:t>−</m:t>
                              </m:r>
                              <m:r>
                                <a:rPr lang="en-US" sz="2400" b="1" i="1" smtClean="0">
                                  <a:solidFill>
                                    <a:srgbClr val="FF0000"/>
                                  </a:solidFill>
                                  <a:latin typeface="Cambria Math" panose="02040503050406030204" pitchFamily="18" charset="0"/>
                                </a:rPr>
                                <m:t>𝒚</m:t>
                              </m:r>
                            </m:e>
                          </m:d>
                        </m:e>
                        <m:sup>
                          <m:r>
                            <a:rPr lang="en-US" sz="2400" b="1" i="1">
                              <a:solidFill>
                                <a:srgbClr val="FF0000"/>
                              </a:solidFill>
                              <a:latin typeface="Cambria Math" panose="02040503050406030204" pitchFamily="18" charset="0"/>
                            </a:rPr>
                            <m:t>𝑻</m:t>
                          </m:r>
                        </m:sup>
                      </m:sSup>
                      <m:sSup>
                        <m:sSupPr>
                          <m:ctrlPr>
                            <a:rPr lang="en-US" sz="2400" b="1" i="1">
                              <a:solidFill>
                                <a:srgbClr val="FF0000"/>
                              </a:solidFill>
                              <a:latin typeface="Cambria Math" panose="02040503050406030204" pitchFamily="18" charset="0"/>
                            </a:rPr>
                          </m:ctrlPr>
                        </m:sSupPr>
                        <m:e>
                          <m:r>
                            <a:rPr lang="en-US" sz="2400" b="1" i="1" smtClean="0">
                              <a:solidFill>
                                <a:srgbClr val="FF0000"/>
                              </a:solidFill>
                              <a:latin typeface="Cambria Math" panose="02040503050406030204" pitchFamily="18" charset="0"/>
                            </a:rPr>
                            <m:t>𝑹</m:t>
                          </m:r>
                        </m:e>
                        <m:sup>
                          <m:r>
                            <a:rPr lang="en-US" sz="2400" b="1" i="1">
                              <a:solidFill>
                                <a:srgbClr val="FF0000"/>
                              </a:solidFill>
                              <a:latin typeface="Cambria Math" panose="02040503050406030204" pitchFamily="18" charset="0"/>
                            </a:rPr>
                            <m:t>−</m:t>
                          </m:r>
                          <m:r>
                            <a:rPr lang="en-US" sz="2400" b="1" i="1">
                              <a:solidFill>
                                <a:srgbClr val="FF0000"/>
                              </a:solidFill>
                              <a:latin typeface="Cambria Math" panose="02040503050406030204" pitchFamily="18" charset="0"/>
                            </a:rPr>
                            <m:t>𝟏</m:t>
                          </m:r>
                        </m:sup>
                      </m:sSup>
                      <m:d>
                        <m:dPr>
                          <m:ctrlPr>
                            <a:rPr lang="en-US" sz="2400" b="1" i="1">
                              <a:solidFill>
                                <a:srgbClr val="FF0000"/>
                              </a:solidFill>
                              <a:latin typeface="Cambria Math" panose="02040503050406030204" pitchFamily="18" charset="0"/>
                            </a:rPr>
                          </m:ctrlPr>
                        </m:dPr>
                        <m:e>
                          <m:r>
                            <a:rPr lang="en-US" sz="2400" b="1" i="1" smtClean="0">
                              <a:solidFill>
                                <a:srgbClr val="FF0000"/>
                              </a:solidFill>
                              <a:latin typeface="Cambria Math" panose="02040503050406030204" pitchFamily="18" charset="0"/>
                            </a:rPr>
                            <m:t>𝑯</m:t>
                          </m:r>
                          <m:r>
                            <a:rPr lang="en-US" sz="2400" b="1" i="1">
                              <a:solidFill>
                                <a:srgbClr val="FF0000"/>
                              </a:solidFill>
                              <a:latin typeface="Cambria Math" panose="02040503050406030204" pitchFamily="18" charset="0"/>
                            </a:rPr>
                            <m:t>𝒙</m:t>
                          </m:r>
                          <m:r>
                            <a:rPr lang="en-US" sz="2400" b="1" i="1">
                              <a:solidFill>
                                <a:srgbClr val="FF0000"/>
                              </a:solidFill>
                              <a:latin typeface="Cambria Math" panose="02040503050406030204" pitchFamily="18" charset="0"/>
                            </a:rPr>
                            <m:t>−</m:t>
                          </m:r>
                          <m:r>
                            <a:rPr lang="en-US" sz="2400" b="1" i="1" smtClean="0">
                              <a:solidFill>
                                <a:srgbClr val="FF0000"/>
                              </a:solidFill>
                              <a:latin typeface="Cambria Math" panose="02040503050406030204" pitchFamily="18" charset="0"/>
                            </a:rPr>
                            <m:t>𝒚</m:t>
                          </m:r>
                        </m:e>
                      </m:d>
                      <m:r>
                        <a:rPr lang="en-US" sz="2400" b="0" i="1" smtClean="0">
                          <a:latin typeface="Cambria Math" panose="02040503050406030204" pitchFamily="18" charset="0"/>
                        </a:rPr>
                        <m:t>+</m:t>
                      </m:r>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𝐽</m:t>
                          </m:r>
                        </m:e>
                        <m:sub>
                          <m:r>
                            <a:rPr lang="en-US" sz="2400" b="0" i="1" smtClean="0">
                              <a:latin typeface="Cambria Math" panose="02040503050406030204" pitchFamily="18" charset="0"/>
                            </a:rPr>
                            <m:t>𝑐</m:t>
                          </m:r>
                        </m:sub>
                      </m:sSub>
                    </m:oMath>
                  </m:oMathPara>
                </a14:m>
                <a:endParaRPr lang="en-US" sz="2400" dirty="0"/>
              </a:p>
            </p:txBody>
          </p:sp>
        </mc:Choice>
        <mc:Fallback xmlns="">
          <p:sp>
            <p:nvSpPr>
              <p:cNvPr id="6" name="TextBox 5">
                <a:extLst>
                  <a:ext uri="{FF2B5EF4-FFF2-40B4-BE49-F238E27FC236}">
                    <a16:creationId xmlns:a16="http://schemas.microsoft.com/office/drawing/2014/main" id="{98DF7B67-D967-F04B-84B1-5A2F09A80553}"/>
                  </a:ext>
                </a:extLst>
              </p:cNvPr>
              <p:cNvSpPr txBox="1">
                <a:spLocks noRot="1" noChangeAspect="1" noMove="1" noResize="1" noEditPoints="1" noAdjustHandles="1" noChangeArrowheads="1" noChangeShapeType="1" noTextEdit="1"/>
              </p:cNvSpPr>
              <p:nvPr/>
            </p:nvSpPr>
            <p:spPr>
              <a:xfrm>
                <a:off x="3736327" y="2339833"/>
                <a:ext cx="4719344" cy="1382943"/>
              </a:xfrm>
              <a:prstGeom prst="rect">
                <a:avLst/>
              </a:prstGeom>
              <a:blipFill>
                <a:blip r:embed="rId2"/>
                <a:stretch>
                  <a:fillRect t="-909" b="-6364"/>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D82952FB-E216-5046-A3B9-014B0916559B}"/>
              </a:ext>
            </a:extLst>
          </p:cNvPr>
          <p:cNvSpPr/>
          <p:nvPr/>
        </p:nvSpPr>
        <p:spPr>
          <a:xfrm>
            <a:off x="4696986" y="1690688"/>
            <a:ext cx="2798027" cy="5174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3D-Var</a:t>
            </a:r>
          </a:p>
        </p:txBody>
      </p:sp>
      <p:pic>
        <p:nvPicPr>
          <p:cNvPr id="11" name="Picture 10" descr="Text&#10;&#10;Description automatically generated">
            <a:extLst>
              <a:ext uri="{FF2B5EF4-FFF2-40B4-BE49-F238E27FC236}">
                <a16:creationId xmlns:a16="http://schemas.microsoft.com/office/drawing/2014/main" id="{A2337CAF-61F6-A343-9432-BADB8571EFBB}"/>
              </a:ext>
            </a:extLst>
          </p:cNvPr>
          <p:cNvPicPr>
            <a:picLocks noChangeAspect="1"/>
          </p:cNvPicPr>
          <p:nvPr/>
        </p:nvPicPr>
        <p:blipFill>
          <a:blip r:embed="rId3"/>
          <a:stretch>
            <a:fillRect/>
          </a:stretch>
        </p:blipFill>
        <p:spPr>
          <a:xfrm>
            <a:off x="3390443" y="4861158"/>
            <a:ext cx="5814041" cy="1119370"/>
          </a:xfrm>
          <a:prstGeom prst="rect">
            <a:avLst/>
          </a:prstGeom>
        </p:spPr>
      </p:pic>
      <p:sp>
        <p:nvSpPr>
          <p:cNvPr id="14" name="Rectangle 13">
            <a:extLst>
              <a:ext uri="{FF2B5EF4-FFF2-40B4-BE49-F238E27FC236}">
                <a16:creationId xmlns:a16="http://schemas.microsoft.com/office/drawing/2014/main" id="{FFFAFDF2-43F8-C141-8A1A-5E39D836DA49}"/>
              </a:ext>
            </a:extLst>
          </p:cNvPr>
          <p:cNvSpPr/>
          <p:nvPr/>
        </p:nvSpPr>
        <p:spPr>
          <a:xfrm>
            <a:off x="4213129" y="4335411"/>
            <a:ext cx="3787008" cy="5174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a:t>Maasakkers</a:t>
            </a:r>
            <a:r>
              <a:rPr lang="en-US" sz="2800" dirty="0"/>
              <a:t> et. al., 2019</a:t>
            </a:r>
          </a:p>
        </p:txBody>
      </p:sp>
      <p:sp>
        <p:nvSpPr>
          <p:cNvPr id="15" name="Up Arrow 14">
            <a:extLst>
              <a:ext uri="{FF2B5EF4-FFF2-40B4-BE49-F238E27FC236}">
                <a16:creationId xmlns:a16="http://schemas.microsoft.com/office/drawing/2014/main" id="{6965F114-DAD9-654C-81E5-B78C878F9B1E}"/>
              </a:ext>
            </a:extLst>
          </p:cNvPr>
          <p:cNvSpPr/>
          <p:nvPr/>
        </p:nvSpPr>
        <p:spPr>
          <a:xfrm>
            <a:off x="8000137" y="5254211"/>
            <a:ext cx="334446" cy="89321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FC1E1C41-340C-8E49-83FE-A135FD605704}"/>
              </a:ext>
            </a:extLst>
          </p:cNvPr>
          <p:cNvSpPr txBox="1"/>
          <p:nvPr/>
        </p:nvSpPr>
        <p:spPr>
          <a:xfrm>
            <a:off x="6271362" y="6175710"/>
            <a:ext cx="3775970" cy="646331"/>
          </a:xfrm>
          <a:prstGeom prst="rect">
            <a:avLst/>
          </a:prstGeom>
          <a:noFill/>
        </p:spPr>
        <p:txBody>
          <a:bodyPr wrap="none" rtlCol="0">
            <a:spAutoFit/>
          </a:bodyPr>
          <a:lstStyle/>
          <a:p>
            <a:r>
              <a:rPr lang="en-US" dirty="0"/>
              <a:t>Forward operator maps state vector</a:t>
            </a:r>
          </a:p>
          <a:p>
            <a:r>
              <a:rPr lang="en-US" dirty="0"/>
              <a:t>to methane column using GEOS-Chem</a:t>
            </a:r>
          </a:p>
        </p:txBody>
      </p:sp>
    </p:spTree>
    <p:extLst>
      <p:ext uri="{BB962C8B-B14F-4D97-AF65-F5344CB8AC3E}">
        <p14:creationId xmlns:p14="http://schemas.microsoft.com/office/powerpoint/2010/main" val="1875441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4C22A-C540-B04A-893B-AF0F9C503A73}"/>
              </a:ext>
            </a:extLst>
          </p:cNvPr>
          <p:cNvSpPr>
            <a:spLocks noGrp="1"/>
          </p:cNvSpPr>
          <p:nvPr>
            <p:ph type="title"/>
          </p:nvPr>
        </p:nvSpPr>
        <p:spPr>
          <a:xfrm>
            <a:off x="774402" y="152472"/>
            <a:ext cx="10974573" cy="1325563"/>
          </a:xfrm>
        </p:spPr>
        <p:txBody>
          <a:bodyPr>
            <a:normAutofit/>
          </a:bodyPr>
          <a:lstStyle/>
          <a:p>
            <a:r>
              <a:rPr lang="en-US" dirty="0"/>
              <a:t>The analytic solution to 3D-Var is simple!</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B1ED428-F542-6740-9C98-45A0AD5159FF}"/>
                  </a:ext>
                </a:extLst>
              </p:cNvPr>
              <p:cNvSpPr txBox="1"/>
              <p:nvPr/>
            </p:nvSpPr>
            <p:spPr>
              <a:xfrm>
                <a:off x="5272653" y="2253401"/>
                <a:ext cx="5477848" cy="41684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rPr>
                        <m:t>𝐽</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e>
                      </m:d>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𝐵</m:t>
                          </m:r>
                        </m:e>
                        <m:sup>
                          <m:r>
                            <a:rPr lang="en-US" sz="2400" b="0" i="1" smtClean="0">
                              <a:latin typeface="Cambria Math" panose="02040503050406030204" pitchFamily="18" charset="0"/>
                            </a:rPr>
                            <m:t>−1</m:t>
                          </m:r>
                        </m:sup>
                      </m:sSup>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𝑥</m:t>
                              </m:r>
                            </m:e>
                            <m:sup>
                              <m:r>
                                <a:rPr lang="en-US" sz="2400" b="0" i="1" smtClean="0">
                                  <a:latin typeface="Cambria Math" panose="02040503050406030204" pitchFamily="18" charset="0"/>
                                </a:rPr>
                                <m:t>𝑏</m:t>
                              </m:r>
                            </m:sup>
                          </m:sSup>
                        </m:e>
                      </m:d>
                      <m:r>
                        <a:rPr lang="en-US" sz="2400" b="0" i="1" smtClean="0">
                          <a:latin typeface="Cambria Math" panose="02040503050406030204" pitchFamily="18" charset="0"/>
                        </a:rPr>
                        <m:t>−</m:t>
                      </m:r>
                      <m:sSup>
                        <m:sSupPr>
                          <m:ctrlPr>
                            <a:rPr lang="en-US" sz="2400" b="1" i="1" smtClean="0">
                              <a:solidFill>
                                <a:srgbClr val="FF0000"/>
                              </a:solidFill>
                              <a:latin typeface="Cambria Math" panose="02040503050406030204" pitchFamily="18" charset="0"/>
                            </a:rPr>
                          </m:ctrlPr>
                        </m:sSupPr>
                        <m:e>
                          <m:r>
                            <a:rPr lang="en-US" sz="2400" b="1" i="1" smtClean="0">
                              <a:solidFill>
                                <a:srgbClr val="FF0000"/>
                              </a:solidFill>
                              <a:latin typeface="Cambria Math" panose="02040503050406030204" pitchFamily="18" charset="0"/>
                            </a:rPr>
                            <m:t>𝑯</m:t>
                          </m:r>
                        </m:e>
                        <m:sup>
                          <m:r>
                            <a:rPr lang="en-US" sz="2400" b="1" i="1" smtClean="0">
                              <a:solidFill>
                                <a:srgbClr val="FF0000"/>
                              </a:solidFill>
                              <a:latin typeface="Cambria Math" panose="02040503050406030204" pitchFamily="18" charset="0"/>
                            </a:rPr>
                            <m:t>𝑻</m:t>
                          </m:r>
                        </m:sup>
                      </m:sSup>
                      <m:sSup>
                        <m:sSupPr>
                          <m:ctrlPr>
                            <a:rPr lang="en-US" sz="2400" b="1" i="1">
                              <a:solidFill>
                                <a:srgbClr val="FF0000"/>
                              </a:solidFill>
                              <a:latin typeface="Cambria Math" panose="02040503050406030204" pitchFamily="18" charset="0"/>
                            </a:rPr>
                          </m:ctrlPr>
                        </m:sSupPr>
                        <m:e>
                          <m:r>
                            <a:rPr lang="en-US" sz="2400" b="1" i="1" smtClean="0">
                              <a:solidFill>
                                <a:srgbClr val="FF0000"/>
                              </a:solidFill>
                              <a:latin typeface="Cambria Math" panose="02040503050406030204" pitchFamily="18" charset="0"/>
                            </a:rPr>
                            <m:t>𝑹</m:t>
                          </m:r>
                        </m:e>
                        <m:sup>
                          <m:r>
                            <a:rPr lang="en-US" sz="2400" b="1" i="1">
                              <a:solidFill>
                                <a:srgbClr val="FF0000"/>
                              </a:solidFill>
                              <a:latin typeface="Cambria Math" panose="02040503050406030204" pitchFamily="18" charset="0"/>
                            </a:rPr>
                            <m:t>−</m:t>
                          </m:r>
                          <m:r>
                            <a:rPr lang="en-US" sz="2400" b="1" i="1">
                              <a:solidFill>
                                <a:srgbClr val="FF0000"/>
                              </a:solidFill>
                              <a:latin typeface="Cambria Math" panose="02040503050406030204" pitchFamily="18" charset="0"/>
                            </a:rPr>
                            <m:t>𝟏</m:t>
                          </m:r>
                        </m:sup>
                      </m:sSup>
                      <m:d>
                        <m:dPr>
                          <m:ctrlPr>
                            <a:rPr lang="en-US" sz="2400" b="1" i="1">
                              <a:solidFill>
                                <a:srgbClr val="FF0000"/>
                              </a:solidFill>
                              <a:latin typeface="Cambria Math" panose="02040503050406030204" pitchFamily="18" charset="0"/>
                            </a:rPr>
                          </m:ctrlPr>
                        </m:dPr>
                        <m:e>
                          <m:r>
                            <a:rPr lang="en-US" sz="2400" b="1" i="1" smtClean="0">
                              <a:solidFill>
                                <a:srgbClr val="FF0000"/>
                              </a:solidFill>
                              <a:latin typeface="Cambria Math" panose="02040503050406030204" pitchFamily="18" charset="0"/>
                            </a:rPr>
                            <m:t>𝒚</m:t>
                          </m:r>
                          <m:r>
                            <a:rPr lang="en-US" sz="2400" b="1" i="1" smtClean="0">
                              <a:solidFill>
                                <a:srgbClr val="FF0000"/>
                              </a:solidFill>
                              <a:latin typeface="Cambria Math" panose="02040503050406030204" pitchFamily="18" charset="0"/>
                            </a:rPr>
                            <m:t>−</m:t>
                          </m:r>
                          <m:r>
                            <a:rPr lang="en-US" sz="2400" b="1" i="1" smtClean="0">
                              <a:solidFill>
                                <a:srgbClr val="FF0000"/>
                              </a:solidFill>
                              <a:latin typeface="Cambria Math" panose="02040503050406030204" pitchFamily="18" charset="0"/>
                            </a:rPr>
                            <m:t>𝑯𝒙</m:t>
                          </m:r>
                        </m:e>
                      </m:d>
                    </m:oMath>
                  </m:oMathPara>
                </a14:m>
                <a:endParaRPr lang="en-US" sz="2400" dirty="0"/>
              </a:p>
            </p:txBody>
          </p:sp>
        </mc:Choice>
        <mc:Fallback xmlns="">
          <p:sp>
            <p:nvSpPr>
              <p:cNvPr id="4" name="TextBox 3">
                <a:extLst>
                  <a:ext uri="{FF2B5EF4-FFF2-40B4-BE49-F238E27FC236}">
                    <a16:creationId xmlns:a16="http://schemas.microsoft.com/office/drawing/2014/main" id="{1B1ED428-F542-6740-9C98-45A0AD5159FF}"/>
                  </a:ext>
                </a:extLst>
              </p:cNvPr>
              <p:cNvSpPr txBox="1">
                <a:spLocks noRot="1" noChangeAspect="1" noMove="1" noResize="1" noEditPoints="1" noAdjustHandles="1" noChangeArrowheads="1" noChangeShapeType="1" noTextEdit="1"/>
              </p:cNvSpPr>
              <p:nvPr/>
            </p:nvSpPr>
            <p:spPr>
              <a:xfrm>
                <a:off x="5272653" y="2253401"/>
                <a:ext cx="5477848" cy="416845"/>
              </a:xfrm>
              <a:prstGeom prst="rect">
                <a:avLst/>
              </a:prstGeom>
              <a:blipFill>
                <a:blip r:embed="rId2"/>
                <a:stretch>
                  <a:fillRect b="-23529"/>
                </a:stretch>
              </a:blipFill>
            </p:spPr>
            <p:txBody>
              <a:bodyPr/>
              <a:lstStyle/>
              <a:p>
                <a:r>
                  <a:rPr lang="en-US">
                    <a:noFill/>
                  </a:rPr>
                  <a:t> </a:t>
                </a:r>
              </a:p>
            </p:txBody>
          </p:sp>
        </mc:Fallback>
      </mc:AlternateContent>
      <p:pic>
        <p:nvPicPr>
          <p:cNvPr id="8194" name="Picture 2" descr="Image result for homer simpson doing math">
            <a:extLst>
              <a:ext uri="{FF2B5EF4-FFF2-40B4-BE49-F238E27FC236}">
                <a16:creationId xmlns:a16="http://schemas.microsoft.com/office/drawing/2014/main" id="{82D59E09-528F-E14F-BFE8-0A08F5BE203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89"/>
          <a:stretch/>
        </p:blipFill>
        <p:spPr bwMode="auto">
          <a:xfrm>
            <a:off x="816933" y="1922194"/>
            <a:ext cx="3952033" cy="306168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25F4FBE6-0F66-EF45-9E9E-EFF80AB70C94}"/>
              </a:ext>
            </a:extLst>
          </p:cNvPr>
          <p:cNvSpPr/>
          <p:nvPr/>
        </p:nvSpPr>
        <p:spPr>
          <a:xfrm>
            <a:off x="6506238" y="1520667"/>
            <a:ext cx="2798027" cy="5174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3D-Var</a:t>
            </a:r>
          </a:p>
        </p:txBody>
      </p:sp>
      <p:sp>
        <p:nvSpPr>
          <p:cNvPr id="6" name="Rounded Rectangular Callout 5">
            <a:extLst>
              <a:ext uri="{FF2B5EF4-FFF2-40B4-BE49-F238E27FC236}">
                <a16:creationId xmlns:a16="http://schemas.microsoft.com/office/drawing/2014/main" id="{CC25E557-0064-BD49-A974-483F0513B2BD}"/>
              </a:ext>
            </a:extLst>
          </p:cNvPr>
          <p:cNvSpPr/>
          <p:nvPr/>
        </p:nvSpPr>
        <p:spPr>
          <a:xfrm flipH="1">
            <a:off x="134585" y="1379018"/>
            <a:ext cx="3391785" cy="995588"/>
          </a:xfrm>
          <a:prstGeom prst="wedgeRoundRectCallout">
            <a:avLst>
              <a:gd name="adj1" fmla="val -34082"/>
              <a:gd name="adj2" fmla="val 14460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Set the gradient of the cost function equal to 0!</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8053F9C-EDC5-8C47-8649-8C2C26ABFDF8}"/>
                  </a:ext>
                </a:extLst>
              </p:cNvPr>
              <p:cNvSpPr txBox="1"/>
              <p:nvPr/>
            </p:nvSpPr>
            <p:spPr>
              <a:xfrm>
                <a:off x="5272653" y="2820763"/>
                <a:ext cx="5477848" cy="41684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0</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𝐵</m:t>
                          </m:r>
                        </m:e>
                        <m:sup>
                          <m:r>
                            <a:rPr lang="en-US" sz="2400" b="0" i="1" smtClean="0">
                              <a:latin typeface="Cambria Math" panose="02040503050406030204" pitchFamily="18" charset="0"/>
                            </a:rPr>
                            <m:t>−1</m:t>
                          </m:r>
                        </m:sup>
                      </m:sSup>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𝑥</m:t>
                              </m:r>
                            </m:e>
                            <m:sup>
                              <m:r>
                                <a:rPr lang="en-US" sz="2400" b="0" i="1" smtClean="0">
                                  <a:latin typeface="Cambria Math" panose="02040503050406030204" pitchFamily="18" charset="0"/>
                                </a:rPr>
                                <m:t>𝑏</m:t>
                              </m:r>
                            </m:sup>
                          </m:sSup>
                        </m:e>
                      </m:d>
                      <m:r>
                        <a:rPr lang="en-US" sz="2400" b="0" i="1" smtClean="0">
                          <a:latin typeface="Cambria Math" panose="02040503050406030204" pitchFamily="18" charset="0"/>
                        </a:rPr>
                        <m:t>−</m:t>
                      </m:r>
                      <m:sSup>
                        <m:sSupPr>
                          <m:ctrlPr>
                            <a:rPr lang="en-US" sz="2400" b="1" i="1" smtClean="0">
                              <a:solidFill>
                                <a:srgbClr val="FF0000"/>
                              </a:solidFill>
                              <a:latin typeface="Cambria Math" panose="02040503050406030204" pitchFamily="18" charset="0"/>
                            </a:rPr>
                          </m:ctrlPr>
                        </m:sSupPr>
                        <m:e>
                          <m:r>
                            <a:rPr lang="en-US" sz="2400" b="1" i="1" smtClean="0">
                              <a:solidFill>
                                <a:srgbClr val="FF0000"/>
                              </a:solidFill>
                              <a:latin typeface="Cambria Math" panose="02040503050406030204" pitchFamily="18" charset="0"/>
                            </a:rPr>
                            <m:t>𝑯</m:t>
                          </m:r>
                        </m:e>
                        <m:sup>
                          <m:r>
                            <a:rPr lang="en-US" sz="2400" b="1" i="1" smtClean="0">
                              <a:solidFill>
                                <a:srgbClr val="FF0000"/>
                              </a:solidFill>
                              <a:latin typeface="Cambria Math" panose="02040503050406030204" pitchFamily="18" charset="0"/>
                            </a:rPr>
                            <m:t>𝑻</m:t>
                          </m:r>
                        </m:sup>
                      </m:sSup>
                      <m:sSup>
                        <m:sSupPr>
                          <m:ctrlPr>
                            <a:rPr lang="en-US" sz="2400" b="1" i="1">
                              <a:solidFill>
                                <a:srgbClr val="FF0000"/>
                              </a:solidFill>
                              <a:latin typeface="Cambria Math" panose="02040503050406030204" pitchFamily="18" charset="0"/>
                            </a:rPr>
                          </m:ctrlPr>
                        </m:sSupPr>
                        <m:e>
                          <m:r>
                            <a:rPr lang="en-US" sz="2400" b="1" i="1" smtClean="0">
                              <a:solidFill>
                                <a:srgbClr val="FF0000"/>
                              </a:solidFill>
                              <a:latin typeface="Cambria Math" panose="02040503050406030204" pitchFamily="18" charset="0"/>
                            </a:rPr>
                            <m:t>𝑹</m:t>
                          </m:r>
                        </m:e>
                        <m:sup>
                          <m:r>
                            <a:rPr lang="en-US" sz="2400" b="1" i="1">
                              <a:solidFill>
                                <a:srgbClr val="FF0000"/>
                              </a:solidFill>
                              <a:latin typeface="Cambria Math" panose="02040503050406030204" pitchFamily="18" charset="0"/>
                            </a:rPr>
                            <m:t>−</m:t>
                          </m:r>
                          <m:r>
                            <a:rPr lang="en-US" sz="2400" b="1" i="1">
                              <a:solidFill>
                                <a:srgbClr val="FF0000"/>
                              </a:solidFill>
                              <a:latin typeface="Cambria Math" panose="02040503050406030204" pitchFamily="18" charset="0"/>
                            </a:rPr>
                            <m:t>𝟏</m:t>
                          </m:r>
                        </m:sup>
                      </m:sSup>
                      <m:d>
                        <m:dPr>
                          <m:ctrlPr>
                            <a:rPr lang="en-US" sz="2400" b="1" i="1">
                              <a:solidFill>
                                <a:srgbClr val="FF0000"/>
                              </a:solidFill>
                              <a:latin typeface="Cambria Math" panose="02040503050406030204" pitchFamily="18" charset="0"/>
                            </a:rPr>
                          </m:ctrlPr>
                        </m:dPr>
                        <m:e>
                          <m:r>
                            <a:rPr lang="en-US" sz="2400" b="1" i="1" smtClean="0">
                              <a:solidFill>
                                <a:srgbClr val="FF0000"/>
                              </a:solidFill>
                              <a:latin typeface="Cambria Math" panose="02040503050406030204" pitchFamily="18" charset="0"/>
                            </a:rPr>
                            <m:t>𝒚</m:t>
                          </m:r>
                          <m:r>
                            <a:rPr lang="en-US" sz="2400" b="1" i="1" smtClean="0">
                              <a:solidFill>
                                <a:srgbClr val="FF0000"/>
                              </a:solidFill>
                              <a:latin typeface="Cambria Math" panose="02040503050406030204" pitchFamily="18" charset="0"/>
                            </a:rPr>
                            <m:t>−</m:t>
                          </m:r>
                          <m:r>
                            <a:rPr lang="en-US" sz="2400" b="1" i="1" smtClean="0">
                              <a:solidFill>
                                <a:srgbClr val="FF0000"/>
                              </a:solidFill>
                              <a:latin typeface="Cambria Math" panose="02040503050406030204" pitchFamily="18" charset="0"/>
                            </a:rPr>
                            <m:t>𝑯𝒙</m:t>
                          </m:r>
                        </m:e>
                      </m:d>
                    </m:oMath>
                  </m:oMathPara>
                </a14:m>
                <a:endParaRPr lang="en-US" sz="2400" dirty="0"/>
              </a:p>
            </p:txBody>
          </p:sp>
        </mc:Choice>
        <mc:Fallback xmlns="">
          <p:sp>
            <p:nvSpPr>
              <p:cNvPr id="9" name="TextBox 8">
                <a:extLst>
                  <a:ext uri="{FF2B5EF4-FFF2-40B4-BE49-F238E27FC236}">
                    <a16:creationId xmlns:a16="http://schemas.microsoft.com/office/drawing/2014/main" id="{D8053F9C-EDC5-8C47-8649-8C2C26ABFDF8}"/>
                  </a:ext>
                </a:extLst>
              </p:cNvPr>
              <p:cNvSpPr txBox="1">
                <a:spLocks noRot="1" noChangeAspect="1" noMove="1" noResize="1" noEditPoints="1" noAdjustHandles="1" noChangeArrowheads="1" noChangeShapeType="1" noTextEdit="1"/>
              </p:cNvSpPr>
              <p:nvPr/>
            </p:nvSpPr>
            <p:spPr>
              <a:xfrm>
                <a:off x="5272653" y="2820763"/>
                <a:ext cx="5477848" cy="416845"/>
              </a:xfrm>
              <a:prstGeom prst="rect">
                <a:avLst/>
              </a:prstGeom>
              <a:blipFill>
                <a:blip r:embed="rId4"/>
                <a:stretch>
                  <a:fillRect b="-181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FF4EBB5A-D674-5749-BF16-FAAA6FB5AA44}"/>
                  </a:ext>
                </a:extLst>
              </p:cNvPr>
              <p:cNvSpPr txBox="1"/>
              <p:nvPr/>
            </p:nvSpPr>
            <p:spPr>
              <a:xfrm>
                <a:off x="5395365" y="3380062"/>
                <a:ext cx="5477848" cy="41684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𝐵</m:t>
                          </m:r>
                        </m:e>
                        <m:sup>
                          <m:r>
                            <a:rPr lang="en-US" sz="2400" b="0" i="1" smtClean="0">
                              <a:latin typeface="Cambria Math" panose="02040503050406030204" pitchFamily="18" charset="0"/>
                            </a:rPr>
                            <m:t>−1</m:t>
                          </m:r>
                        </m:sup>
                      </m:sSup>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𝑥</m:t>
                              </m:r>
                            </m:e>
                            <m:sup>
                              <m:r>
                                <a:rPr lang="en-US" sz="2400" b="0" i="1" smtClean="0">
                                  <a:latin typeface="Cambria Math" panose="02040503050406030204" pitchFamily="18" charset="0"/>
                                </a:rPr>
                                <m:t>𝑏</m:t>
                              </m:r>
                            </m:sup>
                          </m:sSup>
                        </m:e>
                      </m:d>
                      <m:r>
                        <a:rPr lang="en-US" sz="2400" b="0" i="1" smtClean="0">
                          <a:latin typeface="Cambria Math" panose="02040503050406030204" pitchFamily="18" charset="0"/>
                        </a:rPr>
                        <m:t>=</m:t>
                      </m:r>
                      <m:sSup>
                        <m:sSupPr>
                          <m:ctrlPr>
                            <a:rPr lang="en-US" sz="2400" b="1" i="1" smtClean="0">
                              <a:solidFill>
                                <a:srgbClr val="FF0000"/>
                              </a:solidFill>
                              <a:latin typeface="Cambria Math" panose="02040503050406030204" pitchFamily="18" charset="0"/>
                            </a:rPr>
                          </m:ctrlPr>
                        </m:sSupPr>
                        <m:e>
                          <m:r>
                            <a:rPr lang="en-US" sz="2400" b="1" i="1" smtClean="0">
                              <a:solidFill>
                                <a:srgbClr val="FF0000"/>
                              </a:solidFill>
                              <a:latin typeface="Cambria Math" panose="02040503050406030204" pitchFamily="18" charset="0"/>
                            </a:rPr>
                            <m:t>𝑯</m:t>
                          </m:r>
                        </m:e>
                        <m:sup>
                          <m:r>
                            <a:rPr lang="en-US" sz="2400" b="1" i="1" smtClean="0">
                              <a:solidFill>
                                <a:srgbClr val="FF0000"/>
                              </a:solidFill>
                              <a:latin typeface="Cambria Math" panose="02040503050406030204" pitchFamily="18" charset="0"/>
                            </a:rPr>
                            <m:t>𝑻</m:t>
                          </m:r>
                        </m:sup>
                      </m:sSup>
                      <m:sSup>
                        <m:sSupPr>
                          <m:ctrlPr>
                            <a:rPr lang="en-US" sz="2400" b="1" i="1">
                              <a:solidFill>
                                <a:srgbClr val="FF0000"/>
                              </a:solidFill>
                              <a:latin typeface="Cambria Math" panose="02040503050406030204" pitchFamily="18" charset="0"/>
                            </a:rPr>
                          </m:ctrlPr>
                        </m:sSupPr>
                        <m:e>
                          <m:r>
                            <a:rPr lang="en-US" sz="2400" b="1" i="1" smtClean="0">
                              <a:solidFill>
                                <a:srgbClr val="FF0000"/>
                              </a:solidFill>
                              <a:latin typeface="Cambria Math" panose="02040503050406030204" pitchFamily="18" charset="0"/>
                            </a:rPr>
                            <m:t>𝑹</m:t>
                          </m:r>
                        </m:e>
                        <m:sup>
                          <m:r>
                            <a:rPr lang="en-US" sz="2400" b="1" i="1">
                              <a:solidFill>
                                <a:srgbClr val="FF0000"/>
                              </a:solidFill>
                              <a:latin typeface="Cambria Math" panose="02040503050406030204" pitchFamily="18" charset="0"/>
                            </a:rPr>
                            <m:t>−</m:t>
                          </m:r>
                          <m:r>
                            <a:rPr lang="en-US" sz="2400" b="1" i="1">
                              <a:solidFill>
                                <a:srgbClr val="FF0000"/>
                              </a:solidFill>
                              <a:latin typeface="Cambria Math" panose="02040503050406030204" pitchFamily="18" charset="0"/>
                            </a:rPr>
                            <m:t>𝟏</m:t>
                          </m:r>
                        </m:sup>
                      </m:sSup>
                      <m:d>
                        <m:dPr>
                          <m:ctrlPr>
                            <a:rPr lang="en-US" sz="2400" b="1" i="1">
                              <a:solidFill>
                                <a:srgbClr val="FF0000"/>
                              </a:solidFill>
                              <a:latin typeface="Cambria Math" panose="02040503050406030204" pitchFamily="18" charset="0"/>
                            </a:rPr>
                          </m:ctrlPr>
                        </m:dPr>
                        <m:e>
                          <m:r>
                            <a:rPr lang="en-US" sz="2400" b="1" i="1" smtClean="0">
                              <a:solidFill>
                                <a:srgbClr val="FF0000"/>
                              </a:solidFill>
                              <a:latin typeface="Cambria Math" panose="02040503050406030204" pitchFamily="18" charset="0"/>
                            </a:rPr>
                            <m:t>𝒚</m:t>
                          </m:r>
                          <m:r>
                            <a:rPr lang="en-US" sz="2400" b="1" i="1" smtClean="0">
                              <a:solidFill>
                                <a:srgbClr val="FF0000"/>
                              </a:solidFill>
                              <a:latin typeface="Cambria Math" panose="02040503050406030204" pitchFamily="18" charset="0"/>
                            </a:rPr>
                            <m:t>−</m:t>
                          </m:r>
                          <m:r>
                            <a:rPr lang="en-US" sz="2400" b="1" i="1" smtClean="0">
                              <a:solidFill>
                                <a:srgbClr val="FF0000"/>
                              </a:solidFill>
                              <a:latin typeface="Cambria Math" panose="02040503050406030204" pitchFamily="18" charset="0"/>
                            </a:rPr>
                            <m:t>𝑯𝒙</m:t>
                          </m:r>
                        </m:e>
                      </m:d>
                    </m:oMath>
                  </m:oMathPara>
                </a14:m>
                <a:endParaRPr lang="en-US" sz="2400" dirty="0"/>
              </a:p>
            </p:txBody>
          </p:sp>
        </mc:Choice>
        <mc:Fallback xmlns="">
          <p:sp>
            <p:nvSpPr>
              <p:cNvPr id="10" name="TextBox 9">
                <a:extLst>
                  <a:ext uri="{FF2B5EF4-FFF2-40B4-BE49-F238E27FC236}">
                    <a16:creationId xmlns:a16="http://schemas.microsoft.com/office/drawing/2014/main" id="{FF4EBB5A-D674-5749-BF16-FAAA6FB5AA44}"/>
                  </a:ext>
                </a:extLst>
              </p:cNvPr>
              <p:cNvSpPr txBox="1">
                <a:spLocks noRot="1" noChangeAspect="1" noMove="1" noResize="1" noEditPoints="1" noAdjustHandles="1" noChangeArrowheads="1" noChangeShapeType="1" noTextEdit="1"/>
              </p:cNvSpPr>
              <p:nvPr/>
            </p:nvSpPr>
            <p:spPr>
              <a:xfrm>
                <a:off x="5395365" y="3380062"/>
                <a:ext cx="5477848" cy="416845"/>
              </a:xfrm>
              <a:prstGeom prst="rect">
                <a:avLst/>
              </a:prstGeom>
              <a:blipFill>
                <a:blip r:embed="rId5"/>
                <a:stretch>
                  <a:fillRect b="-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D31DB9EB-ECB8-334F-9902-E1CB729626A7}"/>
                  </a:ext>
                </a:extLst>
              </p:cNvPr>
              <p:cNvSpPr txBox="1"/>
              <p:nvPr/>
            </p:nvSpPr>
            <p:spPr>
              <a:xfrm>
                <a:off x="5395365" y="4553546"/>
                <a:ext cx="5477848" cy="41684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𝑥</m:t>
                      </m:r>
                      <m:r>
                        <a:rPr lang="en-US" sz="2400" b="0" i="1" smtClean="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𝑥</m:t>
                          </m:r>
                        </m:e>
                        <m:sup>
                          <m:r>
                            <a:rPr lang="en-US" sz="2400" i="1">
                              <a:latin typeface="Cambria Math" panose="02040503050406030204" pitchFamily="18" charset="0"/>
                            </a:rPr>
                            <m:t>𝑏</m:t>
                          </m:r>
                        </m:sup>
                      </m:sSup>
                      <m:r>
                        <a:rPr lang="en-US" sz="2400" b="0" i="1" smtClean="0">
                          <a:latin typeface="Cambria Math" panose="02040503050406030204" pitchFamily="18" charset="0"/>
                        </a:rPr>
                        <m:t>+</m:t>
                      </m:r>
                      <m:sSup>
                        <m:sSupPr>
                          <m:ctrlPr>
                            <a:rPr lang="en-US" sz="2400" i="1" smtClean="0">
                              <a:solidFill>
                                <a:schemeClr val="tx1"/>
                              </a:solidFill>
                              <a:latin typeface="Cambria Math" panose="02040503050406030204" pitchFamily="18" charset="0"/>
                            </a:rPr>
                          </m:ctrlPr>
                        </m:sSupPr>
                        <m:e>
                          <m:r>
                            <a:rPr lang="en-US" sz="2400" b="0" i="1" smtClean="0">
                              <a:solidFill>
                                <a:schemeClr val="tx1"/>
                              </a:solidFill>
                              <a:latin typeface="Cambria Math" panose="02040503050406030204" pitchFamily="18" charset="0"/>
                            </a:rPr>
                            <m:t>𝐵𝐻</m:t>
                          </m:r>
                        </m:e>
                        <m:sup>
                          <m:r>
                            <a:rPr lang="en-US" sz="2400" b="0" i="1" smtClean="0">
                              <a:solidFill>
                                <a:schemeClr val="tx1"/>
                              </a:solidFill>
                              <a:latin typeface="Cambria Math" panose="02040503050406030204" pitchFamily="18" charset="0"/>
                            </a:rPr>
                            <m:t>𝑇</m:t>
                          </m:r>
                        </m:sup>
                      </m:sSup>
                      <m:sSup>
                        <m:sSupPr>
                          <m:ctrlPr>
                            <a:rPr lang="en-US" sz="2400" i="1">
                              <a:solidFill>
                                <a:schemeClr val="tx1"/>
                              </a:solidFill>
                              <a:latin typeface="Cambria Math" panose="02040503050406030204" pitchFamily="18" charset="0"/>
                            </a:rPr>
                          </m:ctrlPr>
                        </m:sSupPr>
                        <m:e>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𝑅</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𝐻</m:t>
                          </m:r>
                          <m:sSup>
                            <m:sSupPr>
                              <m:ctrlPr>
                                <a:rPr lang="en-US" sz="2400" i="1">
                                  <a:latin typeface="Cambria Math" panose="02040503050406030204" pitchFamily="18" charset="0"/>
                                </a:rPr>
                              </m:ctrlPr>
                            </m:sSupPr>
                            <m:e>
                              <m:r>
                                <a:rPr lang="en-US" sz="2400" i="1">
                                  <a:latin typeface="Cambria Math" panose="02040503050406030204" pitchFamily="18" charset="0"/>
                                </a:rPr>
                                <m:t>𝐵𝐻</m:t>
                              </m:r>
                            </m:e>
                            <m:sup>
                              <m:r>
                                <a:rPr lang="en-US" sz="2400" i="1">
                                  <a:latin typeface="Cambria Math" panose="02040503050406030204" pitchFamily="18" charset="0"/>
                                </a:rPr>
                                <m:t>𝑇</m:t>
                              </m:r>
                            </m:sup>
                          </m:sSup>
                          <m:r>
                            <a:rPr lang="en-US" sz="2400" b="0" i="1" smtClean="0">
                              <a:solidFill>
                                <a:schemeClr val="tx1"/>
                              </a:solidFill>
                              <a:latin typeface="Cambria Math" panose="02040503050406030204" pitchFamily="18" charset="0"/>
                            </a:rPr>
                            <m:t>)</m:t>
                          </m:r>
                        </m:e>
                        <m:sup>
                          <m:r>
                            <a:rPr lang="en-US" sz="2400" b="0" i="1">
                              <a:solidFill>
                                <a:schemeClr val="tx1"/>
                              </a:solidFill>
                              <a:latin typeface="Cambria Math" panose="02040503050406030204" pitchFamily="18" charset="0"/>
                            </a:rPr>
                            <m:t>−1</m:t>
                          </m:r>
                        </m:sup>
                      </m:sSup>
                      <m:d>
                        <m:dPr>
                          <m:ctrlPr>
                            <a:rPr lang="en-US" sz="2400" i="1">
                              <a:solidFill>
                                <a:schemeClr val="tx1"/>
                              </a:solidFill>
                              <a:latin typeface="Cambria Math" panose="02040503050406030204" pitchFamily="18" charset="0"/>
                            </a:rPr>
                          </m:ctrlPr>
                        </m:dPr>
                        <m:e>
                          <m:r>
                            <a:rPr lang="en-US" sz="2400" b="0" i="1" smtClean="0">
                              <a:solidFill>
                                <a:schemeClr val="tx1"/>
                              </a:solidFill>
                              <a:latin typeface="Cambria Math" panose="02040503050406030204" pitchFamily="18" charset="0"/>
                            </a:rPr>
                            <m:t>𝑦</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𝐻</m:t>
                          </m:r>
                          <m:sSup>
                            <m:sSupPr>
                              <m:ctrlPr>
                                <a:rPr lang="en-US" sz="2400" i="1">
                                  <a:latin typeface="Cambria Math" panose="02040503050406030204" pitchFamily="18" charset="0"/>
                                </a:rPr>
                              </m:ctrlPr>
                            </m:sSupPr>
                            <m:e>
                              <m:r>
                                <a:rPr lang="en-US" sz="2400" i="1">
                                  <a:latin typeface="Cambria Math" panose="02040503050406030204" pitchFamily="18" charset="0"/>
                                </a:rPr>
                                <m:t>𝑥</m:t>
                              </m:r>
                            </m:e>
                            <m:sup>
                              <m:r>
                                <a:rPr lang="en-US" sz="2400" i="1">
                                  <a:latin typeface="Cambria Math" panose="02040503050406030204" pitchFamily="18" charset="0"/>
                                </a:rPr>
                                <m:t>𝑏</m:t>
                              </m:r>
                            </m:sup>
                          </m:sSup>
                        </m:e>
                      </m:d>
                    </m:oMath>
                  </m:oMathPara>
                </a14:m>
                <a:endParaRPr lang="en-US" sz="2400" dirty="0"/>
              </a:p>
            </p:txBody>
          </p:sp>
        </mc:Choice>
        <mc:Fallback xmlns="">
          <p:sp>
            <p:nvSpPr>
              <p:cNvPr id="12" name="TextBox 11">
                <a:extLst>
                  <a:ext uri="{FF2B5EF4-FFF2-40B4-BE49-F238E27FC236}">
                    <a16:creationId xmlns:a16="http://schemas.microsoft.com/office/drawing/2014/main" id="{D31DB9EB-ECB8-334F-9902-E1CB729626A7}"/>
                  </a:ext>
                </a:extLst>
              </p:cNvPr>
              <p:cNvSpPr txBox="1">
                <a:spLocks noRot="1" noChangeAspect="1" noMove="1" noResize="1" noEditPoints="1" noAdjustHandles="1" noChangeArrowheads="1" noChangeShapeType="1" noTextEdit="1"/>
              </p:cNvSpPr>
              <p:nvPr/>
            </p:nvSpPr>
            <p:spPr>
              <a:xfrm>
                <a:off x="5395365" y="4553546"/>
                <a:ext cx="5477848" cy="416845"/>
              </a:xfrm>
              <a:prstGeom prst="rect">
                <a:avLst/>
              </a:prstGeom>
              <a:blipFill>
                <a:blip r:embed="rId6"/>
                <a:stretch>
                  <a:fillRect b="-23529"/>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CFDA4FDA-B335-D841-AC5D-B892236EC4F4}"/>
              </a:ext>
            </a:extLst>
          </p:cNvPr>
          <p:cNvSpPr txBox="1"/>
          <p:nvPr/>
        </p:nvSpPr>
        <p:spPr>
          <a:xfrm>
            <a:off x="6593482" y="4005859"/>
            <a:ext cx="3081613" cy="369332"/>
          </a:xfrm>
          <a:prstGeom prst="rect">
            <a:avLst/>
          </a:prstGeom>
          <a:noFill/>
        </p:spPr>
        <p:txBody>
          <a:bodyPr wrap="none" rtlCol="0">
            <a:spAutoFit/>
          </a:bodyPr>
          <a:lstStyle/>
          <a:p>
            <a:r>
              <a:rPr lang="en-US" b="1" dirty="0"/>
              <a:t>Some tedious matrix algebra…</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9C34E2E7-7028-F64E-B0ED-BC8F8BC73ED0}"/>
                  </a:ext>
                </a:extLst>
              </p:cNvPr>
              <p:cNvSpPr txBox="1"/>
              <p:nvPr/>
            </p:nvSpPr>
            <p:spPr>
              <a:xfrm>
                <a:off x="318978" y="5081006"/>
                <a:ext cx="11147352" cy="1754326"/>
              </a:xfrm>
              <a:prstGeom prst="rect">
                <a:avLst/>
              </a:prstGeom>
              <a:noFill/>
            </p:spPr>
            <p:txBody>
              <a:bodyPr wrap="square" rtlCol="0">
                <a:spAutoFit/>
              </a:bodyPr>
              <a:lstStyle/>
              <a:p>
                <a:r>
                  <a:rPr lang="en-US" dirty="0"/>
                  <a:t>Unsurprisingly, this is the </a:t>
                </a:r>
                <a:r>
                  <a:rPr lang="en-US" b="1" dirty="0"/>
                  <a:t>same solution as the analytic methane inversion</a:t>
                </a:r>
                <a:r>
                  <a:rPr lang="en-US" dirty="0"/>
                  <a:t>! </a:t>
                </a:r>
              </a:p>
              <a:p>
                <a:endParaRPr lang="en-US" dirty="0"/>
              </a:p>
              <a:p>
                <a:r>
                  <a:rPr lang="en-US" dirty="0"/>
                  <a:t>In the methane case, </a:t>
                </a:r>
                <a14:m>
                  <m:oMath xmlns:m="http://schemas.openxmlformats.org/officeDocument/2006/math">
                    <m:r>
                      <a:rPr lang="en-US" b="0" i="1" smtClean="0">
                        <a:latin typeface="Cambria Math" panose="02040503050406030204" pitchFamily="18" charset="0"/>
                      </a:rPr>
                      <m:t>𝐻</m:t>
                    </m:r>
                  </m:oMath>
                </a14:m>
                <a:r>
                  <a:rPr lang="en-US" dirty="0"/>
                  <a:t> transforms the state vector (methane </a:t>
                </a:r>
                <a:r>
                  <a:rPr lang="en-US" i="1" dirty="0"/>
                  <a:t>emissions</a:t>
                </a:r>
                <a:r>
                  <a:rPr lang="en-US" dirty="0"/>
                  <a:t>), which we want to </a:t>
                </a:r>
                <a:r>
                  <a:rPr lang="en-US" b="1" i="1" dirty="0"/>
                  <a:t>optimize</a:t>
                </a:r>
                <a:r>
                  <a:rPr lang="en-US" dirty="0"/>
                  <a:t>, into methane </a:t>
                </a:r>
                <a:r>
                  <a:rPr lang="en-US" i="1" dirty="0"/>
                  <a:t>columns</a:t>
                </a:r>
                <a:r>
                  <a:rPr lang="en-US" dirty="0"/>
                  <a:t>, which we </a:t>
                </a:r>
                <a:r>
                  <a:rPr lang="en-US" b="1" i="1" dirty="0"/>
                  <a:t>observe</a:t>
                </a:r>
                <a:r>
                  <a:rPr lang="en-US" dirty="0"/>
                  <a:t>. In that case, H is unusually expensive to calculate: it is the </a:t>
                </a:r>
                <a:r>
                  <a:rPr lang="en-US" b="1" dirty="0"/>
                  <a:t>Jacobian of GEOS-Chem</a:t>
                </a:r>
                <a:r>
                  <a:rPr lang="en-US" dirty="0"/>
                  <a:t>.</a:t>
                </a:r>
              </a:p>
              <a:p>
                <a:endParaRPr lang="en-US" dirty="0"/>
              </a:p>
              <a:p>
                <a:r>
                  <a:rPr lang="en-US" dirty="0"/>
                  <a:t>Note: this solution assumes linearity of H! Except in a few limited circumstances, this is not a reasonable assumption…</a:t>
                </a:r>
              </a:p>
            </p:txBody>
          </p:sp>
        </mc:Choice>
        <mc:Fallback xmlns="">
          <p:sp>
            <p:nvSpPr>
              <p:cNvPr id="16" name="TextBox 15">
                <a:extLst>
                  <a:ext uri="{FF2B5EF4-FFF2-40B4-BE49-F238E27FC236}">
                    <a16:creationId xmlns:a16="http://schemas.microsoft.com/office/drawing/2014/main" id="{9C34E2E7-7028-F64E-B0ED-BC8F8BC73ED0}"/>
                  </a:ext>
                </a:extLst>
              </p:cNvPr>
              <p:cNvSpPr txBox="1">
                <a:spLocks noRot="1" noChangeAspect="1" noMove="1" noResize="1" noEditPoints="1" noAdjustHandles="1" noChangeArrowheads="1" noChangeShapeType="1" noTextEdit="1"/>
              </p:cNvSpPr>
              <p:nvPr/>
            </p:nvSpPr>
            <p:spPr>
              <a:xfrm>
                <a:off x="318978" y="5081006"/>
                <a:ext cx="11147352" cy="1754326"/>
              </a:xfrm>
              <a:prstGeom prst="rect">
                <a:avLst/>
              </a:prstGeom>
              <a:blipFill>
                <a:blip r:embed="rId7"/>
                <a:stretch>
                  <a:fillRect l="-341" t="-1429" r="-228" b="-4286"/>
                </a:stretch>
              </a:blipFill>
            </p:spPr>
            <p:txBody>
              <a:bodyPr/>
              <a:lstStyle/>
              <a:p>
                <a:r>
                  <a:rPr lang="en-US">
                    <a:noFill/>
                  </a:rPr>
                  <a:t> </a:t>
                </a:r>
              </a:p>
            </p:txBody>
          </p:sp>
        </mc:Fallback>
      </mc:AlternateContent>
    </p:spTree>
    <p:extLst>
      <p:ext uri="{BB962C8B-B14F-4D97-AF65-F5344CB8AC3E}">
        <p14:creationId xmlns:p14="http://schemas.microsoft.com/office/powerpoint/2010/main" val="22697272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2522</TotalTime>
  <Words>7089</Words>
  <Application>Microsoft Macintosh PowerPoint</Application>
  <PresentationFormat>Widescreen</PresentationFormat>
  <Paragraphs>507</Paragraphs>
  <Slides>43</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Arial</vt:lpstr>
      <vt:lpstr>Calibri</vt:lpstr>
      <vt:lpstr>Calibri Light</vt:lpstr>
      <vt:lpstr>Cambria Math</vt:lpstr>
      <vt:lpstr>Office Theme</vt:lpstr>
      <vt:lpstr>Data assimilation  The science of error correction  Drew Pendergrass  Email your questions and corrections to Pendergrass@g.Harvard.edu</vt:lpstr>
      <vt:lpstr>Table of contents</vt:lpstr>
      <vt:lpstr>The origins of data assimilation</vt:lpstr>
      <vt:lpstr>Principles of chemical data assimilation</vt:lpstr>
      <vt:lpstr>Two methods, three main algorithms, and many combinations</vt:lpstr>
      <vt:lpstr>3D-Var vs. 4D-Var: both minimize similar cost functions…</vt:lpstr>
      <vt:lpstr>GSI system: “3½D-Var” via “first guess at the appropriate time” method</vt:lpstr>
      <vt:lpstr>3D-Var looks awfully familiar…</vt:lpstr>
      <vt:lpstr>The analytic solution to 3D-Var is simple!</vt:lpstr>
      <vt:lpstr>Although analytic solutions exist, in practice 3D-Var and 4D-Var are solved iteratively</vt:lpstr>
      <vt:lpstr>The background error is where the magic happens</vt:lpstr>
      <vt:lpstr>The background error is where the magic happens</vt:lpstr>
      <vt:lpstr>GSI 3D-Var background matrix computation</vt:lpstr>
      <vt:lpstr>Including emissions in GOES-CF, first thoughts</vt:lpstr>
      <vt:lpstr>Kalman Filter: a natural way to preserve error information and sensitivities over time.</vt:lpstr>
      <vt:lpstr>Kalman filter algorithm</vt:lpstr>
      <vt:lpstr>Link between Kalman filter and variational methods</vt:lpstr>
      <vt:lpstr>Going nonlinear: the Extended Kalman Filter (EKF)</vt:lpstr>
      <vt:lpstr>Ensemble Kalman Filter (EnKF): a powerful approximation to the EKF </vt:lpstr>
      <vt:lpstr>The EnKF algorithm</vt:lpstr>
      <vt:lpstr>Simple EnKF demo</vt:lpstr>
      <vt:lpstr>An imaginary EnKF scenario explained in detail</vt:lpstr>
      <vt:lpstr>An imaginary EnKF scenario explained in detail (continued)</vt:lpstr>
      <vt:lpstr>More on the ensemble update step</vt:lpstr>
      <vt:lpstr>PowerPoint Presentation</vt:lpstr>
      <vt:lpstr>PowerPoint Presentation</vt:lpstr>
      <vt:lpstr>PowerPoint Presentation</vt:lpstr>
      <vt:lpstr>PowerPoint Presentation</vt:lpstr>
      <vt:lpstr>PowerPoint Presentation</vt:lpstr>
      <vt:lpstr>Ensemble transform Kalman filter (ETKF)</vt:lpstr>
      <vt:lpstr>Details of the ensemble transform Kalman filter (ETKF)</vt:lpstr>
      <vt:lpstr>Details of the ensemble transform Kalman filter (ETKF), continued.</vt:lpstr>
      <vt:lpstr>A brief overview of the Ensemble Kalman Smoother (EnKS)</vt:lpstr>
      <vt:lpstr>Summary of the data assimilation zoo so far</vt:lpstr>
      <vt:lpstr>Operationalizing EnKF for chemistry</vt:lpstr>
      <vt:lpstr>Localized Ensemble Transform Kalman Filter (LETKF)</vt:lpstr>
      <vt:lpstr>Localized Ensemble Transform Kalman Filter (LETKF)</vt:lpstr>
      <vt:lpstr>Localized Ensemble Transform Kalman Filter (LETKF)</vt:lpstr>
      <vt:lpstr>An imaginary LETKF scenario explained in detail</vt:lpstr>
      <vt:lpstr>An imaginary LETKF scenario explained in detail (cont.)</vt:lpstr>
      <vt:lpstr>LETKF real-life example: Miyazaki’s method</vt:lpstr>
      <vt:lpstr>Hybrid methods are becoming increasingly explored as ways of fusing ensembles with existing variational DA systems: ideal for chemistry after GSI-&gt;JEDI switch.</vt:lpstr>
      <vt:lpstr>Future of CDA, powered by neural network emulation of GEOS-Chem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Ensemble Kalman Filter crash course</dc:title>
  <dc:creator>Pendergrass, Drew</dc:creator>
  <cp:lastModifiedBy>Pendergrass, Drew</cp:lastModifiedBy>
  <cp:revision>87</cp:revision>
  <dcterms:created xsi:type="dcterms:W3CDTF">2021-03-02T22:27:07Z</dcterms:created>
  <dcterms:modified xsi:type="dcterms:W3CDTF">2021-12-18T14:00:02Z</dcterms:modified>
</cp:coreProperties>
</file>