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6" r:id="rId3"/>
    <p:sldId id="263" r:id="rId4"/>
    <p:sldId id="309" r:id="rId5"/>
    <p:sldId id="307" r:id="rId6"/>
    <p:sldId id="258" r:id="rId7"/>
    <p:sldId id="308" r:id="rId8"/>
    <p:sldId id="272" r:id="rId9"/>
    <p:sldId id="259" r:id="rId10"/>
    <p:sldId id="260" r:id="rId11"/>
    <p:sldId id="262" r:id="rId12"/>
    <p:sldId id="305" r:id="rId13"/>
    <p:sldId id="264" r:id="rId14"/>
    <p:sldId id="265" r:id="rId15"/>
    <p:sldId id="266" r:id="rId16"/>
    <p:sldId id="267" r:id="rId17"/>
    <p:sldId id="269" r:id="rId18"/>
    <p:sldId id="273" r:id="rId19"/>
    <p:sldId id="270" r:id="rId20"/>
    <p:sldId id="302" r:id="rId21"/>
    <p:sldId id="274" r:id="rId22"/>
    <p:sldId id="275" r:id="rId23"/>
    <p:sldId id="277" r:id="rId24"/>
    <p:sldId id="257" r:id="rId25"/>
    <p:sldId id="278" r:id="rId26"/>
    <p:sldId id="279" r:id="rId27"/>
    <p:sldId id="296" r:id="rId28"/>
    <p:sldId id="301" r:id="rId29"/>
    <p:sldId id="303" r:id="rId30"/>
    <p:sldId id="304" r:id="rId31"/>
    <p:sldId id="31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DD6"/>
    <a:srgbClr val="DAE1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D31C8-6D3D-442E-B6EF-56A2A78320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C03177-41F8-425B-BEB7-53A6769721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6D4F13-24A4-4008-9B3A-82D02678FE9A}"/>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5" name="Footer Placeholder 4">
            <a:extLst>
              <a:ext uri="{FF2B5EF4-FFF2-40B4-BE49-F238E27FC236}">
                <a16:creationId xmlns:a16="http://schemas.microsoft.com/office/drawing/2014/main" id="{42BB6D88-3DA7-4F12-950D-BB7B75CA44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70ED1F-8106-4499-9D24-342B48D97065}"/>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67849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2DC9-7844-4C83-A139-AB84E143C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4D3295-21EA-4335-AAC1-7D0C55EE7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C6AEF-2EC1-4FA0-AA3A-11548715E988}"/>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5" name="Footer Placeholder 4">
            <a:extLst>
              <a:ext uri="{FF2B5EF4-FFF2-40B4-BE49-F238E27FC236}">
                <a16:creationId xmlns:a16="http://schemas.microsoft.com/office/drawing/2014/main" id="{88D4C73F-75D2-45B5-8CCF-25C87F263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2CECE-97F1-43B5-93DA-6F84C6DCDACE}"/>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123879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6DB45-C7D6-4688-9781-9532AA7415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ABA8C8-B3EE-4A88-9BEA-0CE07D502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8C9190-C812-4E46-8C3D-22E6151B3299}"/>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5" name="Footer Placeholder 4">
            <a:extLst>
              <a:ext uri="{FF2B5EF4-FFF2-40B4-BE49-F238E27FC236}">
                <a16:creationId xmlns:a16="http://schemas.microsoft.com/office/drawing/2014/main" id="{C35F0273-15D2-4B31-98B4-853B11870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B14A19-98BE-4B98-A87C-8B65FA960E63}"/>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2433010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2C80E-4DBF-4550-A4E4-263F4FBB2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7F7EDA-D15E-452E-BEAC-241E088CEE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49A405-7123-446D-8A94-8C856FD4075F}"/>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5" name="Footer Placeholder 4">
            <a:extLst>
              <a:ext uri="{FF2B5EF4-FFF2-40B4-BE49-F238E27FC236}">
                <a16:creationId xmlns:a16="http://schemas.microsoft.com/office/drawing/2014/main" id="{A896ED6C-430E-40AF-9307-D8B6CFE7EE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232FC2-873D-46CC-BFBD-39D027EC2A53}"/>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99136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CE0E5-B20D-4009-9A2A-2A587402BB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CF12EC-EDFC-4FCD-8EC0-3E75D649A7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9E59F8-74E0-41CE-89A9-AD6A7DB1AB54}"/>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5" name="Footer Placeholder 4">
            <a:extLst>
              <a:ext uri="{FF2B5EF4-FFF2-40B4-BE49-F238E27FC236}">
                <a16:creationId xmlns:a16="http://schemas.microsoft.com/office/drawing/2014/main" id="{EFC58961-3E56-45F7-94B6-FA0C88E68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8B56B7-2F8D-4E70-947E-520ACA061D6D}"/>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428238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BEF62-A80C-4181-B981-4CF8C73AF2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79CA4-816B-4A6E-9E5B-061B3F3F48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77EC12-0583-4C15-B5EC-FAFFFA31D7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1A4E0D-5183-4022-AFBB-2354DFCEF953}"/>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6" name="Footer Placeholder 5">
            <a:extLst>
              <a:ext uri="{FF2B5EF4-FFF2-40B4-BE49-F238E27FC236}">
                <a16:creationId xmlns:a16="http://schemas.microsoft.com/office/drawing/2014/main" id="{6275C5EA-43A2-480F-B4B1-F6D503A08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4DDD7C-1BFC-493C-AE4C-046FDCC1D55C}"/>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287416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9B2A-B96F-4572-A823-8D3994EA91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0112D4-48BA-4308-9A5A-BEB2C4D42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314FD-044D-43AD-A8F6-6E397649F5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15E34-E065-418B-BA71-9B19680C5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638C55-8739-483D-8BAD-CC947A9CD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B084F0-1A97-4427-BA3A-7EC74A53885A}"/>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8" name="Footer Placeholder 7">
            <a:extLst>
              <a:ext uri="{FF2B5EF4-FFF2-40B4-BE49-F238E27FC236}">
                <a16:creationId xmlns:a16="http://schemas.microsoft.com/office/drawing/2014/main" id="{F83248FD-EECD-408A-8661-BEFE6F2B3F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AF7875-C18E-402E-834F-4705E974C912}"/>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333045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0113E-C36D-4573-B2C4-A43A8025A9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4B9327-63E5-4002-BD16-7AC78B763EDA}"/>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4" name="Footer Placeholder 3">
            <a:extLst>
              <a:ext uri="{FF2B5EF4-FFF2-40B4-BE49-F238E27FC236}">
                <a16:creationId xmlns:a16="http://schemas.microsoft.com/office/drawing/2014/main" id="{DAB2F111-71EC-40FA-9F7D-189B366258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A6F19D-F59B-4216-8437-53C3B0482761}"/>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1272411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F5392A-CEB2-4ABB-9D38-FF0E7E3CCB66}"/>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3" name="Footer Placeholder 2">
            <a:extLst>
              <a:ext uri="{FF2B5EF4-FFF2-40B4-BE49-F238E27FC236}">
                <a16:creationId xmlns:a16="http://schemas.microsoft.com/office/drawing/2014/main" id="{D62EABDF-C905-43C6-9126-52967CE61D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BF4A33-619E-4BB5-9314-6DFAD9DF4F87}"/>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2362291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8495A-E4A6-400F-A4B1-779CEA3B7D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1EDFE3-9DDA-44B1-A5CD-BC12553D0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0CC00D-5CB2-440C-8AFC-3772DCA32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8A99FB-0409-4DE5-A797-ED23320A5825}"/>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6" name="Footer Placeholder 5">
            <a:extLst>
              <a:ext uri="{FF2B5EF4-FFF2-40B4-BE49-F238E27FC236}">
                <a16:creationId xmlns:a16="http://schemas.microsoft.com/office/drawing/2014/main" id="{A8DF08A5-3D47-4F83-B12F-24E614E3CE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3498A-7C3B-4975-9142-B2D60495E6D9}"/>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2086403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574F-B6F0-44A0-9817-DAB9A52A34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69BB37B-AA11-4D2F-87E3-2B4649E9F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D5F73A-DD01-4FA8-840C-EA997C79B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D2620-F0CE-4BF1-A9F7-0C54C8F4B821}"/>
              </a:ext>
            </a:extLst>
          </p:cNvPr>
          <p:cNvSpPr>
            <a:spLocks noGrp="1"/>
          </p:cNvSpPr>
          <p:nvPr>
            <p:ph type="dt" sz="half" idx="10"/>
          </p:nvPr>
        </p:nvSpPr>
        <p:spPr/>
        <p:txBody>
          <a:bodyPr/>
          <a:lstStyle/>
          <a:p>
            <a:fld id="{7303A8A1-4C63-42D5-8E0A-7DAD5AC69DEC}" type="datetimeFigureOut">
              <a:rPr lang="en-US" smtClean="0"/>
              <a:t>12/8/2019</a:t>
            </a:fld>
            <a:endParaRPr lang="en-US"/>
          </a:p>
        </p:txBody>
      </p:sp>
      <p:sp>
        <p:nvSpPr>
          <p:cNvPr id="6" name="Footer Placeholder 5">
            <a:extLst>
              <a:ext uri="{FF2B5EF4-FFF2-40B4-BE49-F238E27FC236}">
                <a16:creationId xmlns:a16="http://schemas.microsoft.com/office/drawing/2014/main" id="{BBD1AA8D-8BCD-4DB9-8439-2BE73F3559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FDFCB-4BFB-4F62-AC20-015748F3AA42}"/>
              </a:ext>
            </a:extLst>
          </p:cNvPr>
          <p:cNvSpPr>
            <a:spLocks noGrp="1"/>
          </p:cNvSpPr>
          <p:nvPr>
            <p:ph type="sldNum" sz="quarter" idx="12"/>
          </p:nvPr>
        </p:nvSpPr>
        <p:spPr/>
        <p:txBody>
          <a:bodyPr/>
          <a:lstStyle/>
          <a:p>
            <a:fld id="{0152DA52-193F-4B42-990E-9AC5EFC838AA}" type="slidenum">
              <a:rPr lang="en-US" smtClean="0"/>
              <a:t>‹#›</a:t>
            </a:fld>
            <a:endParaRPr lang="en-US"/>
          </a:p>
        </p:txBody>
      </p:sp>
    </p:spTree>
    <p:extLst>
      <p:ext uri="{BB962C8B-B14F-4D97-AF65-F5344CB8AC3E}">
        <p14:creationId xmlns:p14="http://schemas.microsoft.com/office/powerpoint/2010/main" val="306577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8625D3-36CC-437E-A584-627A93F0EB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475EC7-60DC-40F1-8303-9EE2D6AC0A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0C561-4E0F-4121-B66E-5236F1DB8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3A8A1-4C63-42D5-8E0A-7DAD5AC69DEC}" type="datetimeFigureOut">
              <a:rPr lang="en-US" smtClean="0"/>
              <a:t>12/8/2019</a:t>
            </a:fld>
            <a:endParaRPr lang="en-US"/>
          </a:p>
        </p:txBody>
      </p:sp>
      <p:sp>
        <p:nvSpPr>
          <p:cNvPr id="5" name="Footer Placeholder 4">
            <a:extLst>
              <a:ext uri="{FF2B5EF4-FFF2-40B4-BE49-F238E27FC236}">
                <a16:creationId xmlns:a16="http://schemas.microsoft.com/office/drawing/2014/main" id="{D7CE1F61-9A75-4879-BAC6-6D8C600DD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F00503-C243-46DB-B9CE-2B8001145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52DA52-193F-4B42-990E-9AC5EFC838AA}" type="slidenum">
              <a:rPr lang="en-US" smtClean="0"/>
              <a:t>‹#›</a:t>
            </a:fld>
            <a:endParaRPr lang="en-US"/>
          </a:p>
        </p:txBody>
      </p:sp>
    </p:spTree>
    <p:extLst>
      <p:ext uri="{BB962C8B-B14F-4D97-AF65-F5344CB8AC3E}">
        <p14:creationId xmlns:p14="http://schemas.microsoft.com/office/powerpoint/2010/main" val="365901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697CA03D-E61D-414F-A0EA-B2973FD909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2F3F4-2415-43F8-9814-AD6D6820D550}"/>
              </a:ext>
            </a:extLst>
          </p:cNvPr>
          <p:cNvSpPr>
            <a:spLocks noGrp="1"/>
          </p:cNvSpPr>
          <p:nvPr>
            <p:ph type="ctrTitle"/>
          </p:nvPr>
        </p:nvSpPr>
        <p:spPr>
          <a:xfrm>
            <a:off x="1939490" y="1443790"/>
            <a:ext cx="8313020" cy="2115551"/>
          </a:xfrm>
          <a:solidFill>
            <a:srgbClr val="D7DDD6"/>
          </a:solidFill>
        </p:spPr>
        <p:txBody>
          <a:bodyPr>
            <a:normAutofit fontScale="90000"/>
          </a:bodyPr>
          <a:lstStyle/>
          <a:p>
            <a:r>
              <a:rPr lang="en-US" sz="4000" b="1" dirty="0">
                <a:latin typeface="Garamond" panose="02020404030301010803" pitchFamily="18" charset="0"/>
              </a:rPr>
              <a:t>Modeling the impact of strong regulation of near-term climate forcers in China on mid-21st century air quality and climate using a coupled Earth system model</a:t>
            </a:r>
          </a:p>
        </p:txBody>
      </p:sp>
      <p:sp>
        <p:nvSpPr>
          <p:cNvPr id="3" name="Subtitle 2">
            <a:extLst>
              <a:ext uri="{FF2B5EF4-FFF2-40B4-BE49-F238E27FC236}">
                <a16:creationId xmlns:a16="http://schemas.microsoft.com/office/drawing/2014/main" id="{5F855D06-ADF0-44A7-8AB7-F403CF7BA1FB}"/>
              </a:ext>
            </a:extLst>
          </p:cNvPr>
          <p:cNvSpPr>
            <a:spLocks noGrp="1"/>
          </p:cNvSpPr>
          <p:nvPr>
            <p:ph type="subTitle" idx="1"/>
          </p:nvPr>
        </p:nvSpPr>
        <p:spPr>
          <a:xfrm>
            <a:off x="625643" y="5414210"/>
            <a:ext cx="11242306" cy="1277971"/>
          </a:xfrm>
        </p:spPr>
        <p:txBody>
          <a:bodyPr/>
          <a:lstStyle/>
          <a:p>
            <a:r>
              <a:rPr lang="en-US" b="1" dirty="0">
                <a:solidFill>
                  <a:schemeClr val="bg1"/>
                </a:solidFill>
                <a:latin typeface="Garamond" panose="02020404030301010803" pitchFamily="18" charset="0"/>
              </a:rPr>
              <a:t>Drew C. Pendergrass</a:t>
            </a:r>
            <a:r>
              <a:rPr lang="en-US" b="1" baseline="30000" dirty="0">
                <a:solidFill>
                  <a:schemeClr val="bg1"/>
                </a:solidFill>
                <a:latin typeface="Garamond" panose="02020404030301010803" pitchFamily="18" charset="0"/>
              </a:rPr>
              <a:t>1,2</a:t>
            </a:r>
            <a:r>
              <a:rPr lang="en-US" b="1" dirty="0">
                <a:solidFill>
                  <a:schemeClr val="bg1"/>
                </a:solidFill>
                <a:latin typeface="Garamond" panose="02020404030301010803" pitchFamily="18" charset="0"/>
              </a:rPr>
              <a:t>, Larry W. Horowitz</a:t>
            </a:r>
            <a:r>
              <a:rPr lang="en-US" b="1" baseline="30000" dirty="0">
                <a:solidFill>
                  <a:schemeClr val="bg1"/>
                </a:solidFill>
                <a:latin typeface="Garamond" panose="02020404030301010803" pitchFamily="18" charset="0"/>
              </a:rPr>
              <a:t>3</a:t>
            </a:r>
            <a:r>
              <a:rPr lang="en-US" b="1" dirty="0">
                <a:solidFill>
                  <a:schemeClr val="bg1"/>
                </a:solidFill>
                <a:latin typeface="Garamond" panose="02020404030301010803" pitchFamily="18" charset="0"/>
              </a:rPr>
              <a:t>, and Vaishali Naik</a:t>
            </a:r>
            <a:r>
              <a:rPr lang="en-US" b="1" baseline="30000" dirty="0">
                <a:solidFill>
                  <a:schemeClr val="bg1"/>
                </a:solidFill>
                <a:latin typeface="Garamond" panose="02020404030301010803" pitchFamily="18" charset="0"/>
              </a:rPr>
              <a:t>3</a:t>
            </a:r>
          </a:p>
          <a:p>
            <a:r>
              <a:rPr lang="en-US" b="1" baseline="30000" dirty="0">
                <a:solidFill>
                  <a:schemeClr val="bg1"/>
                </a:solidFill>
                <a:latin typeface="Garamond" panose="02020404030301010803" pitchFamily="18" charset="0"/>
              </a:rPr>
              <a:t>1</a:t>
            </a:r>
            <a:r>
              <a:rPr lang="en-US" b="1" dirty="0">
                <a:solidFill>
                  <a:schemeClr val="bg1"/>
                </a:solidFill>
                <a:latin typeface="Garamond" panose="02020404030301010803" pitchFamily="18" charset="0"/>
              </a:rPr>
              <a:t>Harvard College, </a:t>
            </a:r>
            <a:r>
              <a:rPr lang="en-US" b="1" baseline="30000" dirty="0">
                <a:solidFill>
                  <a:schemeClr val="bg1"/>
                </a:solidFill>
                <a:latin typeface="Garamond" panose="02020404030301010803" pitchFamily="18" charset="0"/>
              </a:rPr>
              <a:t>2</a:t>
            </a:r>
            <a:r>
              <a:rPr lang="en-US" b="1" dirty="0">
                <a:solidFill>
                  <a:schemeClr val="bg1"/>
                </a:solidFill>
                <a:latin typeface="Garamond" panose="02020404030301010803" pitchFamily="18" charset="0"/>
              </a:rPr>
              <a:t>NOAA Hollings Scholarship Program, </a:t>
            </a:r>
            <a:r>
              <a:rPr lang="en-US" b="1" baseline="30000" dirty="0">
                <a:solidFill>
                  <a:schemeClr val="bg1"/>
                </a:solidFill>
                <a:latin typeface="Garamond" panose="02020404030301010803" pitchFamily="18" charset="0"/>
              </a:rPr>
              <a:t>3</a:t>
            </a:r>
            <a:r>
              <a:rPr lang="en-US" b="1" dirty="0">
                <a:solidFill>
                  <a:schemeClr val="bg1"/>
                </a:solidFill>
                <a:latin typeface="Garamond" panose="02020404030301010803" pitchFamily="18" charset="0"/>
              </a:rPr>
              <a:t>NOAA Geophysical Fluid Dynamics Laboratory (GFDL)</a:t>
            </a:r>
            <a:endParaRPr lang="en-US" b="1" baseline="30000" dirty="0">
              <a:solidFill>
                <a:schemeClr val="bg1"/>
              </a:solidFill>
              <a:latin typeface="Garamond" panose="02020404030301010803" pitchFamily="18" charset="0"/>
            </a:endParaRPr>
          </a:p>
        </p:txBody>
      </p:sp>
      <p:pic>
        <p:nvPicPr>
          <p:cNvPr id="2052" name="Picture 4">
            <a:extLst>
              <a:ext uri="{FF2B5EF4-FFF2-40B4-BE49-F238E27FC236}">
                <a16:creationId xmlns:a16="http://schemas.microsoft.com/office/drawing/2014/main" id="{FF546007-A13E-4371-9775-0A27F1C32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40" y="81280"/>
            <a:ext cx="1654810" cy="16548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arvard College Shield">
            <a:extLst>
              <a:ext uri="{FF2B5EF4-FFF2-40B4-BE49-F238E27FC236}">
                <a16:creationId xmlns:a16="http://schemas.microsoft.com/office/drawing/2014/main" id="{3B6FDBA5-7024-4E01-BD2D-475FD91144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1143" y="127418"/>
            <a:ext cx="1418517" cy="171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844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7CF49DB-7079-415E-88D2-BFFAEBC19B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2136" y="51760"/>
            <a:ext cx="9349864" cy="6061460"/>
          </a:xfrm>
        </p:spPr>
      </p:pic>
      <p:sp>
        <p:nvSpPr>
          <p:cNvPr id="2" name="Title 1">
            <a:extLst>
              <a:ext uri="{FF2B5EF4-FFF2-40B4-BE49-F238E27FC236}">
                <a16:creationId xmlns:a16="http://schemas.microsoft.com/office/drawing/2014/main" id="{66C36940-26F7-4E04-8C5B-58E3695E2ECB}"/>
              </a:ext>
            </a:extLst>
          </p:cNvPr>
          <p:cNvSpPr>
            <a:spLocks noGrp="1"/>
          </p:cNvSpPr>
          <p:nvPr>
            <p:ph type="title"/>
          </p:nvPr>
        </p:nvSpPr>
        <p:spPr>
          <a:xfrm>
            <a:off x="0" y="2525838"/>
            <a:ext cx="3271788" cy="1872614"/>
          </a:xfrm>
        </p:spPr>
        <p:txBody>
          <a:bodyPr>
            <a:noAutofit/>
          </a:bodyPr>
          <a:lstStyle/>
          <a:p>
            <a:r>
              <a:rPr lang="en-US" altLang="en-US" sz="2400" dirty="0">
                <a:latin typeface="Garamond" panose="02020404030301010803" pitchFamily="18" charset="0"/>
              </a:rPr>
              <a:t>While PM</a:t>
            </a:r>
            <a:r>
              <a:rPr lang="en-US" altLang="en-US" sz="2400" baseline="-25000" dirty="0">
                <a:latin typeface="Garamond" panose="02020404030301010803" pitchFamily="18" charset="0"/>
              </a:rPr>
              <a:t>2.5</a:t>
            </a:r>
            <a:r>
              <a:rPr lang="en-US" altLang="en-US" sz="2400" dirty="0">
                <a:latin typeface="Garamond" panose="02020404030301010803" pitchFamily="18" charset="0"/>
              </a:rPr>
              <a:t> decreases are consistent year-round, ozone concentration shifts vary seasonally and across space, and are </a:t>
            </a:r>
            <a:r>
              <a:rPr lang="en-US" altLang="en-US" sz="2400" b="1" dirty="0">
                <a:solidFill>
                  <a:srgbClr val="FF0000"/>
                </a:solidFill>
                <a:latin typeface="Garamond" panose="02020404030301010803" pitchFamily="18" charset="0"/>
              </a:rPr>
              <a:t>especially different in summer </a:t>
            </a:r>
            <a:r>
              <a:rPr lang="en-US" altLang="en-US" sz="2400" dirty="0">
                <a:latin typeface="Garamond" panose="02020404030301010803" pitchFamily="18" charset="0"/>
              </a:rPr>
              <a:t>(JJA)</a:t>
            </a:r>
            <a:endParaRPr lang="en-US" sz="2400" dirty="0"/>
          </a:p>
        </p:txBody>
      </p:sp>
      <p:sp>
        <p:nvSpPr>
          <p:cNvPr id="8" name="TextBox 6">
            <a:extLst>
              <a:ext uri="{FF2B5EF4-FFF2-40B4-BE49-F238E27FC236}">
                <a16:creationId xmlns:a16="http://schemas.microsoft.com/office/drawing/2014/main" id="{35A9CABE-6798-4B34-9B58-A2E590ABFCE8}"/>
              </a:ext>
            </a:extLst>
          </p:cNvPr>
          <p:cNvSpPr txBox="1">
            <a:spLocks noChangeArrowheads="1"/>
          </p:cNvSpPr>
          <p:nvPr/>
        </p:nvSpPr>
        <p:spPr bwMode="auto">
          <a:xfrm>
            <a:off x="3984859" y="6199848"/>
            <a:ext cx="6824312" cy="523220"/>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dirty="0">
                <a:latin typeface="Garamond" panose="02020404030301010803" pitchFamily="18" charset="0"/>
              </a:rPr>
              <a:t>SSP370-China-lowNTCF – SSP370</a:t>
            </a:r>
            <a:endParaRPr lang="en-US" altLang="en-US" baseline="30000" dirty="0">
              <a:latin typeface="Garamond" panose="02020404030301010803" pitchFamily="18" charset="0"/>
            </a:endParaRPr>
          </a:p>
        </p:txBody>
      </p:sp>
    </p:spTree>
    <p:extLst>
      <p:ext uri="{BB962C8B-B14F-4D97-AF65-F5344CB8AC3E}">
        <p14:creationId xmlns:p14="http://schemas.microsoft.com/office/powerpoint/2010/main" val="1007372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7CF49DB-7079-415E-88D2-BFFAEBC19B2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842136" y="51760"/>
            <a:ext cx="9349864" cy="6061459"/>
          </a:xfrm>
        </p:spPr>
      </p:pic>
      <p:sp>
        <p:nvSpPr>
          <p:cNvPr id="2" name="Title 1">
            <a:extLst>
              <a:ext uri="{FF2B5EF4-FFF2-40B4-BE49-F238E27FC236}">
                <a16:creationId xmlns:a16="http://schemas.microsoft.com/office/drawing/2014/main" id="{66C36940-26F7-4E04-8C5B-58E3695E2ECB}"/>
              </a:ext>
            </a:extLst>
          </p:cNvPr>
          <p:cNvSpPr>
            <a:spLocks noGrp="1"/>
          </p:cNvSpPr>
          <p:nvPr>
            <p:ph type="title"/>
          </p:nvPr>
        </p:nvSpPr>
        <p:spPr>
          <a:xfrm>
            <a:off x="0" y="2525838"/>
            <a:ext cx="3271788" cy="1872614"/>
          </a:xfrm>
        </p:spPr>
        <p:txBody>
          <a:bodyPr>
            <a:noAutofit/>
          </a:bodyPr>
          <a:lstStyle/>
          <a:p>
            <a:r>
              <a:rPr lang="en-US" altLang="en-US" sz="2400" dirty="0">
                <a:latin typeface="Garamond" panose="02020404030301010803" pitchFamily="18" charset="0"/>
              </a:rPr>
              <a:t>While PM</a:t>
            </a:r>
            <a:r>
              <a:rPr lang="en-US" altLang="en-US" sz="2400" baseline="-25000" dirty="0">
                <a:latin typeface="Garamond" panose="02020404030301010803" pitchFamily="18" charset="0"/>
              </a:rPr>
              <a:t>2.5</a:t>
            </a:r>
            <a:r>
              <a:rPr lang="en-US" altLang="en-US" sz="2400" dirty="0">
                <a:latin typeface="Garamond" panose="02020404030301010803" pitchFamily="18" charset="0"/>
              </a:rPr>
              <a:t> decreases are consistent year-round, ozone concentration shifts vary seasonally and across space, and are </a:t>
            </a:r>
            <a:r>
              <a:rPr lang="en-US" altLang="en-US" sz="2400" b="1" dirty="0">
                <a:solidFill>
                  <a:srgbClr val="FF0000"/>
                </a:solidFill>
                <a:latin typeface="Garamond" panose="02020404030301010803" pitchFamily="18" charset="0"/>
              </a:rPr>
              <a:t>especially different in summer </a:t>
            </a:r>
            <a:r>
              <a:rPr lang="en-US" altLang="en-US" sz="2400" dirty="0">
                <a:latin typeface="Garamond" panose="02020404030301010803" pitchFamily="18" charset="0"/>
              </a:rPr>
              <a:t>(JJA)</a:t>
            </a:r>
            <a:endParaRPr lang="en-US" sz="2400" dirty="0"/>
          </a:p>
        </p:txBody>
      </p:sp>
      <p:sp>
        <p:nvSpPr>
          <p:cNvPr id="8" name="TextBox 6">
            <a:extLst>
              <a:ext uri="{FF2B5EF4-FFF2-40B4-BE49-F238E27FC236}">
                <a16:creationId xmlns:a16="http://schemas.microsoft.com/office/drawing/2014/main" id="{35A9CABE-6798-4B34-9B58-A2E590ABFCE8}"/>
              </a:ext>
            </a:extLst>
          </p:cNvPr>
          <p:cNvSpPr txBox="1">
            <a:spLocks noChangeArrowheads="1"/>
          </p:cNvSpPr>
          <p:nvPr/>
        </p:nvSpPr>
        <p:spPr bwMode="auto">
          <a:xfrm>
            <a:off x="3984859" y="6199848"/>
            <a:ext cx="6824312" cy="523220"/>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en-US" dirty="0">
                <a:latin typeface="Garamond" panose="02020404030301010803" pitchFamily="18" charset="0"/>
              </a:rPr>
              <a:t>SSP370-China-lowNTCF – SSP370</a:t>
            </a:r>
            <a:endParaRPr lang="en-US" altLang="en-US" baseline="30000" dirty="0">
              <a:latin typeface="Garamond" panose="02020404030301010803" pitchFamily="18" charset="0"/>
            </a:endParaRPr>
          </a:p>
        </p:txBody>
      </p:sp>
      <p:sp>
        <p:nvSpPr>
          <p:cNvPr id="9" name="Oval 8">
            <a:extLst>
              <a:ext uri="{FF2B5EF4-FFF2-40B4-BE49-F238E27FC236}">
                <a16:creationId xmlns:a16="http://schemas.microsoft.com/office/drawing/2014/main" id="{77013F20-DB6C-4404-86E5-7391F6D6A7D4}"/>
              </a:ext>
            </a:extLst>
          </p:cNvPr>
          <p:cNvSpPr/>
          <p:nvPr/>
        </p:nvSpPr>
        <p:spPr>
          <a:xfrm>
            <a:off x="9914021" y="1511166"/>
            <a:ext cx="404261" cy="38501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41E7AB7-6D8C-482F-8ACD-CBCB9F0C405C}"/>
              </a:ext>
            </a:extLst>
          </p:cNvPr>
          <p:cNvSpPr/>
          <p:nvPr/>
        </p:nvSpPr>
        <p:spPr>
          <a:xfrm>
            <a:off x="10181843" y="2050182"/>
            <a:ext cx="272877" cy="25988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E6BCE1B-41FE-4DBD-AFF2-915932CFF22F}"/>
              </a:ext>
            </a:extLst>
          </p:cNvPr>
          <p:cNvSpPr/>
          <p:nvPr/>
        </p:nvSpPr>
        <p:spPr>
          <a:xfrm>
            <a:off x="9862524" y="2525838"/>
            <a:ext cx="272877" cy="25988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52D8A59-B756-410A-BAF5-F6521087A318}"/>
              </a:ext>
            </a:extLst>
          </p:cNvPr>
          <p:cNvSpPr txBox="1"/>
          <p:nvPr/>
        </p:nvSpPr>
        <p:spPr>
          <a:xfrm>
            <a:off x="8479971" y="3962400"/>
            <a:ext cx="184731" cy="369332"/>
          </a:xfrm>
          <a:prstGeom prst="rect">
            <a:avLst/>
          </a:prstGeom>
          <a:noFill/>
        </p:spPr>
        <p:txBody>
          <a:bodyPr wrap="none" rtlCol="0">
            <a:spAutoFit/>
          </a:bodyPr>
          <a:lstStyle/>
          <a:p>
            <a:endParaRPr lang="en-US" dirty="0">
              <a:latin typeface="Garamond" panose="02020404030301010803" pitchFamily="18" charset="0"/>
            </a:endParaRPr>
          </a:p>
        </p:txBody>
      </p:sp>
      <p:sp>
        <p:nvSpPr>
          <p:cNvPr id="5" name="TextBox 4">
            <a:extLst>
              <a:ext uri="{FF2B5EF4-FFF2-40B4-BE49-F238E27FC236}">
                <a16:creationId xmlns:a16="http://schemas.microsoft.com/office/drawing/2014/main" id="{0E5DC8A6-323D-4EC3-8A7D-AAE73CB74FC0}"/>
              </a:ext>
            </a:extLst>
          </p:cNvPr>
          <p:cNvSpPr txBox="1"/>
          <p:nvPr/>
        </p:nvSpPr>
        <p:spPr>
          <a:xfrm>
            <a:off x="4299990" y="3613622"/>
            <a:ext cx="4620224" cy="1569660"/>
          </a:xfrm>
          <a:prstGeom prst="rect">
            <a:avLst/>
          </a:prstGeom>
          <a:solidFill>
            <a:schemeClr val="bg1"/>
          </a:solidFill>
        </p:spPr>
        <p:txBody>
          <a:bodyPr wrap="square" rtlCol="0">
            <a:spAutoFit/>
          </a:bodyPr>
          <a:lstStyle/>
          <a:p>
            <a:r>
              <a:rPr lang="en-US" sz="2400" b="1" dirty="0">
                <a:solidFill>
                  <a:srgbClr val="FF0000"/>
                </a:solidFill>
                <a:latin typeface="Garamond" panose="02020404030301010803" pitchFamily="18" charset="0"/>
              </a:rPr>
              <a:t>Urban effect</a:t>
            </a:r>
            <a:r>
              <a:rPr lang="en-US" sz="2400" dirty="0">
                <a:latin typeface="Garamond" panose="02020404030301010803" pitchFamily="18" charset="0"/>
              </a:rPr>
              <a:t>: Beijing/North China Plain, Shanghai/</a:t>
            </a:r>
            <a:r>
              <a:rPr lang="en-US" sz="2400" dirty="0" err="1">
                <a:latin typeface="Garamond" panose="02020404030301010803" pitchFamily="18" charset="0"/>
              </a:rPr>
              <a:t>Yangtzee</a:t>
            </a:r>
            <a:r>
              <a:rPr lang="en-US" sz="2400" dirty="0">
                <a:latin typeface="Garamond" panose="02020404030301010803" pitchFamily="18" charset="0"/>
              </a:rPr>
              <a:t> River, and Hong Kong/Pearl River Delta don’t match countryside trends in summer</a:t>
            </a:r>
          </a:p>
        </p:txBody>
      </p:sp>
    </p:spTree>
    <p:extLst>
      <p:ext uri="{BB962C8B-B14F-4D97-AF65-F5344CB8AC3E}">
        <p14:creationId xmlns:p14="http://schemas.microsoft.com/office/powerpoint/2010/main" val="1831930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B032518-6A56-4258-B035-F71DEE54A06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931861" y="0"/>
            <a:ext cx="10328277" cy="6859350"/>
          </a:xfrm>
        </p:spPr>
      </p:pic>
      <p:sp>
        <p:nvSpPr>
          <p:cNvPr id="6" name="Title 1">
            <a:extLst>
              <a:ext uri="{FF2B5EF4-FFF2-40B4-BE49-F238E27FC236}">
                <a16:creationId xmlns:a16="http://schemas.microsoft.com/office/drawing/2014/main" id="{2E8A7BE5-A68F-4D18-AAE1-9D2D7A3C8B4E}"/>
              </a:ext>
            </a:extLst>
          </p:cNvPr>
          <p:cNvSpPr>
            <a:spLocks noGrp="1"/>
          </p:cNvSpPr>
          <p:nvPr>
            <p:ph type="title"/>
          </p:nvPr>
        </p:nvSpPr>
        <p:spPr>
          <a:xfrm>
            <a:off x="231005" y="4283242"/>
            <a:ext cx="4389121" cy="1232033"/>
          </a:xfrm>
        </p:spPr>
        <p:txBody>
          <a:bodyPr>
            <a:noAutofit/>
          </a:bodyPr>
          <a:lstStyle/>
          <a:p>
            <a:r>
              <a:rPr lang="en-US" altLang="en-US" sz="2400" dirty="0">
                <a:latin typeface="Garamond" panose="02020404030301010803" pitchFamily="18" charset="0"/>
              </a:rPr>
              <a:t>In east China (EC), for the </a:t>
            </a:r>
            <a:r>
              <a:rPr lang="en-US" altLang="en-US" sz="2400" b="1" dirty="0">
                <a:latin typeface="Garamond" panose="02020404030301010803" pitchFamily="18" charset="0"/>
              </a:rPr>
              <a:t>SSP370</a:t>
            </a:r>
            <a:r>
              <a:rPr lang="en-US" altLang="en-US" sz="2400" dirty="0">
                <a:latin typeface="Garamond" panose="02020404030301010803" pitchFamily="18" charset="0"/>
              </a:rPr>
              <a:t> run, ozone increases slightly throughout the year.</a:t>
            </a:r>
            <a:endParaRPr lang="en-US" sz="2400" dirty="0"/>
          </a:p>
        </p:txBody>
      </p:sp>
      <p:sp>
        <p:nvSpPr>
          <p:cNvPr id="2" name="Rectangle 1">
            <a:extLst>
              <a:ext uri="{FF2B5EF4-FFF2-40B4-BE49-F238E27FC236}">
                <a16:creationId xmlns:a16="http://schemas.microsoft.com/office/drawing/2014/main" id="{2D11A7AD-F87E-4173-9846-7EFBFB783F5F}"/>
              </a:ext>
            </a:extLst>
          </p:cNvPr>
          <p:cNvSpPr/>
          <p:nvPr/>
        </p:nvSpPr>
        <p:spPr>
          <a:xfrm>
            <a:off x="231004" y="5657671"/>
            <a:ext cx="4321743" cy="1200329"/>
          </a:xfrm>
          <a:prstGeom prst="rect">
            <a:avLst/>
          </a:prstGeom>
        </p:spPr>
        <p:txBody>
          <a:bodyPr wrap="square">
            <a:spAutoFit/>
          </a:bodyPr>
          <a:lstStyle/>
          <a:p>
            <a:r>
              <a:rPr lang="en-US" altLang="en-US" sz="2400" dirty="0">
                <a:latin typeface="Garamond" panose="02020404030301010803" pitchFamily="18" charset="0"/>
              </a:rPr>
              <a:t>In the </a:t>
            </a:r>
            <a:r>
              <a:rPr lang="en-US" altLang="en-US" sz="2400" b="1" dirty="0">
                <a:latin typeface="Garamond" panose="02020404030301010803" pitchFamily="18" charset="0"/>
              </a:rPr>
              <a:t>SSP370-China-lowNTCF</a:t>
            </a:r>
            <a:r>
              <a:rPr lang="en-US" altLang="en-US" sz="2400" dirty="0">
                <a:latin typeface="Garamond" panose="02020404030301010803" pitchFamily="18" charset="0"/>
              </a:rPr>
              <a:t> run, ozone increases greatly every part of the year </a:t>
            </a:r>
            <a:r>
              <a:rPr lang="en-US" altLang="en-US" sz="2400" b="1" dirty="0">
                <a:solidFill>
                  <a:srgbClr val="FF0000"/>
                </a:solidFill>
                <a:latin typeface="Garamond" panose="02020404030301010803" pitchFamily="18" charset="0"/>
              </a:rPr>
              <a:t>except summer</a:t>
            </a:r>
            <a:endParaRPr lang="en-US" sz="2400" b="1" dirty="0">
              <a:solidFill>
                <a:srgbClr val="FF0000"/>
              </a:solidFill>
            </a:endParaRPr>
          </a:p>
        </p:txBody>
      </p:sp>
      <p:sp>
        <p:nvSpPr>
          <p:cNvPr id="3" name="Oval 2">
            <a:extLst>
              <a:ext uri="{FF2B5EF4-FFF2-40B4-BE49-F238E27FC236}">
                <a16:creationId xmlns:a16="http://schemas.microsoft.com/office/drawing/2014/main" id="{27156605-9B4B-49A1-821C-976B57FDD730}"/>
              </a:ext>
            </a:extLst>
          </p:cNvPr>
          <p:cNvSpPr/>
          <p:nvPr/>
        </p:nvSpPr>
        <p:spPr>
          <a:xfrm>
            <a:off x="1549667" y="202131"/>
            <a:ext cx="2444817" cy="167479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75BD436-B563-4ECE-A20D-E05747FC19D6}"/>
              </a:ext>
            </a:extLst>
          </p:cNvPr>
          <p:cNvSpPr/>
          <p:nvPr/>
        </p:nvSpPr>
        <p:spPr>
          <a:xfrm>
            <a:off x="6481102" y="202131"/>
            <a:ext cx="2444817" cy="167479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18C72A3B-6C62-41BC-A559-EEBA8293FF84}"/>
              </a:ext>
            </a:extLst>
          </p:cNvPr>
          <p:cNvSpPr txBox="1">
            <a:spLocks/>
          </p:cNvSpPr>
          <p:nvPr/>
        </p:nvSpPr>
        <p:spPr>
          <a:xfrm>
            <a:off x="8824763" y="4898759"/>
            <a:ext cx="3293444" cy="18726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Garamond" panose="02020404030301010803" pitchFamily="18" charset="0"/>
              </a:rPr>
              <a:t>North China Plain (NCP) is exception; ozone increases uniformly even in summer in the SSP370-China-lowNTCF run</a:t>
            </a:r>
            <a:endParaRPr lang="en-US" sz="2400" dirty="0"/>
          </a:p>
        </p:txBody>
      </p:sp>
      <p:sp>
        <p:nvSpPr>
          <p:cNvPr id="10" name="Oval 9">
            <a:extLst>
              <a:ext uri="{FF2B5EF4-FFF2-40B4-BE49-F238E27FC236}">
                <a16:creationId xmlns:a16="http://schemas.microsoft.com/office/drawing/2014/main" id="{970925E4-DD2A-415C-A60D-259C1EFBAE90}"/>
              </a:ext>
            </a:extLst>
          </p:cNvPr>
          <p:cNvSpPr/>
          <p:nvPr/>
        </p:nvSpPr>
        <p:spPr>
          <a:xfrm>
            <a:off x="6481102" y="2444588"/>
            <a:ext cx="2444817" cy="167479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98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animBg="1"/>
      <p:bldP spid="8" grpId="0" animBg="1"/>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28F4-95EA-476B-8898-C05616B0A655}"/>
              </a:ext>
            </a:extLst>
          </p:cNvPr>
          <p:cNvSpPr>
            <a:spLocks noGrp="1"/>
          </p:cNvSpPr>
          <p:nvPr>
            <p:ph type="title"/>
          </p:nvPr>
        </p:nvSpPr>
        <p:spPr>
          <a:xfrm>
            <a:off x="770823" y="268872"/>
            <a:ext cx="10817994" cy="1325563"/>
          </a:xfrm>
        </p:spPr>
        <p:txBody>
          <a:bodyPr>
            <a:noAutofit/>
          </a:bodyPr>
          <a:lstStyle/>
          <a:p>
            <a:r>
              <a:rPr lang="en-US" altLang="en-US" sz="3600" dirty="0">
                <a:latin typeface="Garamond" panose="02020404030301010803" pitchFamily="18" charset="0"/>
              </a:rPr>
              <a:t>Why do ozone and PM</a:t>
            </a:r>
            <a:r>
              <a:rPr lang="en-US" altLang="en-US" sz="3600" baseline="-25000" dirty="0">
                <a:latin typeface="Garamond" panose="02020404030301010803" pitchFamily="18" charset="0"/>
              </a:rPr>
              <a:t>2.5</a:t>
            </a:r>
            <a:r>
              <a:rPr lang="en-US" altLang="en-US" sz="3600" dirty="0">
                <a:latin typeface="Garamond" panose="02020404030301010803" pitchFamily="18" charset="0"/>
              </a:rPr>
              <a:t> go in </a:t>
            </a:r>
            <a:r>
              <a:rPr lang="en-US" altLang="en-US" sz="3600" b="1" dirty="0">
                <a:solidFill>
                  <a:srgbClr val="FF0000"/>
                </a:solidFill>
                <a:latin typeface="Garamond" panose="02020404030301010803" pitchFamily="18" charset="0"/>
              </a:rPr>
              <a:t>opposite directions </a:t>
            </a:r>
            <a:r>
              <a:rPr lang="en-US" altLang="en-US" sz="3600" dirty="0">
                <a:latin typeface="Garamond" panose="02020404030301010803" pitchFamily="18" charset="0"/>
              </a:rPr>
              <a:t>when precursors are reduced in the low NTCF policy scenario?</a:t>
            </a:r>
            <a:endParaRPr lang="en-US" sz="3600" dirty="0"/>
          </a:p>
        </p:txBody>
      </p:sp>
      <p:pic>
        <p:nvPicPr>
          <p:cNvPr id="5" name="Content Placeholder 4">
            <a:extLst>
              <a:ext uri="{FF2B5EF4-FFF2-40B4-BE49-F238E27FC236}">
                <a16:creationId xmlns:a16="http://schemas.microsoft.com/office/drawing/2014/main" id="{4DC5FD01-9BB9-4C2A-A4CA-49C56670D1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667" y="1690688"/>
            <a:ext cx="9723334" cy="5167313"/>
          </a:xfrm>
        </p:spPr>
      </p:pic>
      <p:sp>
        <p:nvSpPr>
          <p:cNvPr id="6" name="Rectangle 5">
            <a:extLst>
              <a:ext uri="{FF2B5EF4-FFF2-40B4-BE49-F238E27FC236}">
                <a16:creationId xmlns:a16="http://schemas.microsoft.com/office/drawing/2014/main" id="{42CEF2A2-0B2F-4A11-9C56-20277DF92B67}"/>
              </a:ext>
            </a:extLst>
          </p:cNvPr>
          <p:cNvSpPr/>
          <p:nvPr/>
        </p:nvSpPr>
        <p:spPr>
          <a:xfrm>
            <a:off x="-91653" y="1940945"/>
            <a:ext cx="2560320" cy="1754326"/>
          </a:xfrm>
          <a:prstGeom prst="rect">
            <a:avLst/>
          </a:prstGeom>
        </p:spPr>
        <p:txBody>
          <a:bodyPr wrap="square">
            <a:spAutoFit/>
          </a:bodyPr>
          <a:lstStyle/>
          <a:p>
            <a:pPr marL="285750" indent="-285750">
              <a:buFont typeface="Arial" panose="020B0604020202020204" pitchFamily="34" charset="0"/>
              <a:buChar char="•"/>
            </a:pPr>
            <a:r>
              <a:rPr lang="en-US" altLang="en-US" dirty="0">
                <a:latin typeface="Garamond" panose="02020404030301010803" pitchFamily="18" charset="0"/>
              </a:rPr>
              <a:t>For 2045-54, subtract the monthly mean NO</a:t>
            </a:r>
            <a:r>
              <a:rPr lang="en-US" altLang="en-US" baseline="-25000" dirty="0">
                <a:latin typeface="Garamond" panose="02020404030301010803" pitchFamily="18" charset="0"/>
              </a:rPr>
              <a:t>x</a:t>
            </a:r>
            <a:r>
              <a:rPr lang="en-US" altLang="en-US" dirty="0">
                <a:latin typeface="Garamond" panose="02020404030301010803" pitchFamily="18" charset="0"/>
              </a:rPr>
              <a:t> and O</a:t>
            </a:r>
            <a:r>
              <a:rPr lang="en-US" altLang="en-US" baseline="-25000" dirty="0">
                <a:latin typeface="Garamond" panose="02020404030301010803" pitchFamily="18" charset="0"/>
              </a:rPr>
              <a:t>3</a:t>
            </a:r>
            <a:r>
              <a:rPr lang="en-US" altLang="en-US" dirty="0">
                <a:latin typeface="Garamond" panose="02020404030301010803" pitchFamily="18" charset="0"/>
              </a:rPr>
              <a:t> values for each grid cell in east China, disaggregate, and plot</a:t>
            </a:r>
            <a:endParaRPr lang="en-US" altLang="en-US" b="1" dirty="0">
              <a:solidFill>
                <a:srgbClr val="FF0000"/>
              </a:solidFill>
              <a:latin typeface="Garamond" panose="02020404030301010803" pitchFamily="18" charset="0"/>
            </a:endParaRPr>
          </a:p>
        </p:txBody>
      </p:sp>
      <p:sp>
        <p:nvSpPr>
          <p:cNvPr id="7" name="Rectangle 6">
            <a:extLst>
              <a:ext uri="{FF2B5EF4-FFF2-40B4-BE49-F238E27FC236}">
                <a16:creationId xmlns:a16="http://schemas.microsoft.com/office/drawing/2014/main" id="{A623094D-6C90-4E1C-90F6-5278B517BD0C}"/>
              </a:ext>
            </a:extLst>
          </p:cNvPr>
          <p:cNvSpPr/>
          <p:nvPr/>
        </p:nvSpPr>
        <p:spPr>
          <a:xfrm>
            <a:off x="0" y="4844146"/>
            <a:ext cx="2560320" cy="646331"/>
          </a:xfrm>
          <a:prstGeom prst="rect">
            <a:avLst/>
          </a:prstGeom>
        </p:spPr>
        <p:txBody>
          <a:bodyPr wrap="square">
            <a:spAutoFit/>
          </a:bodyPr>
          <a:lstStyle/>
          <a:p>
            <a:pPr marL="285750" indent="-285750">
              <a:buFont typeface="Arial" panose="020B0604020202020204" pitchFamily="34" charset="0"/>
              <a:buChar char="•"/>
            </a:pPr>
            <a:r>
              <a:rPr lang="en-US" altLang="en-US" dirty="0">
                <a:latin typeface="Garamond" panose="02020404030301010803" pitchFamily="18" charset="0"/>
              </a:rPr>
              <a:t>Do the same for monthly mean PM</a:t>
            </a:r>
            <a:r>
              <a:rPr lang="en-US" altLang="en-US" baseline="-25000" dirty="0">
                <a:latin typeface="Garamond" panose="02020404030301010803" pitchFamily="18" charset="0"/>
              </a:rPr>
              <a:t>2.5</a:t>
            </a:r>
            <a:endParaRPr lang="en-US" altLang="en-US"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235752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28F4-95EA-476B-8898-C05616B0A655}"/>
              </a:ext>
            </a:extLst>
          </p:cNvPr>
          <p:cNvSpPr>
            <a:spLocks noGrp="1"/>
          </p:cNvSpPr>
          <p:nvPr>
            <p:ph type="title"/>
          </p:nvPr>
        </p:nvSpPr>
        <p:spPr>
          <a:xfrm>
            <a:off x="770823" y="268872"/>
            <a:ext cx="10817994" cy="1325563"/>
          </a:xfrm>
        </p:spPr>
        <p:txBody>
          <a:bodyPr>
            <a:noAutofit/>
          </a:bodyPr>
          <a:lstStyle/>
          <a:p>
            <a:r>
              <a:rPr lang="en-US" altLang="en-US" sz="3600" dirty="0">
                <a:latin typeface="Garamond" panose="02020404030301010803" pitchFamily="18" charset="0"/>
              </a:rPr>
              <a:t>Why do ozone and PM</a:t>
            </a:r>
            <a:r>
              <a:rPr lang="en-US" altLang="en-US" sz="3600" baseline="-25000" dirty="0">
                <a:latin typeface="Garamond" panose="02020404030301010803" pitchFamily="18" charset="0"/>
              </a:rPr>
              <a:t>2.5</a:t>
            </a:r>
            <a:r>
              <a:rPr lang="en-US" altLang="en-US" sz="3600" dirty="0">
                <a:latin typeface="Garamond" panose="02020404030301010803" pitchFamily="18" charset="0"/>
              </a:rPr>
              <a:t> go in </a:t>
            </a:r>
            <a:r>
              <a:rPr lang="en-US" altLang="en-US" sz="3600" b="1" dirty="0">
                <a:solidFill>
                  <a:srgbClr val="FF0000"/>
                </a:solidFill>
                <a:latin typeface="Garamond" panose="02020404030301010803" pitchFamily="18" charset="0"/>
              </a:rPr>
              <a:t>opposite directions </a:t>
            </a:r>
            <a:r>
              <a:rPr lang="en-US" altLang="en-US" sz="3600" dirty="0">
                <a:latin typeface="Garamond" panose="02020404030301010803" pitchFamily="18" charset="0"/>
              </a:rPr>
              <a:t>when precursors are reduced in the low NTCF policy scenario?</a:t>
            </a:r>
            <a:endParaRPr lang="en-US" sz="3600" dirty="0"/>
          </a:p>
        </p:txBody>
      </p:sp>
      <p:pic>
        <p:nvPicPr>
          <p:cNvPr id="5" name="Content Placeholder 4">
            <a:extLst>
              <a:ext uri="{FF2B5EF4-FFF2-40B4-BE49-F238E27FC236}">
                <a16:creationId xmlns:a16="http://schemas.microsoft.com/office/drawing/2014/main" id="{4DC5FD01-9BB9-4C2A-A4CA-49C56670D1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468667" y="1690689"/>
            <a:ext cx="9723334" cy="5167311"/>
          </a:xfrm>
        </p:spPr>
      </p:pic>
      <p:sp>
        <p:nvSpPr>
          <p:cNvPr id="6" name="Rectangle 5">
            <a:extLst>
              <a:ext uri="{FF2B5EF4-FFF2-40B4-BE49-F238E27FC236}">
                <a16:creationId xmlns:a16="http://schemas.microsoft.com/office/drawing/2014/main" id="{42CEF2A2-0B2F-4A11-9C56-20277DF92B67}"/>
              </a:ext>
            </a:extLst>
          </p:cNvPr>
          <p:cNvSpPr/>
          <p:nvPr/>
        </p:nvSpPr>
        <p:spPr>
          <a:xfrm>
            <a:off x="-91653" y="1940945"/>
            <a:ext cx="2560320" cy="2308324"/>
          </a:xfrm>
          <a:prstGeom prst="rect">
            <a:avLst/>
          </a:prstGeom>
        </p:spPr>
        <p:txBody>
          <a:bodyPr wrap="square">
            <a:spAutoFit/>
          </a:bodyPr>
          <a:lstStyle/>
          <a:p>
            <a:pPr marL="285750" indent="-285750">
              <a:buFont typeface="Arial" panose="020B0604020202020204" pitchFamily="34" charset="0"/>
              <a:buChar char="•"/>
            </a:pPr>
            <a:r>
              <a:rPr lang="en-US" altLang="en-US" dirty="0">
                <a:latin typeface="Garamond" panose="02020404030301010803" pitchFamily="18" charset="0"/>
              </a:rPr>
              <a:t>Outside of summer, we are in the regime where an </a:t>
            </a:r>
            <a:r>
              <a:rPr lang="en-US" altLang="en-US" b="1" dirty="0">
                <a:solidFill>
                  <a:srgbClr val="FF0000"/>
                </a:solidFill>
                <a:latin typeface="Garamond" panose="02020404030301010803" pitchFamily="18" charset="0"/>
              </a:rPr>
              <a:t>decrease</a:t>
            </a:r>
            <a:r>
              <a:rPr lang="en-US" altLang="en-US" dirty="0">
                <a:latin typeface="Garamond" panose="02020404030301010803" pitchFamily="18" charset="0"/>
              </a:rPr>
              <a:t> in </a:t>
            </a:r>
            <a:r>
              <a:rPr lang="en-US" altLang="en-US" b="1" dirty="0">
                <a:latin typeface="Garamond" panose="02020404030301010803" pitchFamily="18" charset="0"/>
              </a:rPr>
              <a:t>NO</a:t>
            </a:r>
            <a:r>
              <a:rPr lang="en-US" altLang="en-US" b="1" baseline="-25000" dirty="0">
                <a:latin typeface="Garamond" panose="02020404030301010803" pitchFamily="18" charset="0"/>
              </a:rPr>
              <a:t>x</a:t>
            </a:r>
            <a:r>
              <a:rPr lang="en-US" altLang="en-US" dirty="0">
                <a:latin typeface="Garamond" panose="02020404030301010803" pitchFamily="18" charset="0"/>
              </a:rPr>
              <a:t> results in an </a:t>
            </a:r>
            <a:r>
              <a:rPr lang="en-US" altLang="en-US" b="1" dirty="0">
                <a:solidFill>
                  <a:srgbClr val="FF0000"/>
                </a:solidFill>
                <a:latin typeface="Garamond" panose="02020404030301010803" pitchFamily="18" charset="0"/>
              </a:rPr>
              <a:t>increase</a:t>
            </a:r>
            <a:r>
              <a:rPr lang="en-US" altLang="en-US" dirty="0">
                <a:latin typeface="Garamond" panose="02020404030301010803" pitchFamily="18" charset="0"/>
              </a:rPr>
              <a:t> in O</a:t>
            </a:r>
            <a:r>
              <a:rPr lang="en-US" altLang="en-US" baseline="-25000" dirty="0">
                <a:latin typeface="Garamond" panose="02020404030301010803" pitchFamily="18" charset="0"/>
              </a:rPr>
              <a:t>3</a:t>
            </a:r>
          </a:p>
          <a:p>
            <a:pPr marL="285750" indent="-285750">
              <a:buFont typeface="Arial" panose="020B0604020202020204" pitchFamily="34" charset="0"/>
              <a:buChar char="•"/>
            </a:pPr>
            <a:r>
              <a:rPr lang="en-US" altLang="en-US" dirty="0">
                <a:latin typeface="Garamond" panose="02020404030301010803" pitchFamily="18" charset="0"/>
              </a:rPr>
              <a:t>However, in summer, the relationship largely </a:t>
            </a:r>
            <a:r>
              <a:rPr lang="en-US" altLang="en-US" b="1" dirty="0">
                <a:solidFill>
                  <a:srgbClr val="FF0000"/>
                </a:solidFill>
                <a:latin typeface="Garamond" panose="02020404030301010803" pitchFamily="18" charset="0"/>
              </a:rPr>
              <a:t>vanishes </a:t>
            </a:r>
          </a:p>
        </p:txBody>
      </p:sp>
    </p:spTree>
    <p:extLst>
      <p:ext uri="{BB962C8B-B14F-4D97-AF65-F5344CB8AC3E}">
        <p14:creationId xmlns:p14="http://schemas.microsoft.com/office/powerpoint/2010/main" val="32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28F4-95EA-476B-8898-C05616B0A655}"/>
              </a:ext>
            </a:extLst>
          </p:cNvPr>
          <p:cNvSpPr>
            <a:spLocks noGrp="1"/>
          </p:cNvSpPr>
          <p:nvPr>
            <p:ph type="title"/>
          </p:nvPr>
        </p:nvSpPr>
        <p:spPr>
          <a:xfrm>
            <a:off x="770823" y="268872"/>
            <a:ext cx="10817994" cy="1325563"/>
          </a:xfrm>
        </p:spPr>
        <p:txBody>
          <a:bodyPr>
            <a:noAutofit/>
          </a:bodyPr>
          <a:lstStyle/>
          <a:p>
            <a:r>
              <a:rPr lang="en-US" altLang="en-US" sz="3600" dirty="0">
                <a:latin typeface="Garamond" panose="02020404030301010803" pitchFamily="18" charset="0"/>
              </a:rPr>
              <a:t>Why do ozone and PM</a:t>
            </a:r>
            <a:r>
              <a:rPr lang="en-US" altLang="en-US" sz="3600" baseline="-25000" dirty="0">
                <a:latin typeface="Garamond" panose="02020404030301010803" pitchFamily="18" charset="0"/>
              </a:rPr>
              <a:t>2.5</a:t>
            </a:r>
            <a:r>
              <a:rPr lang="en-US" altLang="en-US" sz="3600" dirty="0">
                <a:latin typeface="Garamond" panose="02020404030301010803" pitchFamily="18" charset="0"/>
              </a:rPr>
              <a:t> go in </a:t>
            </a:r>
            <a:r>
              <a:rPr lang="en-US" altLang="en-US" sz="3600" b="1" dirty="0">
                <a:solidFill>
                  <a:srgbClr val="FF0000"/>
                </a:solidFill>
                <a:latin typeface="Garamond" panose="02020404030301010803" pitchFamily="18" charset="0"/>
              </a:rPr>
              <a:t>opposite directions </a:t>
            </a:r>
            <a:r>
              <a:rPr lang="en-US" altLang="en-US" sz="3600" dirty="0">
                <a:latin typeface="Garamond" panose="02020404030301010803" pitchFamily="18" charset="0"/>
              </a:rPr>
              <a:t>when precursors are reduced in the low NTCF policy scenario?</a:t>
            </a:r>
            <a:endParaRPr lang="en-US" sz="3600" dirty="0"/>
          </a:p>
        </p:txBody>
      </p:sp>
      <p:pic>
        <p:nvPicPr>
          <p:cNvPr id="5" name="Content Placeholder 4">
            <a:extLst>
              <a:ext uri="{FF2B5EF4-FFF2-40B4-BE49-F238E27FC236}">
                <a16:creationId xmlns:a16="http://schemas.microsoft.com/office/drawing/2014/main" id="{4DC5FD01-9BB9-4C2A-A4CA-49C56670D1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468668" y="1690689"/>
            <a:ext cx="9723332" cy="5167311"/>
          </a:xfrm>
        </p:spPr>
      </p:pic>
      <p:sp>
        <p:nvSpPr>
          <p:cNvPr id="6" name="Rectangle 5">
            <a:extLst>
              <a:ext uri="{FF2B5EF4-FFF2-40B4-BE49-F238E27FC236}">
                <a16:creationId xmlns:a16="http://schemas.microsoft.com/office/drawing/2014/main" id="{42CEF2A2-0B2F-4A11-9C56-20277DF92B67}"/>
              </a:ext>
            </a:extLst>
          </p:cNvPr>
          <p:cNvSpPr/>
          <p:nvPr/>
        </p:nvSpPr>
        <p:spPr>
          <a:xfrm>
            <a:off x="-91653" y="1940945"/>
            <a:ext cx="2560320" cy="3139321"/>
          </a:xfrm>
          <a:prstGeom prst="rect">
            <a:avLst/>
          </a:prstGeom>
        </p:spPr>
        <p:txBody>
          <a:bodyPr wrap="square">
            <a:spAutoFit/>
          </a:bodyPr>
          <a:lstStyle/>
          <a:p>
            <a:pPr marL="285750" indent="-285750">
              <a:buFont typeface="Arial" panose="020B0604020202020204" pitchFamily="34" charset="0"/>
              <a:buChar char="•"/>
            </a:pPr>
            <a:r>
              <a:rPr lang="en-US" altLang="en-US" dirty="0">
                <a:latin typeface="Garamond" panose="02020404030301010803" pitchFamily="18" charset="0"/>
              </a:rPr>
              <a:t>Outside summer, in the regime where an </a:t>
            </a:r>
            <a:r>
              <a:rPr lang="en-US" altLang="en-US" b="1" dirty="0">
                <a:solidFill>
                  <a:srgbClr val="FF0000"/>
                </a:solidFill>
                <a:latin typeface="Garamond" panose="02020404030301010803" pitchFamily="18" charset="0"/>
              </a:rPr>
              <a:t>decrease</a:t>
            </a:r>
            <a:r>
              <a:rPr lang="en-US" altLang="en-US" dirty="0">
                <a:latin typeface="Garamond" panose="02020404030301010803" pitchFamily="18" charset="0"/>
              </a:rPr>
              <a:t> in </a:t>
            </a:r>
            <a:r>
              <a:rPr lang="en-US" altLang="en-US" b="1" dirty="0">
                <a:latin typeface="Garamond" panose="02020404030301010803" pitchFamily="18" charset="0"/>
              </a:rPr>
              <a:t>PM</a:t>
            </a:r>
            <a:r>
              <a:rPr lang="en-US" altLang="en-US" b="1" baseline="-25000" dirty="0">
                <a:latin typeface="Garamond" panose="02020404030301010803" pitchFamily="18" charset="0"/>
              </a:rPr>
              <a:t>2.5</a:t>
            </a:r>
            <a:r>
              <a:rPr lang="en-US" altLang="en-US" dirty="0">
                <a:latin typeface="Garamond" panose="02020404030301010803" pitchFamily="18" charset="0"/>
              </a:rPr>
              <a:t> results in an </a:t>
            </a:r>
            <a:r>
              <a:rPr lang="en-US" altLang="en-US" b="1" dirty="0">
                <a:solidFill>
                  <a:srgbClr val="FF0000"/>
                </a:solidFill>
                <a:latin typeface="Garamond" panose="02020404030301010803" pitchFamily="18" charset="0"/>
              </a:rPr>
              <a:t>increase</a:t>
            </a:r>
            <a:r>
              <a:rPr lang="en-US" altLang="en-US" dirty="0">
                <a:latin typeface="Garamond" panose="02020404030301010803" pitchFamily="18" charset="0"/>
              </a:rPr>
              <a:t> in O</a:t>
            </a:r>
            <a:r>
              <a:rPr lang="en-US" altLang="en-US" baseline="-25000" dirty="0">
                <a:latin typeface="Garamond" panose="02020404030301010803" pitchFamily="18" charset="0"/>
              </a:rPr>
              <a:t>3</a:t>
            </a:r>
            <a:r>
              <a:rPr lang="en-US" altLang="en-US" dirty="0">
                <a:latin typeface="Garamond" panose="02020404030301010803" pitchFamily="18" charset="0"/>
              </a:rPr>
              <a:t> and vice versa</a:t>
            </a:r>
            <a:endParaRPr lang="en-US" altLang="en-US" baseline="-25000" dirty="0">
              <a:latin typeface="Garamond" panose="02020404030301010803" pitchFamily="18" charset="0"/>
            </a:endParaRPr>
          </a:p>
          <a:p>
            <a:pPr marL="285750" indent="-285750">
              <a:buFont typeface="Arial" panose="020B0604020202020204" pitchFamily="34" charset="0"/>
              <a:buChar char="•"/>
            </a:pPr>
            <a:r>
              <a:rPr lang="en-US" altLang="en-US" dirty="0">
                <a:latin typeface="Garamond" panose="02020404030301010803" pitchFamily="18" charset="0"/>
              </a:rPr>
              <a:t>Again, in summer, the relationship largely </a:t>
            </a:r>
            <a:r>
              <a:rPr lang="en-US" altLang="en-US" b="1" dirty="0">
                <a:solidFill>
                  <a:srgbClr val="FF0000"/>
                </a:solidFill>
                <a:latin typeface="Garamond" panose="02020404030301010803" pitchFamily="18" charset="0"/>
              </a:rPr>
              <a:t>vanishes </a:t>
            </a:r>
          </a:p>
          <a:p>
            <a:pPr marL="285750" indent="-285750">
              <a:buFont typeface="Arial" panose="020B0604020202020204" pitchFamily="34" charset="0"/>
              <a:buChar char="•"/>
            </a:pPr>
            <a:r>
              <a:rPr lang="en-US" altLang="en-US" dirty="0">
                <a:latin typeface="Garamond" panose="02020404030301010803" pitchFamily="18" charset="0"/>
              </a:rPr>
              <a:t>Raises the question</a:t>
            </a:r>
            <a:r>
              <a:rPr lang="en-US" altLang="en-US" b="1" dirty="0">
                <a:latin typeface="Garamond" panose="02020404030301010803" pitchFamily="18" charset="0"/>
              </a:rPr>
              <a:t>: </a:t>
            </a:r>
            <a:r>
              <a:rPr lang="en-US" altLang="en-US" b="1" i="1" dirty="0">
                <a:solidFill>
                  <a:srgbClr val="FF0000"/>
                </a:solidFill>
                <a:latin typeface="Garamond" panose="02020404030301010803" pitchFamily="18" charset="0"/>
              </a:rPr>
              <a:t>Which effect is dominant?</a:t>
            </a:r>
          </a:p>
        </p:txBody>
      </p:sp>
    </p:spTree>
    <p:extLst>
      <p:ext uri="{BB962C8B-B14F-4D97-AF65-F5344CB8AC3E}">
        <p14:creationId xmlns:p14="http://schemas.microsoft.com/office/powerpoint/2010/main" val="189006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662566-97BD-4D69-9805-732B73B56CC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942904" y="527208"/>
            <a:ext cx="9249096" cy="5965667"/>
          </a:xfrm>
        </p:spPr>
      </p:pic>
      <p:sp>
        <p:nvSpPr>
          <p:cNvPr id="9" name="Rectangle 8">
            <a:extLst>
              <a:ext uri="{FF2B5EF4-FFF2-40B4-BE49-F238E27FC236}">
                <a16:creationId xmlns:a16="http://schemas.microsoft.com/office/drawing/2014/main" id="{3B91647C-D2A7-4657-B36C-68F32C7DA0C1}"/>
              </a:ext>
            </a:extLst>
          </p:cNvPr>
          <p:cNvSpPr/>
          <p:nvPr/>
        </p:nvSpPr>
        <p:spPr>
          <a:xfrm>
            <a:off x="3031958" y="3429000"/>
            <a:ext cx="9076623" cy="3063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C4FFFB6-5584-4F70-B64C-AB5CC366BD62}"/>
              </a:ext>
            </a:extLst>
          </p:cNvPr>
          <p:cNvSpPr txBox="1">
            <a:spLocks/>
          </p:cNvSpPr>
          <p:nvPr/>
        </p:nvSpPr>
        <p:spPr>
          <a:xfrm>
            <a:off x="4083174" y="4661245"/>
            <a:ext cx="6679933" cy="13057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400" dirty="0">
                <a:latin typeface="Garamond" panose="02020404030301010803" pitchFamily="18" charset="0"/>
              </a:rPr>
              <a:t>To investigate, we run an additional simulation where </a:t>
            </a:r>
            <a:r>
              <a:rPr lang="en-US" altLang="en-US" sz="2400" b="1" dirty="0">
                <a:latin typeface="Garamond" panose="02020404030301010803" pitchFamily="18" charset="0"/>
              </a:rPr>
              <a:t>aerosol precursors</a:t>
            </a:r>
            <a:r>
              <a:rPr lang="en-US" altLang="en-US" sz="2400" dirty="0">
                <a:latin typeface="Garamond" panose="02020404030301010803" pitchFamily="18" charset="0"/>
              </a:rPr>
              <a:t>, but </a:t>
            </a:r>
            <a:r>
              <a:rPr lang="en-US" altLang="en-US" sz="2400" b="1" dirty="0">
                <a:solidFill>
                  <a:srgbClr val="FF0000"/>
                </a:solidFill>
                <a:latin typeface="Garamond" panose="02020404030301010803" pitchFamily="18" charset="0"/>
              </a:rPr>
              <a:t>not NO</a:t>
            </a:r>
            <a:r>
              <a:rPr lang="en-US" altLang="en-US" sz="2400" b="1" baseline="-25000" dirty="0">
                <a:solidFill>
                  <a:srgbClr val="FF0000"/>
                </a:solidFill>
                <a:latin typeface="Garamond" panose="02020404030301010803" pitchFamily="18" charset="0"/>
              </a:rPr>
              <a:t>x</a:t>
            </a:r>
            <a:r>
              <a:rPr lang="en-US" altLang="en-US" sz="2400" b="1" dirty="0">
                <a:latin typeface="Garamond" panose="02020404030301010803" pitchFamily="18" charset="0"/>
              </a:rPr>
              <a:t> </a:t>
            </a:r>
            <a:r>
              <a:rPr lang="en-US" altLang="en-US" sz="2400" dirty="0">
                <a:latin typeface="Garamond" panose="02020404030301010803" pitchFamily="18" charset="0"/>
              </a:rPr>
              <a:t>or other ozone precursors, are </a:t>
            </a:r>
            <a:r>
              <a:rPr lang="en-US" altLang="en-US" sz="2400" b="1" dirty="0">
                <a:latin typeface="Garamond" panose="02020404030301010803" pitchFamily="18" charset="0"/>
              </a:rPr>
              <a:t>regulated</a:t>
            </a:r>
            <a:r>
              <a:rPr lang="en-US" altLang="en-US" sz="2400" dirty="0">
                <a:latin typeface="Garamond" panose="02020404030301010803" pitchFamily="18" charset="0"/>
              </a:rPr>
              <a:t> according to the low-NTCF emissions scenario (SSP370-China-lowAER)</a:t>
            </a:r>
            <a:endParaRPr lang="en-US" sz="2400" dirty="0"/>
          </a:p>
        </p:txBody>
      </p:sp>
      <p:sp>
        <p:nvSpPr>
          <p:cNvPr id="10" name="Rectangle 12">
            <a:extLst>
              <a:ext uri="{FF2B5EF4-FFF2-40B4-BE49-F238E27FC236}">
                <a16:creationId xmlns:a16="http://schemas.microsoft.com/office/drawing/2014/main" id="{93DB78B1-A0FF-4F62-B360-42F60B07567D}"/>
              </a:ext>
            </a:extLst>
          </p:cNvPr>
          <p:cNvSpPr>
            <a:spLocks noChangeArrowheads="1"/>
          </p:cNvSpPr>
          <p:nvPr/>
        </p:nvSpPr>
        <p:spPr bwMode="auto">
          <a:xfrm>
            <a:off x="-125125" y="1376413"/>
            <a:ext cx="3177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latin typeface="Garamond" panose="02020404030301010803" pitchFamily="18" charset="0"/>
              </a:rPr>
              <a:t>Aerosol regulations only </a:t>
            </a:r>
          </a:p>
          <a:p>
            <a:pPr algn="ctr" eaLnBrk="1" hangingPunct="1">
              <a:spcBef>
                <a:spcPct val="0"/>
              </a:spcBef>
              <a:buFontTx/>
              <a:buNone/>
            </a:pPr>
            <a:r>
              <a:rPr lang="en-US" altLang="en-US" sz="2400" dirty="0">
                <a:latin typeface="Garamond" panose="02020404030301010803" pitchFamily="18" charset="0"/>
              </a:rPr>
              <a:t>(</a:t>
            </a:r>
            <a:r>
              <a:rPr lang="en-US" altLang="en-US" sz="2400" b="1" dirty="0">
                <a:latin typeface="Garamond" panose="02020404030301010803" pitchFamily="18" charset="0"/>
              </a:rPr>
              <a:t>weak</a:t>
            </a:r>
            <a:r>
              <a:rPr lang="en-US" altLang="en-US" sz="2400" dirty="0">
                <a:latin typeface="Garamond" panose="02020404030301010803" pitchFamily="18" charset="0"/>
              </a:rPr>
              <a:t> NO</a:t>
            </a:r>
            <a:r>
              <a:rPr lang="en-US" altLang="en-US" sz="2400" baseline="-25000" dirty="0">
                <a:latin typeface="Garamond" panose="02020404030301010803" pitchFamily="18" charset="0"/>
              </a:rPr>
              <a:t>x</a:t>
            </a:r>
            <a:r>
              <a:rPr lang="en-US" altLang="en-US" sz="2400" dirty="0">
                <a:latin typeface="Garamond" panose="02020404030301010803" pitchFamily="18" charset="0"/>
              </a:rPr>
              <a:t> emission controls)</a:t>
            </a:r>
            <a:endParaRPr lang="en-US" altLang="en-US" sz="2400" dirty="0">
              <a:latin typeface="Times New Roman" panose="02020603050405020304" pitchFamily="18" charset="0"/>
            </a:endParaRPr>
          </a:p>
        </p:txBody>
      </p:sp>
      <p:sp>
        <p:nvSpPr>
          <p:cNvPr id="11" name="TextBox 6">
            <a:extLst>
              <a:ext uri="{FF2B5EF4-FFF2-40B4-BE49-F238E27FC236}">
                <a16:creationId xmlns:a16="http://schemas.microsoft.com/office/drawing/2014/main" id="{9E823CC3-2FE8-4FCD-9BCD-191A1D3AB2A8}"/>
              </a:ext>
            </a:extLst>
          </p:cNvPr>
          <p:cNvSpPr txBox="1">
            <a:spLocks noChangeArrowheads="1"/>
          </p:cNvSpPr>
          <p:nvPr/>
        </p:nvSpPr>
        <p:spPr bwMode="auto">
          <a:xfrm>
            <a:off x="3302763" y="3439655"/>
            <a:ext cx="3338668"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None/>
            </a:pPr>
            <a:r>
              <a:rPr lang="en-US" altLang="en-US" sz="1800" dirty="0">
                <a:latin typeface="Garamond" panose="02020404030301010803" pitchFamily="18" charset="0"/>
              </a:rPr>
              <a:t>SSP370-China-lowAER – SSP370</a:t>
            </a:r>
            <a:endParaRPr lang="en-US" altLang="en-US" sz="1800" baseline="30000" dirty="0">
              <a:latin typeface="Garamond" panose="02020404030301010803" pitchFamily="18" charset="0"/>
            </a:endParaRPr>
          </a:p>
        </p:txBody>
      </p:sp>
      <p:sp>
        <p:nvSpPr>
          <p:cNvPr id="12" name="TextBox 6">
            <a:extLst>
              <a:ext uri="{FF2B5EF4-FFF2-40B4-BE49-F238E27FC236}">
                <a16:creationId xmlns:a16="http://schemas.microsoft.com/office/drawing/2014/main" id="{E4408C8D-7A89-4BC8-B928-01D0C6665552}"/>
              </a:ext>
            </a:extLst>
          </p:cNvPr>
          <p:cNvSpPr txBox="1">
            <a:spLocks noChangeArrowheads="1"/>
          </p:cNvSpPr>
          <p:nvPr/>
        </p:nvSpPr>
        <p:spPr bwMode="auto">
          <a:xfrm>
            <a:off x="7940536" y="3429000"/>
            <a:ext cx="3338668"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None/>
            </a:pPr>
            <a:r>
              <a:rPr lang="en-US" altLang="en-US" sz="1800" dirty="0">
                <a:latin typeface="Garamond" panose="02020404030301010803" pitchFamily="18" charset="0"/>
              </a:rPr>
              <a:t>SSP370-China-lowAER – SSP370</a:t>
            </a:r>
            <a:endParaRPr lang="en-US" altLang="en-US" sz="1800" baseline="30000" dirty="0">
              <a:latin typeface="Garamond" panose="02020404030301010803" pitchFamily="18" charset="0"/>
            </a:endParaRPr>
          </a:p>
        </p:txBody>
      </p:sp>
    </p:spTree>
    <p:extLst>
      <p:ext uri="{BB962C8B-B14F-4D97-AF65-F5344CB8AC3E}">
        <p14:creationId xmlns:p14="http://schemas.microsoft.com/office/powerpoint/2010/main" val="98774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662566-97BD-4D69-9805-732B73B56CC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942904" y="527208"/>
            <a:ext cx="9249096" cy="5965667"/>
          </a:xfrm>
        </p:spPr>
      </p:pic>
      <p:sp>
        <p:nvSpPr>
          <p:cNvPr id="10" name="Rectangle 12">
            <a:extLst>
              <a:ext uri="{FF2B5EF4-FFF2-40B4-BE49-F238E27FC236}">
                <a16:creationId xmlns:a16="http://schemas.microsoft.com/office/drawing/2014/main" id="{93DB78B1-A0FF-4F62-B360-42F60B07567D}"/>
              </a:ext>
            </a:extLst>
          </p:cNvPr>
          <p:cNvSpPr>
            <a:spLocks noChangeArrowheads="1"/>
          </p:cNvSpPr>
          <p:nvPr/>
        </p:nvSpPr>
        <p:spPr bwMode="auto">
          <a:xfrm>
            <a:off x="-125125" y="1376413"/>
            <a:ext cx="31776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latin typeface="Garamond" panose="02020404030301010803" pitchFamily="18" charset="0"/>
              </a:rPr>
              <a:t>Aerosol regulations only </a:t>
            </a:r>
          </a:p>
          <a:p>
            <a:pPr algn="ctr" eaLnBrk="1" hangingPunct="1">
              <a:spcBef>
                <a:spcPct val="0"/>
              </a:spcBef>
              <a:buFontTx/>
              <a:buNone/>
            </a:pPr>
            <a:r>
              <a:rPr lang="en-US" altLang="en-US" sz="2400" dirty="0">
                <a:latin typeface="Garamond" panose="02020404030301010803" pitchFamily="18" charset="0"/>
              </a:rPr>
              <a:t>(</a:t>
            </a:r>
            <a:r>
              <a:rPr lang="en-US" altLang="en-US" sz="2400" b="1" dirty="0">
                <a:latin typeface="Garamond" panose="02020404030301010803" pitchFamily="18" charset="0"/>
              </a:rPr>
              <a:t>weak</a:t>
            </a:r>
            <a:r>
              <a:rPr lang="en-US" altLang="en-US" sz="2400" dirty="0">
                <a:latin typeface="Garamond" panose="02020404030301010803" pitchFamily="18" charset="0"/>
              </a:rPr>
              <a:t> NO</a:t>
            </a:r>
            <a:r>
              <a:rPr lang="en-US" altLang="en-US" sz="2400" baseline="-25000" dirty="0">
                <a:latin typeface="Garamond" panose="02020404030301010803" pitchFamily="18" charset="0"/>
              </a:rPr>
              <a:t>x</a:t>
            </a:r>
            <a:r>
              <a:rPr lang="en-US" altLang="en-US" sz="2400" dirty="0">
                <a:latin typeface="Garamond" panose="02020404030301010803" pitchFamily="18" charset="0"/>
              </a:rPr>
              <a:t> emission controls)</a:t>
            </a:r>
            <a:endParaRPr lang="en-US" altLang="en-US" sz="2400" dirty="0">
              <a:latin typeface="Times New Roman" panose="02020603050405020304" pitchFamily="18" charset="0"/>
            </a:endParaRPr>
          </a:p>
        </p:txBody>
      </p:sp>
      <p:sp>
        <p:nvSpPr>
          <p:cNvPr id="7" name="Rectangle 12">
            <a:extLst>
              <a:ext uri="{FF2B5EF4-FFF2-40B4-BE49-F238E27FC236}">
                <a16:creationId xmlns:a16="http://schemas.microsoft.com/office/drawing/2014/main" id="{1619B4B4-D5A7-42E9-99D1-160E7F8519E7}"/>
              </a:ext>
            </a:extLst>
          </p:cNvPr>
          <p:cNvSpPr>
            <a:spLocks noChangeArrowheads="1"/>
          </p:cNvSpPr>
          <p:nvPr/>
        </p:nvSpPr>
        <p:spPr bwMode="auto">
          <a:xfrm>
            <a:off x="-167659" y="4281259"/>
            <a:ext cx="32627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latin typeface="Garamond" panose="02020404030301010803" pitchFamily="18" charset="0"/>
              </a:rPr>
              <a:t>All NTCFs regulated </a:t>
            </a:r>
          </a:p>
          <a:p>
            <a:pPr algn="ctr" eaLnBrk="1" hangingPunct="1">
              <a:spcBef>
                <a:spcPct val="0"/>
              </a:spcBef>
              <a:buFontTx/>
              <a:buNone/>
            </a:pPr>
            <a:r>
              <a:rPr lang="en-US" altLang="en-US" sz="2400" dirty="0">
                <a:latin typeface="Garamond" panose="02020404030301010803" pitchFamily="18" charset="0"/>
              </a:rPr>
              <a:t>(</a:t>
            </a:r>
            <a:r>
              <a:rPr lang="en-US" altLang="en-US" sz="2400" b="1" dirty="0">
                <a:latin typeface="Garamond" panose="02020404030301010803" pitchFamily="18" charset="0"/>
              </a:rPr>
              <a:t>strong</a:t>
            </a:r>
            <a:r>
              <a:rPr lang="en-US" altLang="en-US" sz="2400" dirty="0">
                <a:latin typeface="Garamond" panose="02020404030301010803" pitchFamily="18" charset="0"/>
              </a:rPr>
              <a:t> NO</a:t>
            </a:r>
            <a:r>
              <a:rPr lang="en-US" altLang="en-US" sz="2400" baseline="-25000" dirty="0">
                <a:latin typeface="Garamond" panose="02020404030301010803" pitchFamily="18" charset="0"/>
              </a:rPr>
              <a:t>x</a:t>
            </a:r>
            <a:r>
              <a:rPr lang="en-US" altLang="en-US" sz="2400" dirty="0">
                <a:latin typeface="Garamond" panose="02020404030301010803" pitchFamily="18" charset="0"/>
              </a:rPr>
              <a:t> emission controls)</a:t>
            </a:r>
            <a:endParaRPr lang="en-US" altLang="en-US" sz="2400" dirty="0">
              <a:latin typeface="Times New Roman" panose="02020603050405020304" pitchFamily="18" charset="0"/>
            </a:endParaRPr>
          </a:p>
        </p:txBody>
      </p:sp>
      <p:sp>
        <p:nvSpPr>
          <p:cNvPr id="8" name="TextBox 6">
            <a:extLst>
              <a:ext uri="{FF2B5EF4-FFF2-40B4-BE49-F238E27FC236}">
                <a16:creationId xmlns:a16="http://schemas.microsoft.com/office/drawing/2014/main" id="{E115425B-B9FD-41FE-BCDA-8561577B7D4C}"/>
              </a:ext>
            </a:extLst>
          </p:cNvPr>
          <p:cNvSpPr txBox="1">
            <a:spLocks noChangeArrowheads="1"/>
          </p:cNvSpPr>
          <p:nvPr/>
        </p:nvSpPr>
        <p:spPr bwMode="auto">
          <a:xfrm>
            <a:off x="3052538" y="2939655"/>
            <a:ext cx="3262729"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a:latin typeface="Garamond" panose="02020404030301010803" pitchFamily="18" charset="0"/>
              </a:rPr>
              <a:t>SSP370-China-lowAER – SSP370</a:t>
            </a:r>
            <a:endParaRPr lang="en-US" altLang="en-US" sz="1800" baseline="30000" dirty="0">
              <a:latin typeface="Garamond" panose="02020404030301010803" pitchFamily="18" charset="0"/>
            </a:endParaRPr>
          </a:p>
        </p:txBody>
      </p:sp>
      <p:sp>
        <p:nvSpPr>
          <p:cNvPr id="11" name="TextBox 6">
            <a:extLst>
              <a:ext uri="{FF2B5EF4-FFF2-40B4-BE49-F238E27FC236}">
                <a16:creationId xmlns:a16="http://schemas.microsoft.com/office/drawing/2014/main" id="{B20F9E94-A2C4-4334-A3E6-0857C4FCE6B0}"/>
              </a:ext>
            </a:extLst>
          </p:cNvPr>
          <p:cNvSpPr txBox="1">
            <a:spLocks noChangeArrowheads="1"/>
          </p:cNvSpPr>
          <p:nvPr/>
        </p:nvSpPr>
        <p:spPr bwMode="auto">
          <a:xfrm>
            <a:off x="7680019" y="2949280"/>
            <a:ext cx="3338668"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a:latin typeface="Garamond" panose="02020404030301010803" pitchFamily="18" charset="0"/>
              </a:rPr>
              <a:t>SSP370-China-lowAER – SSP370</a:t>
            </a:r>
            <a:endParaRPr lang="en-US" altLang="en-US" sz="1800" baseline="30000" dirty="0">
              <a:latin typeface="Garamond" panose="02020404030301010803" pitchFamily="18" charset="0"/>
            </a:endParaRPr>
          </a:p>
        </p:txBody>
      </p:sp>
      <p:sp>
        <p:nvSpPr>
          <p:cNvPr id="12" name="TextBox 6">
            <a:extLst>
              <a:ext uri="{FF2B5EF4-FFF2-40B4-BE49-F238E27FC236}">
                <a16:creationId xmlns:a16="http://schemas.microsoft.com/office/drawing/2014/main" id="{30513F79-B162-4783-8FA6-FFCB64EBBB80}"/>
              </a:ext>
            </a:extLst>
          </p:cNvPr>
          <p:cNvSpPr txBox="1">
            <a:spLocks noChangeArrowheads="1"/>
          </p:cNvSpPr>
          <p:nvPr/>
        </p:nvSpPr>
        <p:spPr bwMode="auto">
          <a:xfrm>
            <a:off x="3095070" y="5961460"/>
            <a:ext cx="3334606"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a:latin typeface="Garamond" panose="02020404030301010803" pitchFamily="18" charset="0"/>
              </a:rPr>
              <a:t>SSP370-China-lowNTCF – SSP370</a:t>
            </a:r>
            <a:endParaRPr lang="en-US" altLang="en-US" sz="1800" baseline="30000" dirty="0">
              <a:latin typeface="Garamond" panose="02020404030301010803" pitchFamily="18" charset="0"/>
            </a:endParaRPr>
          </a:p>
        </p:txBody>
      </p:sp>
      <p:sp>
        <p:nvSpPr>
          <p:cNvPr id="13" name="TextBox 6">
            <a:extLst>
              <a:ext uri="{FF2B5EF4-FFF2-40B4-BE49-F238E27FC236}">
                <a16:creationId xmlns:a16="http://schemas.microsoft.com/office/drawing/2014/main" id="{B856C28A-90C3-4DA2-888A-53CED5132D93}"/>
              </a:ext>
            </a:extLst>
          </p:cNvPr>
          <p:cNvSpPr txBox="1">
            <a:spLocks noChangeArrowheads="1"/>
          </p:cNvSpPr>
          <p:nvPr/>
        </p:nvSpPr>
        <p:spPr bwMode="auto">
          <a:xfrm>
            <a:off x="7653160" y="6011403"/>
            <a:ext cx="3334606"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a:latin typeface="Garamond" panose="02020404030301010803" pitchFamily="18" charset="0"/>
              </a:rPr>
              <a:t>SSP370-China-lowNTCF – SSP370</a:t>
            </a:r>
            <a:endParaRPr lang="en-US" altLang="en-US" sz="1800" baseline="30000" dirty="0">
              <a:latin typeface="Garamond" panose="02020404030301010803" pitchFamily="18" charset="0"/>
            </a:endParaRPr>
          </a:p>
        </p:txBody>
      </p:sp>
      <p:sp>
        <p:nvSpPr>
          <p:cNvPr id="14" name="TextBox 6">
            <a:extLst>
              <a:ext uri="{FF2B5EF4-FFF2-40B4-BE49-F238E27FC236}">
                <a16:creationId xmlns:a16="http://schemas.microsoft.com/office/drawing/2014/main" id="{8F56E931-5D3F-4C48-850A-D1BBABBF12EC}"/>
              </a:ext>
            </a:extLst>
          </p:cNvPr>
          <p:cNvSpPr txBox="1">
            <a:spLocks noChangeArrowheads="1"/>
          </p:cNvSpPr>
          <p:nvPr/>
        </p:nvSpPr>
        <p:spPr bwMode="auto">
          <a:xfrm>
            <a:off x="6120567" y="1745745"/>
            <a:ext cx="2350734" cy="830997"/>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a:latin typeface="Garamond" panose="02020404030301010803" pitchFamily="18" charset="0"/>
              </a:rPr>
              <a:t>PM</a:t>
            </a:r>
            <a:r>
              <a:rPr lang="en-US" altLang="en-US" sz="2400" b="1" baseline="-25000" dirty="0">
                <a:latin typeface="Garamond" panose="02020404030301010803" pitchFamily="18" charset="0"/>
              </a:rPr>
              <a:t>2.5</a:t>
            </a:r>
            <a:r>
              <a:rPr lang="en-US" altLang="en-US" sz="2400" b="1" dirty="0">
                <a:latin typeface="Garamond" panose="02020404030301010803" pitchFamily="18" charset="0"/>
              </a:rPr>
              <a:t> aerosols have </a:t>
            </a:r>
            <a:r>
              <a:rPr lang="en-US" altLang="en-US" sz="2400" b="1" dirty="0">
                <a:solidFill>
                  <a:srgbClr val="FF0000"/>
                </a:solidFill>
                <a:latin typeface="Garamond" panose="02020404030301010803" pitchFamily="18" charset="0"/>
              </a:rPr>
              <a:t>weak effect</a:t>
            </a:r>
            <a:endParaRPr lang="en-US" altLang="en-US" sz="2400" b="1" baseline="30000" dirty="0">
              <a:solidFill>
                <a:srgbClr val="FF0000"/>
              </a:solidFill>
              <a:latin typeface="Garamond" panose="02020404030301010803" pitchFamily="18" charset="0"/>
            </a:endParaRPr>
          </a:p>
        </p:txBody>
      </p:sp>
      <p:sp>
        <p:nvSpPr>
          <p:cNvPr id="2" name="Oval 1">
            <a:extLst>
              <a:ext uri="{FF2B5EF4-FFF2-40B4-BE49-F238E27FC236}">
                <a16:creationId xmlns:a16="http://schemas.microsoft.com/office/drawing/2014/main" id="{2B9A1DF6-95FA-4951-AE33-07DC7A38C012}"/>
              </a:ext>
            </a:extLst>
          </p:cNvPr>
          <p:cNvSpPr/>
          <p:nvPr/>
        </p:nvSpPr>
        <p:spPr>
          <a:xfrm>
            <a:off x="7103444" y="798897"/>
            <a:ext cx="375386" cy="3561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4082D45-859A-4083-A324-DE15B8DFC209}"/>
              </a:ext>
            </a:extLst>
          </p:cNvPr>
          <p:cNvSpPr/>
          <p:nvPr/>
        </p:nvSpPr>
        <p:spPr>
          <a:xfrm>
            <a:off x="7080456" y="4091033"/>
            <a:ext cx="375386" cy="35613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B964FE88-491E-4B92-8CE1-26AD0FCEA1D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D10B04-3860-486B-8181-5EDAE10C0885}"/>
              </a:ext>
            </a:extLst>
          </p:cNvPr>
          <p:cNvSpPr>
            <a:spLocks noGrp="1"/>
          </p:cNvSpPr>
          <p:nvPr>
            <p:ph type="title"/>
          </p:nvPr>
        </p:nvSpPr>
        <p:spPr/>
        <p:txBody>
          <a:bodyPr/>
          <a:lstStyle/>
          <a:p>
            <a:r>
              <a:rPr lang="en-US" dirty="0">
                <a:latin typeface="Garamond" panose="02020404030301010803" pitchFamily="18" charset="0"/>
              </a:rPr>
              <a:t>Outline</a:t>
            </a:r>
          </a:p>
        </p:txBody>
      </p:sp>
      <p:sp>
        <p:nvSpPr>
          <p:cNvPr id="3" name="Content Placeholder 2">
            <a:extLst>
              <a:ext uri="{FF2B5EF4-FFF2-40B4-BE49-F238E27FC236}">
                <a16:creationId xmlns:a16="http://schemas.microsoft.com/office/drawing/2014/main" id="{CA26BA8A-8877-4774-8065-ADFD7510C062}"/>
              </a:ext>
            </a:extLst>
          </p:cNvPr>
          <p:cNvSpPr>
            <a:spLocks noGrp="1"/>
          </p:cNvSpPr>
          <p:nvPr>
            <p:ph idx="1"/>
          </p:nvPr>
        </p:nvSpPr>
        <p:spPr>
          <a:xfrm>
            <a:off x="838200" y="1825625"/>
            <a:ext cx="10515600" cy="3988034"/>
          </a:xfrm>
        </p:spPr>
        <p:txBody>
          <a:bodyPr/>
          <a:lstStyle/>
          <a:p>
            <a:r>
              <a:rPr lang="en-US" dirty="0">
                <a:solidFill>
                  <a:schemeClr val="bg2">
                    <a:lumMod val="90000"/>
                  </a:schemeClr>
                </a:solidFill>
                <a:latin typeface="Garamond" panose="02020404030301010803" pitchFamily="18" charset="0"/>
              </a:rPr>
              <a:t>Introduction and model description</a:t>
            </a:r>
          </a:p>
          <a:p>
            <a:r>
              <a:rPr lang="en-US" dirty="0">
                <a:solidFill>
                  <a:schemeClr val="bg2">
                    <a:lumMod val="90000"/>
                  </a:schemeClr>
                </a:solidFill>
                <a:latin typeface="Garamond" panose="02020404030301010803" pitchFamily="18" charset="0"/>
              </a:rPr>
              <a:t>PM</a:t>
            </a:r>
            <a:r>
              <a:rPr lang="en-US" baseline="-25000" dirty="0">
                <a:solidFill>
                  <a:schemeClr val="bg2">
                    <a:lumMod val="90000"/>
                  </a:schemeClr>
                </a:solidFill>
                <a:latin typeface="Garamond" panose="02020404030301010803" pitchFamily="18" charset="0"/>
              </a:rPr>
              <a:t>2.5</a:t>
            </a:r>
            <a:r>
              <a:rPr lang="en-US" dirty="0">
                <a:solidFill>
                  <a:schemeClr val="bg2">
                    <a:lumMod val="90000"/>
                  </a:schemeClr>
                </a:solidFill>
                <a:latin typeface="Garamond" panose="02020404030301010803" pitchFamily="18" charset="0"/>
              </a:rPr>
              <a:t> and ozone tradeoffs in China and their relations to emissions</a:t>
            </a:r>
          </a:p>
          <a:p>
            <a:r>
              <a:rPr lang="en-US" dirty="0">
                <a:latin typeface="Garamond" panose="02020404030301010803" pitchFamily="18" charset="0"/>
              </a:rPr>
              <a:t>Air quality implications of Chinese NTCF regulations for nearby nations</a:t>
            </a:r>
          </a:p>
          <a:p>
            <a:r>
              <a:rPr lang="en-US" dirty="0">
                <a:solidFill>
                  <a:schemeClr val="bg2">
                    <a:lumMod val="90000"/>
                  </a:schemeClr>
                </a:solidFill>
                <a:latin typeface="Garamond" panose="02020404030301010803" pitchFamily="18" charset="0"/>
              </a:rPr>
              <a:t>Climatic effects of Chinese NTCF regulations</a:t>
            </a:r>
          </a:p>
          <a:p>
            <a:r>
              <a:rPr lang="en-US" dirty="0">
                <a:solidFill>
                  <a:schemeClr val="bg2">
                    <a:lumMod val="90000"/>
                  </a:schemeClr>
                </a:solidFill>
                <a:latin typeface="Garamond" panose="02020404030301010803" pitchFamily="18" charset="0"/>
              </a:rPr>
              <a:t>Conclusion and questions</a:t>
            </a:r>
          </a:p>
          <a:p>
            <a:endParaRPr lang="en-US" dirty="0">
              <a:solidFill>
                <a:schemeClr val="bg2">
                  <a:lumMod val="90000"/>
                </a:schemeClr>
              </a:solidFill>
              <a:latin typeface="Garamond" panose="02020404030301010803" pitchFamily="18" charset="0"/>
            </a:endParaRPr>
          </a:p>
        </p:txBody>
      </p:sp>
    </p:spTree>
    <p:extLst>
      <p:ext uri="{BB962C8B-B14F-4D97-AF65-F5344CB8AC3E}">
        <p14:creationId xmlns:p14="http://schemas.microsoft.com/office/powerpoint/2010/main" val="19639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C513E-FC94-4FCF-9DE2-31FD57FD927E}"/>
              </a:ext>
            </a:extLst>
          </p:cNvPr>
          <p:cNvSpPr>
            <a:spLocks noGrp="1"/>
          </p:cNvSpPr>
          <p:nvPr>
            <p:ph type="title"/>
          </p:nvPr>
        </p:nvSpPr>
        <p:spPr/>
        <p:txBody>
          <a:bodyPr>
            <a:normAutofit fontScale="90000"/>
          </a:bodyPr>
          <a:lstStyle/>
          <a:p>
            <a:r>
              <a:rPr lang="en-US" dirty="0">
                <a:latin typeface="Garamond" panose="02020404030301010803" pitchFamily="18" charset="0"/>
              </a:rPr>
              <a:t>South Korea and Japan to see significant benefits in winter PM</a:t>
            </a:r>
            <a:r>
              <a:rPr lang="en-US" baseline="-25000" dirty="0">
                <a:latin typeface="Garamond" panose="02020404030301010803" pitchFamily="18" charset="0"/>
              </a:rPr>
              <a:t>2.5</a:t>
            </a:r>
            <a:r>
              <a:rPr lang="en-US" dirty="0">
                <a:latin typeface="Garamond" panose="02020404030301010803" pitchFamily="18" charset="0"/>
              </a:rPr>
              <a:t> from strong Chinese emission controls</a:t>
            </a:r>
            <a:endParaRPr lang="en-US" dirty="0"/>
          </a:p>
        </p:txBody>
      </p:sp>
      <p:pic>
        <p:nvPicPr>
          <p:cNvPr id="5" name="Content Placeholder 4">
            <a:extLst>
              <a:ext uri="{FF2B5EF4-FFF2-40B4-BE49-F238E27FC236}">
                <a16:creationId xmlns:a16="http://schemas.microsoft.com/office/drawing/2014/main" id="{EE758E3D-FFFB-4D8E-BFF3-20619955A3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2463" y="1743517"/>
            <a:ext cx="9767073" cy="2725252"/>
          </a:xfrm>
        </p:spPr>
      </p:pic>
      <p:sp>
        <p:nvSpPr>
          <p:cNvPr id="6" name="Content Placeholder 2">
            <a:extLst>
              <a:ext uri="{FF2B5EF4-FFF2-40B4-BE49-F238E27FC236}">
                <a16:creationId xmlns:a16="http://schemas.microsoft.com/office/drawing/2014/main" id="{811376E3-2852-4578-85B0-C5EC710E6EFC}"/>
              </a:ext>
            </a:extLst>
          </p:cNvPr>
          <p:cNvSpPr txBox="1">
            <a:spLocks/>
          </p:cNvSpPr>
          <p:nvPr/>
        </p:nvSpPr>
        <p:spPr>
          <a:xfrm>
            <a:off x="327259" y="4697128"/>
            <a:ext cx="11657912" cy="216087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Garamond" panose="02020404030301010803" pitchFamily="18" charset="0"/>
              </a:rPr>
              <a:t>Transport of Chinese PM</a:t>
            </a:r>
            <a:r>
              <a:rPr lang="en-US" sz="2400" baseline="-25000" dirty="0">
                <a:latin typeface="Garamond" panose="02020404030301010803" pitchFamily="18" charset="0"/>
              </a:rPr>
              <a:t>2.5</a:t>
            </a:r>
            <a:r>
              <a:rPr lang="en-US" sz="2400" dirty="0">
                <a:latin typeface="Garamond" panose="02020404030301010803" pitchFamily="18" charset="0"/>
              </a:rPr>
              <a:t> has significant impact on </a:t>
            </a:r>
            <a:r>
              <a:rPr lang="en-US" sz="2400" b="1" dirty="0">
                <a:latin typeface="Garamond" panose="02020404030301010803" pitchFamily="18" charset="0"/>
              </a:rPr>
              <a:t>winter</a:t>
            </a:r>
            <a:r>
              <a:rPr lang="en-US" sz="2400" dirty="0">
                <a:latin typeface="Garamond" panose="02020404030301010803" pitchFamily="18" charset="0"/>
              </a:rPr>
              <a:t> </a:t>
            </a:r>
            <a:r>
              <a:rPr lang="en-US" sz="2400" b="1" dirty="0">
                <a:latin typeface="Garamond" panose="02020404030301010803" pitchFamily="18" charset="0"/>
              </a:rPr>
              <a:t>air quality </a:t>
            </a:r>
            <a:r>
              <a:rPr lang="en-US" sz="2400" dirty="0">
                <a:latin typeface="Garamond" panose="02020404030301010803" pitchFamily="18" charset="0"/>
              </a:rPr>
              <a:t>in </a:t>
            </a:r>
            <a:r>
              <a:rPr lang="en-US" sz="2400" b="1" dirty="0">
                <a:latin typeface="Garamond" panose="02020404030301010803" pitchFamily="18" charset="0"/>
              </a:rPr>
              <a:t>South Korea</a:t>
            </a:r>
            <a:r>
              <a:rPr lang="en-US" sz="2400" dirty="0">
                <a:latin typeface="Garamond" panose="02020404030301010803" pitchFamily="18" charset="0"/>
              </a:rPr>
              <a:t> and </a:t>
            </a:r>
            <a:r>
              <a:rPr lang="en-US" sz="2400" b="1" dirty="0">
                <a:latin typeface="Garamond" panose="02020404030301010803" pitchFamily="18" charset="0"/>
              </a:rPr>
              <a:t>Japan</a:t>
            </a:r>
          </a:p>
          <a:p>
            <a:r>
              <a:rPr lang="en-US" sz="2400" dirty="0">
                <a:latin typeface="Garamond" panose="02020404030301010803" pitchFamily="18" charset="0"/>
              </a:rPr>
              <a:t>DJF </a:t>
            </a:r>
            <a:r>
              <a:rPr lang="en-US" sz="2400" b="1" dirty="0">
                <a:latin typeface="Garamond" panose="02020404030301010803" pitchFamily="18" charset="0"/>
              </a:rPr>
              <a:t>South Korean </a:t>
            </a:r>
            <a:r>
              <a:rPr lang="en-US" sz="2400" dirty="0">
                <a:latin typeface="Garamond" panose="02020404030301010803" pitchFamily="18" charset="0"/>
              </a:rPr>
              <a:t>PM</a:t>
            </a:r>
            <a:r>
              <a:rPr lang="en-US" sz="2400" baseline="-25000" dirty="0">
                <a:latin typeface="Garamond" panose="02020404030301010803" pitchFamily="18" charset="0"/>
              </a:rPr>
              <a:t>2.5 </a:t>
            </a:r>
            <a:r>
              <a:rPr lang="en-US" sz="2400" dirty="0">
                <a:solidFill>
                  <a:srgbClr val="FF0000"/>
                </a:solidFill>
                <a:latin typeface="Garamond" panose="02020404030301010803" pitchFamily="18" charset="0"/>
              </a:rPr>
              <a:t>reduced by</a:t>
            </a:r>
            <a:r>
              <a:rPr lang="en-US" sz="2400" baseline="-25000" dirty="0">
                <a:solidFill>
                  <a:srgbClr val="FF0000"/>
                </a:solidFill>
                <a:latin typeface="Garamond" panose="02020404030301010803" pitchFamily="18" charset="0"/>
              </a:rPr>
              <a:t> </a:t>
            </a:r>
            <a:r>
              <a:rPr lang="en-US" sz="2400" dirty="0">
                <a:solidFill>
                  <a:srgbClr val="FF0000"/>
                </a:solidFill>
                <a:latin typeface="Garamond" panose="02020404030301010803" pitchFamily="18" charset="0"/>
              </a:rPr>
              <a:t>13% </a:t>
            </a:r>
            <a:r>
              <a:rPr lang="en-US" sz="2400" dirty="0">
                <a:latin typeface="Garamond" panose="02020404030301010803" pitchFamily="18" charset="0"/>
              </a:rPr>
              <a:t>if </a:t>
            </a:r>
            <a:r>
              <a:rPr lang="en-US" sz="2400" dirty="0">
                <a:solidFill>
                  <a:srgbClr val="FF0000"/>
                </a:solidFill>
                <a:latin typeface="Garamond" panose="02020404030301010803" pitchFamily="18" charset="0"/>
              </a:rPr>
              <a:t>only China </a:t>
            </a:r>
            <a:r>
              <a:rPr lang="en-US" sz="2400" dirty="0">
                <a:latin typeface="Garamond" panose="02020404030301010803" pitchFamily="18" charset="0"/>
              </a:rPr>
              <a:t>cuts. If the whole world follows </a:t>
            </a:r>
            <a:r>
              <a:rPr lang="en-US" sz="2400" dirty="0" err="1">
                <a:latin typeface="Garamond" panose="02020404030301010803" pitchFamily="18" charset="0"/>
              </a:rPr>
              <a:t>lowNTCF</a:t>
            </a:r>
            <a:r>
              <a:rPr lang="en-US" sz="2400" dirty="0">
                <a:latin typeface="Garamond" panose="02020404030301010803" pitchFamily="18" charset="0"/>
              </a:rPr>
              <a:t> path, then </a:t>
            </a:r>
            <a:r>
              <a:rPr lang="en-US" sz="2400" dirty="0">
                <a:solidFill>
                  <a:srgbClr val="7030A0"/>
                </a:solidFill>
                <a:latin typeface="Garamond" panose="02020404030301010803" pitchFamily="18" charset="0"/>
              </a:rPr>
              <a:t>28% </a:t>
            </a:r>
            <a:r>
              <a:rPr lang="en-US" sz="2400" dirty="0">
                <a:latin typeface="Garamond" panose="02020404030301010803" pitchFamily="18" charset="0"/>
              </a:rPr>
              <a:t>of South Korea’s winter PM</a:t>
            </a:r>
            <a:r>
              <a:rPr lang="en-US" sz="2400" baseline="-25000" dirty="0">
                <a:latin typeface="Garamond" panose="02020404030301010803" pitchFamily="18" charset="0"/>
              </a:rPr>
              <a:t>2.5</a:t>
            </a:r>
            <a:r>
              <a:rPr lang="en-US" sz="2400" dirty="0">
                <a:latin typeface="Garamond" panose="02020404030301010803" pitchFamily="18" charset="0"/>
              </a:rPr>
              <a:t> reductions can be </a:t>
            </a:r>
            <a:r>
              <a:rPr lang="en-US" sz="2400" dirty="0">
                <a:solidFill>
                  <a:srgbClr val="7030A0"/>
                </a:solidFill>
                <a:latin typeface="Garamond" panose="02020404030301010803" pitchFamily="18" charset="0"/>
              </a:rPr>
              <a:t>attributed to Chinese regulation alone</a:t>
            </a:r>
          </a:p>
          <a:p>
            <a:r>
              <a:rPr lang="en-US" sz="2400" dirty="0">
                <a:latin typeface="Garamond" panose="02020404030301010803" pitchFamily="18" charset="0"/>
              </a:rPr>
              <a:t>DJF </a:t>
            </a:r>
            <a:r>
              <a:rPr lang="en-US" sz="2400" b="1" dirty="0">
                <a:latin typeface="Garamond" panose="02020404030301010803" pitchFamily="18" charset="0"/>
              </a:rPr>
              <a:t>Japanese </a:t>
            </a:r>
            <a:r>
              <a:rPr lang="en-US" sz="2400" dirty="0">
                <a:latin typeface="Garamond" panose="02020404030301010803" pitchFamily="18" charset="0"/>
              </a:rPr>
              <a:t>PM</a:t>
            </a:r>
            <a:r>
              <a:rPr lang="en-US" sz="2400" baseline="-25000" dirty="0">
                <a:latin typeface="Garamond" panose="02020404030301010803" pitchFamily="18" charset="0"/>
              </a:rPr>
              <a:t>2.5 </a:t>
            </a:r>
            <a:r>
              <a:rPr lang="en-US" sz="2400" dirty="0">
                <a:solidFill>
                  <a:srgbClr val="FF0000"/>
                </a:solidFill>
                <a:latin typeface="Garamond" panose="02020404030301010803" pitchFamily="18" charset="0"/>
              </a:rPr>
              <a:t>reduced by</a:t>
            </a:r>
            <a:r>
              <a:rPr lang="en-US" sz="2400" baseline="-25000" dirty="0">
                <a:solidFill>
                  <a:srgbClr val="FF0000"/>
                </a:solidFill>
                <a:latin typeface="Garamond" panose="02020404030301010803" pitchFamily="18" charset="0"/>
              </a:rPr>
              <a:t> </a:t>
            </a:r>
            <a:r>
              <a:rPr lang="en-US" sz="2400" dirty="0">
                <a:solidFill>
                  <a:srgbClr val="FF0000"/>
                </a:solidFill>
                <a:latin typeface="Garamond" panose="02020404030301010803" pitchFamily="18" charset="0"/>
              </a:rPr>
              <a:t>10% </a:t>
            </a:r>
            <a:r>
              <a:rPr lang="en-US" sz="2400" dirty="0">
                <a:latin typeface="Garamond" panose="02020404030301010803" pitchFamily="18" charset="0"/>
              </a:rPr>
              <a:t>if </a:t>
            </a:r>
            <a:r>
              <a:rPr lang="en-US" sz="2400" dirty="0">
                <a:solidFill>
                  <a:srgbClr val="FF0000"/>
                </a:solidFill>
                <a:latin typeface="Garamond" panose="02020404030301010803" pitchFamily="18" charset="0"/>
              </a:rPr>
              <a:t>only China </a:t>
            </a:r>
            <a:r>
              <a:rPr lang="en-US" sz="2400" dirty="0">
                <a:latin typeface="Garamond" panose="02020404030301010803" pitchFamily="18" charset="0"/>
              </a:rPr>
              <a:t>cuts. If the whole world follows </a:t>
            </a:r>
            <a:r>
              <a:rPr lang="en-US" sz="2400" dirty="0" err="1">
                <a:latin typeface="Garamond" panose="02020404030301010803" pitchFamily="18" charset="0"/>
              </a:rPr>
              <a:t>lowNTCF</a:t>
            </a:r>
            <a:r>
              <a:rPr lang="en-US" sz="2400" dirty="0">
                <a:latin typeface="Garamond" panose="02020404030301010803" pitchFamily="18" charset="0"/>
              </a:rPr>
              <a:t> path, then </a:t>
            </a:r>
            <a:r>
              <a:rPr lang="en-US" sz="2400" dirty="0">
                <a:solidFill>
                  <a:srgbClr val="7030A0"/>
                </a:solidFill>
                <a:latin typeface="Garamond" panose="02020404030301010803" pitchFamily="18" charset="0"/>
              </a:rPr>
              <a:t>33%</a:t>
            </a:r>
            <a:r>
              <a:rPr lang="en-US" sz="2400" dirty="0">
                <a:latin typeface="Garamond" panose="02020404030301010803" pitchFamily="18" charset="0"/>
              </a:rPr>
              <a:t> of Japan’s winter PM</a:t>
            </a:r>
            <a:r>
              <a:rPr lang="en-US" sz="2400" baseline="-25000" dirty="0">
                <a:latin typeface="Garamond" panose="02020404030301010803" pitchFamily="18" charset="0"/>
              </a:rPr>
              <a:t>2.5</a:t>
            </a:r>
            <a:r>
              <a:rPr lang="en-US" sz="2400" dirty="0">
                <a:latin typeface="Garamond" panose="02020404030301010803" pitchFamily="18" charset="0"/>
              </a:rPr>
              <a:t> reductions can be </a:t>
            </a:r>
            <a:r>
              <a:rPr lang="en-US" sz="2400" dirty="0">
                <a:solidFill>
                  <a:srgbClr val="7030A0"/>
                </a:solidFill>
                <a:latin typeface="Garamond" panose="02020404030301010803" pitchFamily="18" charset="0"/>
              </a:rPr>
              <a:t>attributed to Chinese regulation alone</a:t>
            </a:r>
          </a:p>
        </p:txBody>
      </p:sp>
    </p:spTree>
    <p:extLst>
      <p:ext uri="{BB962C8B-B14F-4D97-AF65-F5344CB8AC3E}">
        <p14:creationId xmlns:p14="http://schemas.microsoft.com/office/powerpoint/2010/main" val="185990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D850ED5F-9882-416B-A269-CF21DF7A3E1B}"/>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77B13D-F0CB-4725-9B81-35CA429BC4E9}"/>
              </a:ext>
            </a:extLst>
          </p:cNvPr>
          <p:cNvSpPr>
            <a:spLocks noGrp="1"/>
          </p:cNvSpPr>
          <p:nvPr>
            <p:ph type="title"/>
          </p:nvPr>
        </p:nvSpPr>
        <p:spPr/>
        <p:txBody>
          <a:bodyPr/>
          <a:lstStyle/>
          <a:p>
            <a:r>
              <a:rPr lang="en-US" dirty="0">
                <a:latin typeface="Garamond" panose="02020404030301010803" pitchFamily="18" charset="0"/>
              </a:rPr>
              <a:t>Motivation: China’s current air quality dilemma</a:t>
            </a:r>
          </a:p>
        </p:txBody>
      </p:sp>
      <p:sp>
        <p:nvSpPr>
          <p:cNvPr id="3" name="Content Placeholder 2">
            <a:extLst>
              <a:ext uri="{FF2B5EF4-FFF2-40B4-BE49-F238E27FC236}">
                <a16:creationId xmlns:a16="http://schemas.microsoft.com/office/drawing/2014/main" id="{CCAF0689-713E-445E-89EE-49E784933E38}"/>
              </a:ext>
            </a:extLst>
          </p:cNvPr>
          <p:cNvSpPr>
            <a:spLocks noGrp="1"/>
          </p:cNvSpPr>
          <p:nvPr>
            <p:ph idx="1"/>
          </p:nvPr>
        </p:nvSpPr>
        <p:spPr>
          <a:xfrm>
            <a:off x="838200" y="1825625"/>
            <a:ext cx="10515600" cy="4847318"/>
          </a:xfrm>
        </p:spPr>
        <p:txBody>
          <a:bodyPr>
            <a:normAutofit fontScale="92500" lnSpcReduction="10000"/>
          </a:bodyPr>
          <a:lstStyle/>
          <a:p>
            <a:r>
              <a:rPr lang="en-US" dirty="0">
                <a:latin typeface="Garamond" panose="02020404030301010803" pitchFamily="18" charset="0"/>
              </a:rPr>
              <a:t>Near-term climate forcers (NTCFs) are a major source of uncertainty in estimating changes to Earth’s energy balance. Moreover, NTCFs, including tropospheric ozone and fine particulate matter (PM</a:t>
            </a:r>
            <a:r>
              <a:rPr lang="en-US" baseline="-25000" dirty="0">
                <a:latin typeface="Garamond" panose="02020404030301010803" pitchFamily="18" charset="0"/>
              </a:rPr>
              <a:t>2.5</a:t>
            </a:r>
            <a:r>
              <a:rPr lang="en-US" dirty="0">
                <a:latin typeface="Garamond" panose="02020404030301010803" pitchFamily="18" charset="0"/>
              </a:rPr>
              <a:t>), cause serious public health burdens, especially in eastern China.</a:t>
            </a:r>
          </a:p>
          <a:p>
            <a:r>
              <a:rPr lang="en-US" dirty="0">
                <a:latin typeface="Garamond" panose="02020404030301010803" pitchFamily="18" charset="0"/>
              </a:rPr>
              <a:t>The Chinese government, responding to severe smog problems, implemented the Action Plan on Air Pollution Prevention and Control in 2013.</a:t>
            </a:r>
          </a:p>
          <a:p>
            <a:r>
              <a:rPr lang="en-US" dirty="0">
                <a:latin typeface="Garamond" panose="02020404030301010803" pitchFamily="18" charset="0"/>
              </a:rPr>
              <a:t>China rapidly reduced emissions of ozone precursors like NO</a:t>
            </a:r>
            <a:r>
              <a:rPr lang="en-US" baseline="-25000" dirty="0">
                <a:latin typeface="Garamond" panose="02020404030301010803" pitchFamily="18" charset="0"/>
              </a:rPr>
              <a:t>x</a:t>
            </a:r>
            <a:r>
              <a:rPr lang="en-US" dirty="0">
                <a:latin typeface="Garamond" panose="02020404030301010803" pitchFamily="18" charset="0"/>
              </a:rPr>
              <a:t> and aerosol precursors like SO</a:t>
            </a:r>
            <a:r>
              <a:rPr lang="en-US" baseline="-25000" dirty="0">
                <a:latin typeface="Garamond" panose="02020404030301010803" pitchFamily="18" charset="0"/>
              </a:rPr>
              <a:t>2</a:t>
            </a:r>
            <a:r>
              <a:rPr lang="en-US" dirty="0">
                <a:latin typeface="Garamond" panose="02020404030301010803" pitchFamily="18" charset="0"/>
              </a:rPr>
              <a:t>. Wonderful news!</a:t>
            </a:r>
          </a:p>
          <a:p>
            <a:r>
              <a:rPr lang="en-US" dirty="0">
                <a:latin typeface="Garamond" panose="02020404030301010803" pitchFamily="18" charset="0"/>
              </a:rPr>
              <a:t> However, observations show that while fine particulate matter (PM</a:t>
            </a:r>
            <a:r>
              <a:rPr lang="en-US" baseline="-25000" dirty="0">
                <a:latin typeface="Garamond" panose="02020404030301010803" pitchFamily="18" charset="0"/>
              </a:rPr>
              <a:t>2.5</a:t>
            </a:r>
            <a:r>
              <a:rPr lang="en-US" dirty="0">
                <a:latin typeface="Garamond" panose="02020404030301010803" pitchFamily="18" charset="0"/>
              </a:rPr>
              <a:t>) has </a:t>
            </a:r>
            <a:r>
              <a:rPr lang="en-US" b="1" dirty="0">
                <a:solidFill>
                  <a:srgbClr val="0070C0"/>
                </a:solidFill>
                <a:latin typeface="Garamond" panose="02020404030301010803" pitchFamily="18" charset="0"/>
              </a:rPr>
              <a:t>decreased</a:t>
            </a:r>
            <a:r>
              <a:rPr lang="en-US" dirty="0">
                <a:latin typeface="Garamond" panose="02020404030301010803" pitchFamily="18" charset="0"/>
              </a:rPr>
              <a:t>, surface ozone has </a:t>
            </a:r>
            <a:r>
              <a:rPr lang="en-US" b="1" dirty="0">
                <a:solidFill>
                  <a:srgbClr val="FF0000"/>
                </a:solidFill>
                <a:latin typeface="Garamond" panose="02020404030301010803" pitchFamily="18" charset="0"/>
              </a:rPr>
              <a:t>increased</a:t>
            </a:r>
            <a:r>
              <a:rPr lang="en-US" dirty="0">
                <a:latin typeface="Garamond" panose="02020404030301010803" pitchFamily="18" charset="0"/>
              </a:rPr>
              <a:t>, even though emissions have fallen.</a:t>
            </a:r>
          </a:p>
          <a:p>
            <a:r>
              <a:rPr lang="en-US" dirty="0">
                <a:latin typeface="Garamond" panose="02020404030301010803" pitchFamily="18" charset="0"/>
              </a:rPr>
              <a:t>We want to understand</a:t>
            </a:r>
            <a:r>
              <a:rPr lang="en-US" b="1" dirty="0">
                <a:latin typeface="Garamond" panose="02020404030301010803" pitchFamily="18" charset="0"/>
              </a:rPr>
              <a:t> </a:t>
            </a:r>
            <a:r>
              <a:rPr lang="en-US" dirty="0">
                <a:latin typeface="Garamond" panose="02020404030301010803" pitchFamily="18" charset="0"/>
              </a:rPr>
              <a:t>what this </a:t>
            </a:r>
            <a:r>
              <a:rPr lang="en-US" b="1" dirty="0">
                <a:latin typeface="Garamond" panose="02020404030301010803" pitchFamily="18" charset="0"/>
              </a:rPr>
              <a:t>ozone/PM</a:t>
            </a:r>
            <a:r>
              <a:rPr lang="en-US" b="1" baseline="-25000" dirty="0">
                <a:latin typeface="Garamond" panose="02020404030301010803" pitchFamily="18" charset="0"/>
              </a:rPr>
              <a:t>2.5</a:t>
            </a:r>
            <a:r>
              <a:rPr lang="en-US" b="1" dirty="0">
                <a:latin typeface="Garamond" panose="02020404030301010803" pitchFamily="18" charset="0"/>
              </a:rPr>
              <a:t> tradeoff </a:t>
            </a:r>
            <a:r>
              <a:rPr lang="en-US" dirty="0">
                <a:latin typeface="Garamond" panose="02020404030301010803" pitchFamily="18" charset="0"/>
              </a:rPr>
              <a:t>might look like in the</a:t>
            </a:r>
            <a:r>
              <a:rPr lang="en-US" b="1" dirty="0">
                <a:latin typeface="Garamond" panose="02020404030301010803" pitchFamily="18" charset="0"/>
              </a:rPr>
              <a:t> mid-21</a:t>
            </a:r>
            <a:r>
              <a:rPr lang="en-US" b="1" baseline="30000" dirty="0">
                <a:latin typeface="Garamond" panose="02020404030301010803" pitchFamily="18" charset="0"/>
              </a:rPr>
              <a:t>st</a:t>
            </a:r>
            <a:r>
              <a:rPr lang="en-US" b="1" dirty="0">
                <a:latin typeface="Garamond" panose="02020404030301010803" pitchFamily="18" charset="0"/>
              </a:rPr>
              <a:t> century</a:t>
            </a:r>
            <a:r>
              <a:rPr lang="en-US" dirty="0">
                <a:latin typeface="Garamond" panose="02020404030301010803" pitchFamily="18" charset="0"/>
              </a:rPr>
              <a:t>,</a:t>
            </a:r>
            <a:r>
              <a:rPr lang="en-US" b="1" dirty="0">
                <a:latin typeface="Garamond" panose="02020404030301010803" pitchFamily="18" charset="0"/>
              </a:rPr>
              <a:t> </a:t>
            </a:r>
            <a:r>
              <a:rPr lang="en-US" dirty="0">
                <a:latin typeface="Garamond" panose="02020404030301010803" pitchFamily="18" charset="0"/>
              </a:rPr>
              <a:t>what</a:t>
            </a:r>
            <a:r>
              <a:rPr lang="en-US" b="1" dirty="0">
                <a:latin typeface="Garamond" panose="02020404030301010803" pitchFamily="18" charset="0"/>
              </a:rPr>
              <a:t> mechanisms </a:t>
            </a:r>
            <a:r>
              <a:rPr lang="en-US" dirty="0">
                <a:latin typeface="Garamond" panose="02020404030301010803" pitchFamily="18" charset="0"/>
              </a:rPr>
              <a:t>might</a:t>
            </a:r>
            <a:r>
              <a:rPr lang="en-US" b="1" dirty="0">
                <a:latin typeface="Garamond" panose="02020404030301010803" pitchFamily="18" charset="0"/>
              </a:rPr>
              <a:t> </a:t>
            </a:r>
            <a:r>
              <a:rPr lang="en-US" dirty="0">
                <a:latin typeface="Garamond" panose="02020404030301010803" pitchFamily="18" charset="0"/>
              </a:rPr>
              <a:t>drive the tradeoffs, and the </a:t>
            </a:r>
            <a:r>
              <a:rPr lang="en-US" b="1" dirty="0">
                <a:latin typeface="Garamond" panose="02020404030301010803" pitchFamily="18" charset="0"/>
              </a:rPr>
              <a:t>implications </a:t>
            </a:r>
            <a:r>
              <a:rPr lang="en-US" dirty="0">
                <a:latin typeface="Garamond" panose="02020404030301010803" pitchFamily="18" charset="0"/>
              </a:rPr>
              <a:t>for</a:t>
            </a:r>
            <a:r>
              <a:rPr lang="en-US" b="1" dirty="0">
                <a:latin typeface="Garamond" panose="02020404030301010803" pitchFamily="18" charset="0"/>
              </a:rPr>
              <a:t> </a:t>
            </a:r>
            <a:r>
              <a:rPr lang="en-US" dirty="0">
                <a:latin typeface="Garamond" panose="02020404030301010803" pitchFamily="18" charset="0"/>
              </a:rPr>
              <a:t>global</a:t>
            </a:r>
            <a:r>
              <a:rPr lang="en-US" b="1" dirty="0">
                <a:latin typeface="Garamond" panose="02020404030301010803" pitchFamily="18" charset="0"/>
              </a:rPr>
              <a:t> air quality </a:t>
            </a:r>
            <a:r>
              <a:rPr lang="en-US" dirty="0">
                <a:latin typeface="Garamond" panose="02020404030301010803" pitchFamily="18" charset="0"/>
              </a:rPr>
              <a:t>and</a:t>
            </a:r>
            <a:r>
              <a:rPr lang="en-US" b="1" dirty="0">
                <a:latin typeface="Garamond" panose="02020404030301010803" pitchFamily="18" charset="0"/>
              </a:rPr>
              <a:t> climate.</a:t>
            </a:r>
          </a:p>
        </p:txBody>
      </p:sp>
    </p:spTree>
    <p:extLst>
      <p:ext uri="{BB962C8B-B14F-4D97-AF65-F5344CB8AC3E}">
        <p14:creationId xmlns:p14="http://schemas.microsoft.com/office/powerpoint/2010/main" val="216278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E758E3D-FFFB-4D8E-BFF3-20619955A310}"/>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202198" y="45720"/>
            <a:ext cx="11787603" cy="6766560"/>
          </a:xfrm>
        </p:spPr>
      </p:pic>
      <p:sp>
        <p:nvSpPr>
          <p:cNvPr id="2" name="Title 1">
            <a:extLst>
              <a:ext uri="{FF2B5EF4-FFF2-40B4-BE49-F238E27FC236}">
                <a16:creationId xmlns:a16="http://schemas.microsoft.com/office/drawing/2014/main" id="{B8EC513E-FC94-4FCF-9DE2-31FD57FD927E}"/>
              </a:ext>
            </a:extLst>
          </p:cNvPr>
          <p:cNvSpPr>
            <a:spLocks noGrp="1"/>
          </p:cNvSpPr>
          <p:nvPr>
            <p:ph type="title"/>
          </p:nvPr>
        </p:nvSpPr>
        <p:spPr>
          <a:xfrm>
            <a:off x="-1" y="5744714"/>
            <a:ext cx="5088835" cy="1198345"/>
          </a:xfrm>
        </p:spPr>
        <p:txBody>
          <a:bodyPr>
            <a:normAutofit/>
          </a:bodyPr>
          <a:lstStyle/>
          <a:p>
            <a:r>
              <a:rPr lang="en-US" sz="2400" dirty="0">
                <a:latin typeface="Garamond" panose="02020404030301010803" pitchFamily="18" charset="0"/>
              </a:rPr>
              <a:t>At least in South Korea, however, there is a </a:t>
            </a:r>
            <a:r>
              <a:rPr lang="en-US" sz="2400" b="1" dirty="0">
                <a:latin typeface="Garamond" panose="02020404030301010803" pitchFamily="18" charset="0"/>
              </a:rPr>
              <a:t>winter ozone penalty </a:t>
            </a:r>
            <a:r>
              <a:rPr lang="en-US" sz="2400" dirty="0">
                <a:latin typeface="Garamond" panose="02020404030301010803" pitchFamily="18" charset="0"/>
              </a:rPr>
              <a:t>that reverses in summer (2045-54 mean seasonal cycles)</a:t>
            </a:r>
            <a:endParaRPr lang="en-US" sz="2400" dirty="0"/>
          </a:p>
        </p:txBody>
      </p:sp>
      <p:sp>
        <p:nvSpPr>
          <p:cNvPr id="4" name="Oval 3">
            <a:extLst>
              <a:ext uri="{FF2B5EF4-FFF2-40B4-BE49-F238E27FC236}">
                <a16:creationId xmlns:a16="http://schemas.microsoft.com/office/drawing/2014/main" id="{E1E0EE92-63AF-4973-A3B6-A582FD5DEC56}"/>
              </a:ext>
            </a:extLst>
          </p:cNvPr>
          <p:cNvSpPr/>
          <p:nvPr/>
        </p:nvSpPr>
        <p:spPr>
          <a:xfrm>
            <a:off x="1759226" y="3776870"/>
            <a:ext cx="1083365" cy="146105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3A85193-EE88-42C5-AB53-CF571A03CC56}"/>
              </a:ext>
            </a:extLst>
          </p:cNvPr>
          <p:cNvSpPr/>
          <p:nvPr/>
        </p:nvSpPr>
        <p:spPr>
          <a:xfrm>
            <a:off x="3541644" y="3299740"/>
            <a:ext cx="1467678" cy="146105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6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B964FE88-491E-4B92-8CE1-26AD0FCEA1D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D10B04-3860-486B-8181-5EDAE10C0885}"/>
              </a:ext>
            </a:extLst>
          </p:cNvPr>
          <p:cNvSpPr>
            <a:spLocks noGrp="1"/>
          </p:cNvSpPr>
          <p:nvPr>
            <p:ph type="title"/>
          </p:nvPr>
        </p:nvSpPr>
        <p:spPr/>
        <p:txBody>
          <a:bodyPr/>
          <a:lstStyle/>
          <a:p>
            <a:r>
              <a:rPr lang="en-US" dirty="0">
                <a:latin typeface="Garamond" panose="02020404030301010803" pitchFamily="18" charset="0"/>
              </a:rPr>
              <a:t>Outline</a:t>
            </a:r>
          </a:p>
        </p:txBody>
      </p:sp>
      <p:sp>
        <p:nvSpPr>
          <p:cNvPr id="3" name="Content Placeholder 2">
            <a:extLst>
              <a:ext uri="{FF2B5EF4-FFF2-40B4-BE49-F238E27FC236}">
                <a16:creationId xmlns:a16="http://schemas.microsoft.com/office/drawing/2014/main" id="{CA26BA8A-8877-4774-8065-ADFD7510C062}"/>
              </a:ext>
            </a:extLst>
          </p:cNvPr>
          <p:cNvSpPr>
            <a:spLocks noGrp="1"/>
          </p:cNvSpPr>
          <p:nvPr>
            <p:ph idx="1"/>
          </p:nvPr>
        </p:nvSpPr>
        <p:spPr>
          <a:xfrm>
            <a:off x="838200" y="1825625"/>
            <a:ext cx="10515600" cy="3988034"/>
          </a:xfrm>
        </p:spPr>
        <p:txBody>
          <a:bodyPr/>
          <a:lstStyle/>
          <a:p>
            <a:r>
              <a:rPr lang="en-US" dirty="0">
                <a:solidFill>
                  <a:schemeClr val="bg2">
                    <a:lumMod val="90000"/>
                  </a:schemeClr>
                </a:solidFill>
                <a:latin typeface="Garamond" panose="02020404030301010803" pitchFamily="18" charset="0"/>
              </a:rPr>
              <a:t>Introduction and model description</a:t>
            </a:r>
          </a:p>
          <a:p>
            <a:r>
              <a:rPr lang="en-US" dirty="0">
                <a:solidFill>
                  <a:schemeClr val="bg2">
                    <a:lumMod val="90000"/>
                  </a:schemeClr>
                </a:solidFill>
                <a:latin typeface="Garamond" panose="02020404030301010803" pitchFamily="18" charset="0"/>
              </a:rPr>
              <a:t>PM</a:t>
            </a:r>
            <a:r>
              <a:rPr lang="en-US" baseline="-25000" dirty="0">
                <a:solidFill>
                  <a:schemeClr val="bg2">
                    <a:lumMod val="90000"/>
                  </a:schemeClr>
                </a:solidFill>
                <a:latin typeface="Garamond" panose="02020404030301010803" pitchFamily="18" charset="0"/>
              </a:rPr>
              <a:t>2.5</a:t>
            </a:r>
            <a:r>
              <a:rPr lang="en-US" dirty="0">
                <a:solidFill>
                  <a:schemeClr val="bg2">
                    <a:lumMod val="90000"/>
                  </a:schemeClr>
                </a:solidFill>
                <a:latin typeface="Garamond" panose="02020404030301010803" pitchFamily="18" charset="0"/>
              </a:rPr>
              <a:t> and ozone tradeoffs in China and their relations to emissions</a:t>
            </a:r>
          </a:p>
          <a:p>
            <a:r>
              <a:rPr lang="en-US" dirty="0">
                <a:solidFill>
                  <a:schemeClr val="bg2">
                    <a:lumMod val="90000"/>
                  </a:schemeClr>
                </a:solidFill>
                <a:latin typeface="Garamond" panose="02020404030301010803" pitchFamily="18" charset="0"/>
              </a:rPr>
              <a:t>Air quality implications of Chinese NTCF regulations for nearby nations</a:t>
            </a:r>
          </a:p>
          <a:p>
            <a:r>
              <a:rPr lang="en-US" dirty="0">
                <a:latin typeface="Garamond" panose="02020404030301010803" pitchFamily="18" charset="0"/>
              </a:rPr>
              <a:t>Climatic effects of Chinese NTCF regulations</a:t>
            </a:r>
          </a:p>
          <a:p>
            <a:r>
              <a:rPr lang="en-US" dirty="0">
                <a:solidFill>
                  <a:schemeClr val="bg2">
                    <a:lumMod val="90000"/>
                  </a:schemeClr>
                </a:solidFill>
                <a:latin typeface="Garamond" panose="02020404030301010803" pitchFamily="18" charset="0"/>
              </a:rPr>
              <a:t>Conclusion and questions</a:t>
            </a:r>
          </a:p>
          <a:p>
            <a:endParaRPr lang="en-US" dirty="0">
              <a:solidFill>
                <a:schemeClr val="bg2">
                  <a:lumMod val="90000"/>
                </a:schemeClr>
              </a:solidFill>
              <a:latin typeface="Garamond" panose="02020404030301010803" pitchFamily="18" charset="0"/>
            </a:endParaRPr>
          </a:p>
        </p:txBody>
      </p:sp>
    </p:spTree>
    <p:extLst>
      <p:ext uri="{BB962C8B-B14F-4D97-AF65-F5344CB8AC3E}">
        <p14:creationId xmlns:p14="http://schemas.microsoft.com/office/powerpoint/2010/main" val="84805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D4323-4588-44E1-AEE0-37193C103628}"/>
              </a:ext>
            </a:extLst>
          </p:cNvPr>
          <p:cNvSpPr>
            <a:spLocks noGrp="1"/>
          </p:cNvSpPr>
          <p:nvPr>
            <p:ph type="title"/>
          </p:nvPr>
        </p:nvSpPr>
        <p:spPr/>
        <p:txBody>
          <a:bodyPr/>
          <a:lstStyle/>
          <a:p>
            <a:r>
              <a:rPr lang="en-US" altLang="en-US" dirty="0">
                <a:latin typeface="Garamond" panose="02020404030301010803" pitchFamily="18" charset="0"/>
              </a:rPr>
              <a:t>Implementing strong air quality policy does not appear to have a major impact on climate </a:t>
            </a:r>
            <a:endParaRPr lang="en-US" dirty="0"/>
          </a:p>
        </p:txBody>
      </p:sp>
      <p:pic>
        <p:nvPicPr>
          <p:cNvPr id="5" name="Content Placeholder 4">
            <a:extLst>
              <a:ext uri="{FF2B5EF4-FFF2-40B4-BE49-F238E27FC236}">
                <a16:creationId xmlns:a16="http://schemas.microsoft.com/office/drawing/2014/main" id="{2CB4EB84-AAB6-4DAB-85CC-F233E9F163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19565"/>
            <a:ext cx="10515600" cy="2782901"/>
          </a:xfrm>
        </p:spPr>
      </p:pic>
      <p:sp>
        <p:nvSpPr>
          <p:cNvPr id="8" name="Content Placeholder 2">
            <a:extLst>
              <a:ext uri="{FF2B5EF4-FFF2-40B4-BE49-F238E27FC236}">
                <a16:creationId xmlns:a16="http://schemas.microsoft.com/office/drawing/2014/main" id="{64603CE6-372B-44DC-BBDD-D050159FCC80}"/>
              </a:ext>
            </a:extLst>
          </p:cNvPr>
          <p:cNvSpPr txBox="1">
            <a:spLocks noChangeArrowheads="1"/>
          </p:cNvSpPr>
          <p:nvPr/>
        </p:nvSpPr>
        <p:spPr>
          <a:xfrm>
            <a:off x="450782" y="5422065"/>
            <a:ext cx="11290435" cy="15231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latin typeface="Garamond" panose="02020404030301010803" pitchFamily="18" charset="0"/>
              </a:rPr>
              <a:t>Temperature and net downward radiation (RTMT) are most substantial shifts; radiative forcing is computed with prescribed SSTs to ensure only atmospheric effects are considered</a:t>
            </a:r>
          </a:p>
          <a:p>
            <a:r>
              <a:rPr lang="en-US" altLang="en-US" sz="2400" dirty="0">
                <a:latin typeface="Garamond" panose="02020404030301010803" pitchFamily="18" charset="0"/>
              </a:rPr>
              <a:t>No substantial shift in precipitation, East Asian Winter Monsoon (EAWM), or Siberian high</a:t>
            </a:r>
          </a:p>
        </p:txBody>
      </p:sp>
      <p:sp>
        <p:nvSpPr>
          <p:cNvPr id="9" name="Rectangle 12">
            <a:extLst>
              <a:ext uri="{FF2B5EF4-FFF2-40B4-BE49-F238E27FC236}">
                <a16:creationId xmlns:a16="http://schemas.microsoft.com/office/drawing/2014/main" id="{5CCC39DC-AE6A-47CE-A41E-7B396E6D3ADE}"/>
              </a:ext>
            </a:extLst>
          </p:cNvPr>
          <p:cNvSpPr>
            <a:spLocks noChangeArrowheads="1"/>
          </p:cNvSpPr>
          <p:nvPr/>
        </p:nvSpPr>
        <p:spPr bwMode="auto">
          <a:xfrm>
            <a:off x="1233521" y="4702466"/>
            <a:ext cx="9132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000" dirty="0">
                <a:latin typeface="Garamond" panose="02020404030301010803" pitchFamily="18" charset="0"/>
              </a:rPr>
              <a:t>Shift due to implementing strong NTCF regulations over period 2040-59</a:t>
            </a:r>
            <a:endParaRPr lang="en-US" altLang="en-US" sz="2000" dirty="0">
              <a:latin typeface="Times New Roman" panose="02020603050405020304" pitchFamily="18" charset="0"/>
            </a:endParaRPr>
          </a:p>
        </p:txBody>
      </p:sp>
      <p:sp>
        <p:nvSpPr>
          <p:cNvPr id="10" name="TextBox 6">
            <a:extLst>
              <a:ext uri="{FF2B5EF4-FFF2-40B4-BE49-F238E27FC236}">
                <a16:creationId xmlns:a16="http://schemas.microsoft.com/office/drawing/2014/main" id="{CBC956FE-0436-41E7-895A-BBCF6023F586}"/>
              </a:ext>
            </a:extLst>
          </p:cNvPr>
          <p:cNvSpPr txBox="1">
            <a:spLocks noChangeArrowheads="1"/>
          </p:cNvSpPr>
          <p:nvPr/>
        </p:nvSpPr>
        <p:spPr bwMode="auto">
          <a:xfrm>
            <a:off x="977510" y="4173390"/>
            <a:ext cx="3334606"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a:latin typeface="Garamond" panose="02020404030301010803" pitchFamily="18" charset="0"/>
              </a:rPr>
              <a:t>SSP370-China-lowNTCF – SSP370</a:t>
            </a:r>
            <a:endParaRPr lang="en-US" altLang="en-US" sz="1800" baseline="30000" dirty="0">
              <a:latin typeface="Garamond" panose="02020404030301010803" pitchFamily="18" charset="0"/>
            </a:endParaRPr>
          </a:p>
        </p:txBody>
      </p:sp>
      <p:sp>
        <p:nvSpPr>
          <p:cNvPr id="11" name="TextBox 6">
            <a:extLst>
              <a:ext uri="{FF2B5EF4-FFF2-40B4-BE49-F238E27FC236}">
                <a16:creationId xmlns:a16="http://schemas.microsoft.com/office/drawing/2014/main" id="{681F1897-7DD6-44F7-90D1-1D60FE2E5D1D}"/>
              </a:ext>
            </a:extLst>
          </p:cNvPr>
          <p:cNvSpPr txBox="1">
            <a:spLocks noChangeArrowheads="1"/>
          </p:cNvSpPr>
          <p:nvPr/>
        </p:nvSpPr>
        <p:spPr bwMode="auto">
          <a:xfrm>
            <a:off x="6212581" y="4173390"/>
            <a:ext cx="3334606"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a:latin typeface="Garamond" panose="02020404030301010803" pitchFamily="18" charset="0"/>
              </a:rPr>
              <a:t>SSP370-China-lowNTCF – SSP370</a:t>
            </a:r>
            <a:endParaRPr lang="en-US" altLang="en-US" sz="1800" baseline="30000" dirty="0">
              <a:latin typeface="Garamond" panose="02020404030301010803" pitchFamily="18" charset="0"/>
            </a:endParaRPr>
          </a:p>
        </p:txBody>
      </p:sp>
    </p:spTree>
    <p:extLst>
      <p:ext uri="{BB962C8B-B14F-4D97-AF65-F5344CB8AC3E}">
        <p14:creationId xmlns:p14="http://schemas.microsoft.com/office/powerpoint/2010/main" val="2576775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8B96F22C-C1DD-4A71-BEA1-D5DDCCFF5DED}"/>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7FB0949-8B48-464F-BC9E-C82ADB2BA23B}"/>
              </a:ext>
            </a:extLst>
          </p:cNvPr>
          <p:cNvSpPr>
            <a:spLocks noGrp="1"/>
          </p:cNvSpPr>
          <p:nvPr>
            <p:ph type="title"/>
          </p:nvPr>
        </p:nvSpPr>
        <p:spPr/>
        <p:txBody>
          <a:bodyPr/>
          <a:lstStyle/>
          <a:p>
            <a:r>
              <a:rPr lang="en-US" dirty="0">
                <a:latin typeface="Garamond" panose="02020404030301010803" pitchFamily="18" charset="0"/>
              </a:rPr>
              <a:t>Conclusions</a:t>
            </a:r>
          </a:p>
        </p:txBody>
      </p:sp>
      <p:sp>
        <p:nvSpPr>
          <p:cNvPr id="3" name="Content Placeholder 2">
            <a:extLst>
              <a:ext uri="{FF2B5EF4-FFF2-40B4-BE49-F238E27FC236}">
                <a16:creationId xmlns:a16="http://schemas.microsoft.com/office/drawing/2014/main" id="{ABE43FDC-090A-4309-9A1A-61807532D179}"/>
              </a:ext>
            </a:extLst>
          </p:cNvPr>
          <p:cNvSpPr>
            <a:spLocks noGrp="1"/>
          </p:cNvSpPr>
          <p:nvPr>
            <p:ph idx="1"/>
          </p:nvPr>
        </p:nvSpPr>
        <p:spPr>
          <a:xfrm>
            <a:off x="838200" y="1681250"/>
            <a:ext cx="10515600" cy="4873558"/>
          </a:xfrm>
        </p:spPr>
        <p:txBody>
          <a:bodyPr>
            <a:normAutofit/>
          </a:bodyPr>
          <a:lstStyle/>
          <a:p>
            <a:r>
              <a:rPr lang="en-US" altLang="en-US" sz="2400" dirty="0">
                <a:latin typeface="Garamond" panose="02020404030301010803" pitchFamily="18" charset="0"/>
              </a:rPr>
              <a:t>NTCF emission reductions would, on balance, </a:t>
            </a:r>
            <a:r>
              <a:rPr lang="en-US" altLang="en-US" sz="2400" dirty="0">
                <a:solidFill>
                  <a:srgbClr val="FF0000"/>
                </a:solidFill>
                <a:latin typeface="Garamond" panose="02020404030301010803" pitchFamily="18" charset="0"/>
              </a:rPr>
              <a:t>decrease</a:t>
            </a:r>
            <a:r>
              <a:rPr lang="en-US" altLang="en-US" sz="2400" dirty="0">
                <a:latin typeface="Garamond" panose="02020404030301010803" pitchFamily="18" charset="0"/>
              </a:rPr>
              <a:t> surface PM</a:t>
            </a:r>
            <a:r>
              <a:rPr lang="en-US" altLang="en-US" sz="2400" baseline="-25000" dirty="0">
                <a:latin typeface="Garamond" panose="02020404030301010803" pitchFamily="18" charset="0"/>
              </a:rPr>
              <a:t>2.5</a:t>
            </a:r>
            <a:r>
              <a:rPr lang="en-US" altLang="en-US" sz="2400" dirty="0">
                <a:latin typeface="Garamond" panose="02020404030301010803" pitchFamily="18" charset="0"/>
              </a:rPr>
              <a:t> but </a:t>
            </a:r>
            <a:r>
              <a:rPr lang="en-US" altLang="en-US" sz="2400" dirty="0">
                <a:solidFill>
                  <a:srgbClr val="FF0000"/>
                </a:solidFill>
                <a:latin typeface="Garamond" panose="02020404030301010803" pitchFamily="18" charset="0"/>
              </a:rPr>
              <a:t>increase</a:t>
            </a:r>
            <a:r>
              <a:rPr lang="en-US" altLang="en-US" sz="2400" dirty="0">
                <a:latin typeface="Garamond" panose="02020404030301010803" pitchFamily="18" charset="0"/>
              </a:rPr>
              <a:t> surface ozone by midcentury in China.</a:t>
            </a:r>
          </a:p>
          <a:p>
            <a:pPr lvl="1"/>
            <a:r>
              <a:rPr lang="en-US" altLang="en-US" sz="2000" dirty="0">
                <a:latin typeface="Garamond" panose="02020404030301010803" pitchFamily="18" charset="0"/>
              </a:rPr>
              <a:t>Benefits of Chinese emission reductions in PM</a:t>
            </a:r>
            <a:r>
              <a:rPr lang="en-US" altLang="en-US" sz="2000" baseline="-25000" dirty="0">
                <a:latin typeface="Garamond" panose="02020404030301010803" pitchFamily="18" charset="0"/>
              </a:rPr>
              <a:t>2.5</a:t>
            </a:r>
            <a:r>
              <a:rPr lang="en-US" altLang="en-US" sz="2000" dirty="0">
                <a:latin typeface="Garamond" panose="02020404030301010803" pitchFamily="18" charset="0"/>
              </a:rPr>
              <a:t> are felt in neighboring countries, but so is the ozone tradeoff (at least for South Korea).</a:t>
            </a:r>
          </a:p>
          <a:p>
            <a:r>
              <a:rPr lang="en-US" altLang="en-US" sz="2400" dirty="0">
                <a:latin typeface="Garamond" panose="02020404030301010803" pitchFamily="18" charset="0"/>
              </a:rPr>
              <a:t>However, with the exceptions of urban areas, in the summer NTCF emission reductions would work to </a:t>
            </a:r>
            <a:r>
              <a:rPr lang="en-US" altLang="en-US" sz="2400" dirty="0">
                <a:solidFill>
                  <a:srgbClr val="FF0000"/>
                </a:solidFill>
                <a:latin typeface="Garamond" panose="02020404030301010803" pitchFamily="18" charset="0"/>
              </a:rPr>
              <a:t>decrease</a:t>
            </a:r>
            <a:r>
              <a:rPr lang="en-US" altLang="en-US" sz="2400" dirty="0">
                <a:latin typeface="Garamond" panose="02020404030301010803" pitchFamily="18" charset="0"/>
              </a:rPr>
              <a:t> surface ozone.</a:t>
            </a:r>
          </a:p>
          <a:p>
            <a:r>
              <a:rPr lang="en-US" altLang="en-US" sz="2400" dirty="0">
                <a:latin typeface="Garamond" panose="02020404030301010803" pitchFamily="18" charset="0"/>
              </a:rPr>
              <a:t>While both PM</a:t>
            </a:r>
            <a:r>
              <a:rPr lang="en-US" altLang="en-US" sz="2400" baseline="-25000" dirty="0">
                <a:latin typeface="Garamond" panose="02020404030301010803" pitchFamily="18" charset="0"/>
              </a:rPr>
              <a:t>2.5</a:t>
            </a:r>
            <a:r>
              <a:rPr lang="en-US" altLang="en-US" sz="2400" dirty="0">
                <a:latin typeface="Garamond" panose="02020404030301010803" pitchFamily="18" charset="0"/>
              </a:rPr>
              <a:t> and NO</a:t>
            </a:r>
            <a:r>
              <a:rPr lang="en-US" altLang="en-US" sz="2400" baseline="-25000" dirty="0">
                <a:latin typeface="Garamond" panose="02020404030301010803" pitchFamily="18" charset="0"/>
              </a:rPr>
              <a:t>x</a:t>
            </a:r>
            <a:r>
              <a:rPr lang="en-US" altLang="en-US" sz="2400" dirty="0">
                <a:latin typeface="Garamond" panose="02020404030301010803" pitchFamily="18" charset="0"/>
              </a:rPr>
              <a:t> reductions generally imply an increase in surface ozone, NO</a:t>
            </a:r>
            <a:r>
              <a:rPr lang="en-US" altLang="en-US" sz="2400" baseline="-25000" dirty="0">
                <a:latin typeface="Garamond" panose="02020404030301010803" pitchFamily="18" charset="0"/>
              </a:rPr>
              <a:t>x</a:t>
            </a:r>
            <a:r>
              <a:rPr lang="en-US" altLang="en-US" sz="2400" dirty="0">
                <a:latin typeface="Garamond" panose="02020404030301010803" pitchFamily="18" charset="0"/>
              </a:rPr>
              <a:t> regulations would be more responsible for the increase in midcentury surface ozone under a strong NTCF emissions policy.</a:t>
            </a:r>
          </a:p>
          <a:p>
            <a:r>
              <a:rPr lang="en-US" altLang="en-US" sz="2400" dirty="0">
                <a:latin typeface="Garamond" panose="02020404030301010803" pitchFamily="18" charset="0"/>
              </a:rPr>
              <a:t>NTCF regulations in China do not appear to substantially affect large circulation patterns, although reduced NTCFs would drive up to a half degree of surface warming in China</a:t>
            </a:r>
          </a:p>
        </p:txBody>
      </p:sp>
    </p:spTree>
    <p:extLst>
      <p:ext uri="{BB962C8B-B14F-4D97-AF65-F5344CB8AC3E}">
        <p14:creationId xmlns:p14="http://schemas.microsoft.com/office/powerpoint/2010/main" val="13862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F191B881-DA7A-4C09-BCE1-9E4D0647BD7E}"/>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6E9A26-0567-453A-B162-B5919BD01D5C}"/>
              </a:ext>
            </a:extLst>
          </p:cNvPr>
          <p:cNvSpPr>
            <a:spLocks noGrp="1"/>
          </p:cNvSpPr>
          <p:nvPr>
            <p:ph type="title"/>
          </p:nvPr>
        </p:nvSpPr>
        <p:spPr/>
        <p:txBody>
          <a:bodyPr/>
          <a:lstStyle/>
          <a:p>
            <a:r>
              <a:rPr lang="en-US" altLang="en-US" dirty="0">
                <a:latin typeface="Garamond" panose="02020404030301010803" pitchFamily="18" charset="0"/>
              </a:rPr>
              <a:t>Acknowledgements</a:t>
            </a:r>
            <a:endParaRPr lang="en-US" dirty="0">
              <a:latin typeface="Garamond" panose="02020404030301010803" pitchFamily="18" charset="0"/>
            </a:endParaRPr>
          </a:p>
        </p:txBody>
      </p:sp>
      <p:sp>
        <p:nvSpPr>
          <p:cNvPr id="3" name="Content Placeholder 2">
            <a:extLst>
              <a:ext uri="{FF2B5EF4-FFF2-40B4-BE49-F238E27FC236}">
                <a16:creationId xmlns:a16="http://schemas.microsoft.com/office/drawing/2014/main" id="{4C3F7FD9-6C29-4412-9F9E-1192EEBE5519}"/>
              </a:ext>
            </a:extLst>
          </p:cNvPr>
          <p:cNvSpPr>
            <a:spLocks noGrp="1"/>
          </p:cNvSpPr>
          <p:nvPr>
            <p:ph idx="1"/>
          </p:nvPr>
        </p:nvSpPr>
        <p:spPr>
          <a:xfrm>
            <a:off x="838199" y="1850942"/>
            <a:ext cx="7372150" cy="4905993"/>
          </a:xfrm>
        </p:spPr>
        <p:txBody>
          <a:bodyPr>
            <a:normAutofit/>
          </a:bodyPr>
          <a:lstStyle/>
          <a:p>
            <a:r>
              <a:rPr lang="en-US" altLang="en-US" dirty="0">
                <a:latin typeface="Garamond" panose="02020404030301010803" pitchFamily="18" charset="0"/>
              </a:rPr>
              <a:t>This work was supported and funded by the NOAA Ernest F. Hollings Scholarship and was conducted at the Geophysical Fluid Dynamics Laboratory. All simulations were run on the Gaea cluster at Oak Ridge National Laboratory.</a:t>
            </a:r>
          </a:p>
          <a:p>
            <a:r>
              <a:rPr lang="en-US" altLang="en-US" dirty="0">
                <a:latin typeface="Garamond" panose="02020404030301010803" pitchFamily="18" charset="0"/>
              </a:rPr>
              <a:t>Special thanks to my mentors and coauthors </a:t>
            </a:r>
            <a:r>
              <a:rPr lang="en-US" altLang="en-US" b="1" dirty="0">
                <a:latin typeface="Garamond" panose="02020404030301010803" pitchFamily="18" charset="0"/>
              </a:rPr>
              <a:t>Larry Horowitz </a:t>
            </a:r>
            <a:r>
              <a:rPr lang="en-US" altLang="en-US" dirty="0">
                <a:latin typeface="Garamond" panose="02020404030301010803" pitchFamily="18" charset="0"/>
              </a:rPr>
              <a:t>and </a:t>
            </a:r>
            <a:r>
              <a:rPr lang="en-US" altLang="en-US" b="1" dirty="0">
                <a:latin typeface="Garamond" panose="02020404030301010803" pitchFamily="18" charset="0"/>
              </a:rPr>
              <a:t>Vaishali Naik</a:t>
            </a:r>
            <a:r>
              <a:rPr lang="en-US" altLang="en-US" dirty="0">
                <a:latin typeface="Garamond" panose="02020404030301010803" pitchFamily="18" charset="0"/>
              </a:rPr>
              <a:t>, as well as to Song-Miao Fan, Fabien </a:t>
            </a:r>
            <a:r>
              <a:rPr lang="en-US" altLang="en-US" dirty="0" err="1">
                <a:latin typeface="Garamond" panose="02020404030301010803" pitchFamily="18" charset="0"/>
              </a:rPr>
              <a:t>Paulot</a:t>
            </a:r>
            <a:r>
              <a:rPr lang="en-US" altLang="en-US" dirty="0">
                <a:latin typeface="Garamond" panose="02020404030301010803" pitchFamily="18" charset="0"/>
              </a:rPr>
              <a:t>, and Chris Blanton for their support and advice.</a:t>
            </a:r>
          </a:p>
          <a:p>
            <a:r>
              <a:rPr lang="en-US" altLang="en-US" dirty="0">
                <a:latin typeface="Garamond" panose="02020404030301010803" pitchFamily="18" charset="0"/>
              </a:rPr>
              <a:t>And thanks to the rest of the 2019 GFDL intern class!</a:t>
            </a:r>
          </a:p>
          <a:p>
            <a:endParaRPr lang="en-US" altLang="en-US" dirty="0">
              <a:latin typeface="Garamond" panose="02020404030301010803" pitchFamily="18" charset="0"/>
            </a:endParaRPr>
          </a:p>
        </p:txBody>
      </p:sp>
      <p:pic>
        <p:nvPicPr>
          <p:cNvPr id="5" name="Picture 2">
            <a:extLst>
              <a:ext uri="{FF2B5EF4-FFF2-40B4-BE49-F238E27FC236}">
                <a16:creationId xmlns:a16="http://schemas.microsoft.com/office/drawing/2014/main" id="{9D420682-223D-4891-9066-1135822B9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445" b="16666"/>
          <a:stretch>
            <a:fillRect/>
          </a:stretch>
        </p:blipFill>
        <p:spPr bwMode="auto">
          <a:xfrm>
            <a:off x="8302257" y="204871"/>
            <a:ext cx="370205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86A88310-B838-4E98-AD31-6146AD258D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2556" y="4208821"/>
            <a:ext cx="1654810" cy="16548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arvard College Shield">
            <a:extLst>
              <a:ext uri="{FF2B5EF4-FFF2-40B4-BE49-F238E27FC236}">
                <a16:creationId xmlns:a16="http://schemas.microsoft.com/office/drawing/2014/main" id="{CEA7495E-F37F-4600-B8EE-FA0FE00B1A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0306" y="4208821"/>
            <a:ext cx="1309283" cy="1584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3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697CA03D-E61D-414F-A0EA-B2973FD909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2F3F4-2415-43F8-9814-AD6D6820D550}"/>
              </a:ext>
            </a:extLst>
          </p:cNvPr>
          <p:cNvSpPr>
            <a:spLocks noGrp="1"/>
          </p:cNvSpPr>
          <p:nvPr>
            <p:ph type="ctrTitle"/>
          </p:nvPr>
        </p:nvSpPr>
        <p:spPr>
          <a:xfrm>
            <a:off x="4782151" y="3051209"/>
            <a:ext cx="2627697" cy="618423"/>
          </a:xfrm>
          <a:solidFill>
            <a:srgbClr val="D7DDD6"/>
          </a:solidFill>
        </p:spPr>
        <p:txBody>
          <a:bodyPr>
            <a:normAutofit fontScale="90000"/>
          </a:bodyPr>
          <a:lstStyle/>
          <a:p>
            <a:r>
              <a:rPr lang="en-US" sz="4000" b="1" dirty="0">
                <a:latin typeface="Garamond" panose="02020404030301010803" pitchFamily="18" charset="0"/>
              </a:rPr>
              <a:t>Questions?</a:t>
            </a:r>
          </a:p>
        </p:txBody>
      </p:sp>
      <p:pic>
        <p:nvPicPr>
          <p:cNvPr id="7" name="Picture 4">
            <a:extLst>
              <a:ext uri="{FF2B5EF4-FFF2-40B4-BE49-F238E27FC236}">
                <a16:creationId xmlns:a16="http://schemas.microsoft.com/office/drawing/2014/main" id="{2B918548-F0EA-4E67-B8F1-34E3323B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340" y="81280"/>
            <a:ext cx="1654810" cy="16548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arvard College Shield">
            <a:extLst>
              <a:ext uri="{FF2B5EF4-FFF2-40B4-BE49-F238E27FC236}">
                <a16:creationId xmlns:a16="http://schemas.microsoft.com/office/drawing/2014/main" id="{5AB8562D-A932-441E-9840-D70CE37949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1143" y="127418"/>
            <a:ext cx="1418517" cy="171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18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697CA03D-E61D-414F-A0EA-B2973FD909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8D2F3F4-2415-43F8-9814-AD6D6820D550}"/>
              </a:ext>
            </a:extLst>
          </p:cNvPr>
          <p:cNvSpPr>
            <a:spLocks noGrp="1"/>
          </p:cNvSpPr>
          <p:nvPr>
            <p:ph type="ctrTitle"/>
          </p:nvPr>
        </p:nvSpPr>
        <p:spPr>
          <a:xfrm>
            <a:off x="4782151" y="3051209"/>
            <a:ext cx="2627697" cy="618423"/>
          </a:xfrm>
          <a:solidFill>
            <a:srgbClr val="D7DDD6"/>
          </a:solidFill>
        </p:spPr>
        <p:txBody>
          <a:bodyPr>
            <a:normAutofit fontScale="90000"/>
          </a:bodyPr>
          <a:lstStyle/>
          <a:p>
            <a:r>
              <a:rPr lang="en-US" sz="4000" b="1" dirty="0">
                <a:latin typeface="Garamond" panose="02020404030301010803" pitchFamily="18" charset="0"/>
              </a:rPr>
              <a:t>Extra slides</a:t>
            </a:r>
          </a:p>
        </p:txBody>
      </p:sp>
    </p:spTree>
    <p:extLst>
      <p:ext uri="{BB962C8B-B14F-4D97-AF65-F5344CB8AC3E}">
        <p14:creationId xmlns:p14="http://schemas.microsoft.com/office/powerpoint/2010/main" val="443610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7964D11D-0AE7-4BC2-853D-F9FA1BC7F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1" y="2057400"/>
            <a:ext cx="4517671" cy="3670180"/>
          </a:xfrm>
          <a:prstGeom prst="rect">
            <a:avLst/>
          </a:prstGeom>
        </p:spPr>
      </p:pic>
      <p:sp>
        <p:nvSpPr>
          <p:cNvPr id="27650" name="Title 1">
            <a:extLst>
              <a:ext uri="{FF2B5EF4-FFF2-40B4-BE49-F238E27FC236}">
                <a16:creationId xmlns:a16="http://schemas.microsoft.com/office/drawing/2014/main" id="{830F4750-0BDF-49F6-81FF-CD5B023A71FB}"/>
              </a:ext>
            </a:extLst>
          </p:cNvPr>
          <p:cNvSpPr>
            <a:spLocks noGrp="1" noChangeArrowheads="1"/>
          </p:cNvSpPr>
          <p:nvPr>
            <p:ph type="title"/>
          </p:nvPr>
        </p:nvSpPr>
        <p:spPr>
          <a:xfrm>
            <a:off x="1574007" y="187444"/>
            <a:ext cx="7391400" cy="1143000"/>
          </a:xfrm>
        </p:spPr>
        <p:txBody>
          <a:bodyPr>
            <a:normAutofit fontScale="90000"/>
          </a:bodyPr>
          <a:lstStyle/>
          <a:p>
            <a:r>
              <a:rPr lang="en-US" altLang="en-US" dirty="0">
                <a:latin typeface="Garamond" panose="02020404030301010803" pitchFamily="18" charset="0"/>
              </a:rPr>
              <a:t>A one-minute crash course in atmospheric chemistry</a:t>
            </a:r>
          </a:p>
        </p:txBody>
      </p:sp>
      <p:pic>
        <p:nvPicPr>
          <p:cNvPr id="8" name="Picture 10" descr="Image result for giphy raincloud transparent background">
            <a:extLst>
              <a:ext uri="{FF2B5EF4-FFF2-40B4-BE49-F238E27FC236}">
                <a16:creationId xmlns:a16="http://schemas.microsoft.com/office/drawing/2014/main" id="{22C39CA3-7102-4C07-8872-1F44608987C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5513149"/>
            <a:ext cx="1071562"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A39DF1A-9A54-4C39-B77E-804A16BFA267}"/>
              </a:ext>
            </a:extLst>
          </p:cNvPr>
          <p:cNvSpPr txBox="1"/>
          <p:nvPr/>
        </p:nvSpPr>
        <p:spPr>
          <a:xfrm>
            <a:off x="1574007" y="1600200"/>
            <a:ext cx="1895475" cy="1938992"/>
          </a:xfrm>
          <a:prstGeom prst="rect">
            <a:avLst/>
          </a:prstGeom>
          <a:noFill/>
        </p:spPr>
        <p:txBody>
          <a:bodyPr wrap="square" rtlCol="0">
            <a:spAutoFit/>
          </a:bodyPr>
          <a:lstStyle/>
          <a:p>
            <a:r>
              <a:rPr lang="en-US" sz="2000" dirty="0">
                <a:latin typeface="Garamond" panose="02020404030301010803" pitchFamily="18" charset="0"/>
              </a:rPr>
              <a:t>More radiation</a:t>
            </a:r>
          </a:p>
          <a:p>
            <a:r>
              <a:rPr lang="en-US" sz="2000" dirty="0">
                <a:latin typeface="Garamond" panose="02020404030301010803" pitchFamily="18" charset="0"/>
              </a:rPr>
              <a:t>and humidity in summer </a:t>
            </a:r>
            <a:r>
              <a:rPr lang="en-US" sz="2000" dirty="0">
                <a:solidFill>
                  <a:srgbClr val="FF0000"/>
                </a:solidFill>
                <a:latin typeface="Garamond" panose="02020404030301010803" pitchFamily="18" charset="0"/>
              </a:rPr>
              <a:t>implies</a:t>
            </a:r>
            <a:endParaRPr lang="en-US" sz="2000" b="1" dirty="0">
              <a:solidFill>
                <a:srgbClr val="FF0000"/>
              </a:solidFill>
              <a:latin typeface="Garamond" panose="02020404030301010803" pitchFamily="18" charset="0"/>
            </a:endParaRPr>
          </a:p>
          <a:p>
            <a:r>
              <a:rPr lang="en-US" sz="2000" b="1" dirty="0">
                <a:solidFill>
                  <a:srgbClr val="FF0000"/>
                </a:solidFill>
                <a:latin typeface="Garamond" panose="02020404030301010803" pitchFamily="18" charset="0"/>
              </a:rPr>
              <a:t>more O</a:t>
            </a:r>
            <a:r>
              <a:rPr lang="en-US" sz="2000" b="1" baseline="-25000" dirty="0">
                <a:solidFill>
                  <a:srgbClr val="FF0000"/>
                </a:solidFill>
                <a:latin typeface="Garamond" panose="02020404030301010803" pitchFamily="18" charset="0"/>
              </a:rPr>
              <a:t>3</a:t>
            </a:r>
            <a:r>
              <a:rPr lang="en-US" sz="2000" b="1" dirty="0">
                <a:solidFill>
                  <a:srgbClr val="FF0000"/>
                </a:solidFill>
                <a:latin typeface="Garamond" panose="02020404030301010803" pitchFamily="18" charset="0"/>
              </a:rPr>
              <a:t> production</a:t>
            </a:r>
            <a:endParaRPr lang="en-US" sz="2000" dirty="0">
              <a:solidFill>
                <a:srgbClr val="FF0000"/>
              </a:solidFill>
              <a:latin typeface="Garamond" panose="02020404030301010803" pitchFamily="18" charset="0"/>
            </a:endParaRPr>
          </a:p>
          <a:p>
            <a:endParaRPr lang="en-US" sz="2000" dirty="0">
              <a:latin typeface="Garamond" panose="02020404030301010803" pitchFamily="18" charset="0"/>
            </a:endParaRPr>
          </a:p>
        </p:txBody>
      </p:sp>
      <p:sp>
        <p:nvSpPr>
          <p:cNvPr id="14" name="TextBox 13">
            <a:extLst>
              <a:ext uri="{FF2B5EF4-FFF2-40B4-BE49-F238E27FC236}">
                <a16:creationId xmlns:a16="http://schemas.microsoft.com/office/drawing/2014/main" id="{8A49D0DE-C2FC-4D37-98AE-8337DFDD1722}"/>
              </a:ext>
            </a:extLst>
          </p:cNvPr>
          <p:cNvSpPr txBox="1"/>
          <p:nvPr/>
        </p:nvSpPr>
        <p:spPr>
          <a:xfrm>
            <a:off x="3693936" y="5654893"/>
            <a:ext cx="1828800" cy="1015663"/>
          </a:xfrm>
          <a:prstGeom prst="rect">
            <a:avLst/>
          </a:prstGeom>
          <a:noFill/>
        </p:spPr>
        <p:txBody>
          <a:bodyPr wrap="square" rtlCol="0">
            <a:spAutoFit/>
          </a:bodyPr>
          <a:lstStyle/>
          <a:p>
            <a:r>
              <a:rPr lang="en-US" sz="2000" dirty="0">
                <a:latin typeface="Garamond" panose="02020404030301010803" pitchFamily="18" charset="0"/>
              </a:rPr>
              <a:t>Nitric acid rains out, </a:t>
            </a:r>
            <a:r>
              <a:rPr lang="en-US" sz="2000" b="1" dirty="0">
                <a:solidFill>
                  <a:srgbClr val="FF0000"/>
                </a:solidFill>
                <a:latin typeface="Garamond" panose="02020404030301010803" pitchFamily="18" charset="0"/>
              </a:rPr>
              <a:t>limits O</a:t>
            </a:r>
            <a:r>
              <a:rPr lang="en-US" sz="2000" b="1" baseline="-25000" dirty="0">
                <a:solidFill>
                  <a:srgbClr val="FF0000"/>
                </a:solidFill>
                <a:latin typeface="Garamond" panose="02020404030301010803" pitchFamily="18" charset="0"/>
              </a:rPr>
              <a:t>3</a:t>
            </a:r>
            <a:r>
              <a:rPr lang="en-US" sz="2000" b="1" dirty="0">
                <a:solidFill>
                  <a:srgbClr val="FF0000"/>
                </a:solidFill>
                <a:latin typeface="Garamond" panose="02020404030301010803" pitchFamily="18" charset="0"/>
              </a:rPr>
              <a:t> production</a:t>
            </a:r>
          </a:p>
        </p:txBody>
      </p:sp>
      <p:sp>
        <p:nvSpPr>
          <p:cNvPr id="6" name="TextBox 5">
            <a:extLst>
              <a:ext uri="{FF2B5EF4-FFF2-40B4-BE49-F238E27FC236}">
                <a16:creationId xmlns:a16="http://schemas.microsoft.com/office/drawing/2014/main" id="{0BF3F771-8810-483C-B986-6090E8E39522}"/>
              </a:ext>
            </a:extLst>
          </p:cNvPr>
          <p:cNvSpPr txBox="1"/>
          <p:nvPr/>
        </p:nvSpPr>
        <p:spPr>
          <a:xfrm>
            <a:off x="7494015" y="5567341"/>
            <a:ext cx="2111729" cy="1015663"/>
          </a:xfrm>
          <a:prstGeom prst="rect">
            <a:avLst/>
          </a:prstGeom>
          <a:noFill/>
        </p:spPr>
        <p:txBody>
          <a:bodyPr wrap="square" rtlCol="0">
            <a:spAutoFit/>
          </a:bodyPr>
          <a:lstStyle/>
          <a:p>
            <a:r>
              <a:rPr lang="en-US" sz="2000" dirty="0">
                <a:latin typeface="Garamond" panose="02020404030301010803" pitchFamily="18" charset="0"/>
              </a:rPr>
              <a:t>NO</a:t>
            </a:r>
            <a:r>
              <a:rPr lang="en-US" sz="2000" baseline="-25000" dirty="0">
                <a:latin typeface="Garamond" panose="02020404030301010803" pitchFamily="18" charset="0"/>
              </a:rPr>
              <a:t>x</a:t>
            </a:r>
            <a:r>
              <a:rPr lang="en-US" sz="2000" dirty="0">
                <a:latin typeface="Garamond" panose="02020404030301010803" pitchFamily="18" charset="0"/>
              </a:rPr>
              <a:t> vital for both </a:t>
            </a:r>
            <a:r>
              <a:rPr lang="en-US" sz="2000" b="1" dirty="0">
                <a:solidFill>
                  <a:srgbClr val="FF0000"/>
                </a:solidFill>
                <a:latin typeface="Garamond" panose="02020404030301010803" pitchFamily="18" charset="0"/>
              </a:rPr>
              <a:t>production</a:t>
            </a:r>
            <a:r>
              <a:rPr lang="en-US" sz="2000" dirty="0">
                <a:latin typeface="Garamond" panose="02020404030301010803" pitchFamily="18" charset="0"/>
              </a:rPr>
              <a:t> and </a:t>
            </a:r>
            <a:r>
              <a:rPr lang="en-US" sz="2000" b="1" dirty="0">
                <a:solidFill>
                  <a:srgbClr val="FF0000"/>
                </a:solidFill>
                <a:latin typeface="Garamond" panose="02020404030301010803" pitchFamily="18" charset="0"/>
              </a:rPr>
              <a:t>loss</a:t>
            </a:r>
            <a:r>
              <a:rPr lang="en-US" sz="2000" dirty="0">
                <a:latin typeface="Garamond" panose="02020404030301010803" pitchFamily="18" charset="0"/>
              </a:rPr>
              <a:t> of O</a:t>
            </a:r>
            <a:r>
              <a:rPr lang="en-US" sz="2000" baseline="-25000" dirty="0">
                <a:latin typeface="Garamond" panose="02020404030301010803" pitchFamily="18" charset="0"/>
              </a:rPr>
              <a:t>3</a:t>
            </a:r>
          </a:p>
        </p:txBody>
      </p:sp>
      <p:sp>
        <p:nvSpPr>
          <p:cNvPr id="16" name="TextBox 15">
            <a:extLst>
              <a:ext uri="{FF2B5EF4-FFF2-40B4-BE49-F238E27FC236}">
                <a16:creationId xmlns:a16="http://schemas.microsoft.com/office/drawing/2014/main" id="{2F9B862A-69A1-492A-8450-BCB3118F9116}"/>
              </a:ext>
            </a:extLst>
          </p:cNvPr>
          <p:cNvSpPr txBox="1"/>
          <p:nvPr/>
        </p:nvSpPr>
        <p:spPr>
          <a:xfrm>
            <a:off x="4304989" y="1676401"/>
            <a:ext cx="1828800" cy="1015663"/>
          </a:xfrm>
          <a:prstGeom prst="rect">
            <a:avLst/>
          </a:prstGeom>
          <a:noFill/>
        </p:spPr>
        <p:txBody>
          <a:bodyPr wrap="square" rtlCol="0">
            <a:spAutoFit/>
          </a:bodyPr>
          <a:lstStyle/>
          <a:p>
            <a:r>
              <a:rPr lang="en-US" sz="2000" dirty="0">
                <a:latin typeface="Garamond" panose="02020404030301010803" pitchFamily="18" charset="0"/>
              </a:rPr>
              <a:t>Nitric oxide critical to</a:t>
            </a:r>
            <a:r>
              <a:rPr lang="en-US" sz="2000" b="1" dirty="0">
                <a:solidFill>
                  <a:srgbClr val="FF0000"/>
                </a:solidFill>
                <a:latin typeface="Garamond" panose="02020404030301010803" pitchFamily="18" charset="0"/>
              </a:rPr>
              <a:t> O</a:t>
            </a:r>
            <a:r>
              <a:rPr lang="en-US" sz="2000" b="1" baseline="-25000" dirty="0">
                <a:solidFill>
                  <a:srgbClr val="FF0000"/>
                </a:solidFill>
                <a:latin typeface="Garamond" panose="02020404030301010803" pitchFamily="18" charset="0"/>
              </a:rPr>
              <a:t>3</a:t>
            </a:r>
            <a:r>
              <a:rPr lang="en-US" sz="2000" b="1" dirty="0">
                <a:solidFill>
                  <a:srgbClr val="FF0000"/>
                </a:solidFill>
                <a:latin typeface="Garamond" panose="02020404030301010803" pitchFamily="18" charset="0"/>
              </a:rPr>
              <a:t> production</a:t>
            </a:r>
          </a:p>
        </p:txBody>
      </p:sp>
      <p:pic>
        <p:nvPicPr>
          <p:cNvPr id="17" name="Picture 7">
            <a:extLst>
              <a:ext uri="{FF2B5EF4-FFF2-40B4-BE49-F238E27FC236}">
                <a16:creationId xmlns:a16="http://schemas.microsoft.com/office/drawing/2014/main" id="{18CF305A-69B3-4064-8F0D-E3C4798EB8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315516" y="2405008"/>
            <a:ext cx="4292953" cy="321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6"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7964D11D-0AE7-4BC2-853D-F9FA1BC7FA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1" y="2057400"/>
            <a:ext cx="4517671" cy="3670180"/>
          </a:xfrm>
          <a:prstGeom prst="rect">
            <a:avLst/>
          </a:prstGeom>
        </p:spPr>
      </p:pic>
      <p:pic>
        <p:nvPicPr>
          <p:cNvPr id="27654" name="Picture 7">
            <a:extLst>
              <a:ext uri="{FF2B5EF4-FFF2-40B4-BE49-F238E27FC236}">
                <a16:creationId xmlns:a16="http://schemas.microsoft.com/office/drawing/2014/main" id="{7E063412-0332-4871-8DBF-EF9A36297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15515" y="2405008"/>
            <a:ext cx="4292954" cy="321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Image result for giphy raincloud transparent background">
            <a:extLst>
              <a:ext uri="{FF2B5EF4-FFF2-40B4-BE49-F238E27FC236}">
                <a16:creationId xmlns:a16="http://schemas.microsoft.com/office/drawing/2014/main" id="{22C39CA3-7102-4C07-8872-1F44608987C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513149"/>
            <a:ext cx="1071562"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A39DF1A-9A54-4C39-B77E-804A16BFA267}"/>
              </a:ext>
            </a:extLst>
          </p:cNvPr>
          <p:cNvSpPr txBox="1"/>
          <p:nvPr/>
        </p:nvSpPr>
        <p:spPr>
          <a:xfrm>
            <a:off x="1574007" y="1600200"/>
            <a:ext cx="1895475" cy="1938992"/>
          </a:xfrm>
          <a:prstGeom prst="rect">
            <a:avLst/>
          </a:prstGeom>
          <a:noFill/>
        </p:spPr>
        <p:txBody>
          <a:bodyPr wrap="square" rtlCol="0">
            <a:spAutoFit/>
          </a:bodyPr>
          <a:lstStyle/>
          <a:p>
            <a:r>
              <a:rPr lang="en-US" sz="2000" dirty="0">
                <a:latin typeface="Garamond" panose="02020404030301010803" pitchFamily="18" charset="0"/>
              </a:rPr>
              <a:t>More radiation</a:t>
            </a:r>
          </a:p>
          <a:p>
            <a:r>
              <a:rPr lang="en-US" sz="2000" dirty="0">
                <a:latin typeface="Garamond" panose="02020404030301010803" pitchFamily="18" charset="0"/>
              </a:rPr>
              <a:t>and humidity in summer </a:t>
            </a:r>
            <a:r>
              <a:rPr lang="en-US" sz="2000" dirty="0">
                <a:solidFill>
                  <a:srgbClr val="FF0000"/>
                </a:solidFill>
                <a:latin typeface="Garamond" panose="02020404030301010803" pitchFamily="18" charset="0"/>
              </a:rPr>
              <a:t>implies</a:t>
            </a:r>
            <a:endParaRPr lang="en-US" sz="2000" b="1" dirty="0">
              <a:solidFill>
                <a:srgbClr val="FF0000"/>
              </a:solidFill>
              <a:latin typeface="Garamond" panose="02020404030301010803" pitchFamily="18" charset="0"/>
            </a:endParaRPr>
          </a:p>
          <a:p>
            <a:r>
              <a:rPr lang="en-US" sz="2000" b="1" dirty="0">
                <a:solidFill>
                  <a:srgbClr val="FF0000"/>
                </a:solidFill>
                <a:latin typeface="Garamond" panose="02020404030301010803" pitchFamily="18" charset="0"/>
              </a:rPr>
              <a:t>more O</a:t>
            </a:r>
            <a:r>
              <a:rPr lang="en-US" sz="2000" b="1" baseline="-25000" dirty="0">
                <a:solidFill>
                  <a:srgbClr val="FF0000"/>
                </a:solidFill>
                <a:latin typeface="Garamond" panose="02020404030301010803" pitchFamily="18" charset="0"/>
              </a:rPr>
              <a:t>3</a:t>
            </a:r>
            <a:r>
              <a:rPr lang="en-US" sz="2000" b="1" dirty="0">
                <a:solidFill>
                  <a:srgbClr val="FF0000"/>
                </a:solidFill>
                <a:latin typeface="Garamond" panose="02020404030301010803" pitchFamily="18" charset="0"/>
              </a:rPr>
              <a:t> production</a:t>
            </a:r>
            <a:endParaRPr lang="en-US" sz="2000" dirty="0">
              <a:solidFill>
                <a:srgbClr val="FF0000"/>
              </a:solidFill>
              <a:latin typeface="Garamond" panose="02020404030301010803" pitchFamily="18" charset="0"/>
            </a:endParaRPr>
          </a:p>
          <a:p>
            <a:endParaRPr lang="en-US" sz="2000" dirty="0">
              <a:latin typeface="Garamond" panose="02020404030301010803" pitchFamily="18" charset="0"/>
            </a:endParaRPr>
          </a:p>
        </p:txBody>
      </p:sp>
      <p:sp>
        <p:nvSpPr>
          <p:cNvPr id="14" name="TextBox 13">
            <a:extLst>
              <a:ext uri="{FF2B5EF4-FFF2-40B4-BE49-F238E27FC236}">
                <a16:creationId xmlns:a16="http://schemas.microsoft.com/office/drawing/2014/main" id="{8A49D0DE-C2FC-4D37-98AE-8337DFDD1722}"/>
              </a:ext>
            </a:extLst>
          </p:cNvPr>
          <p:cNvSpPr txBox="1"/>
          <p:nvPr/>
        </p:nvSpPr>
        <p:spPr>
          <a:xfrm>
            <a:off x="3693936" y="5654893"/>
            <a:ext cx="1828800" cy="1015663"/>
          </a:xfrm>
          <a:prstGeom prst="rect">
            <a:avLst/>
          </a:prstGeom>
          <a:noFill/>
        </p:spPr>
        <p:txBody>
          <a:bodyPr wrap="square" rtlCol="0">
            <a:spAutoFit/>
          </a:bodyPr>
          <a:lstStyle/>
          <a:p>
            <a:r>
              <a:rPr lang="en-US" sz="2000" dirty="0">
                <a:latin typeface="Garamond" panose="02020404030301010803" pitchFamily="18" charset="0"/>
              </a:rPr>
              <a:t>Nitric acid rains out, </a:t>
            </a:r>
            <a:r>
              <a:rPr lang="en-US" sz="2000" b="1" dirty="0">
                <a:solidFill>
                  <a:srgbClr val="FF0000"/>
                </a:solidFill>
                <a:latin typeface="Garamond" panose="02020404030301010803" pitchFamily="18" charset="0"/>
              </a:rPr>
              <a:t>stops O</a:t>
            </a:r>
            <a:r>
              <a:rPr lang="en-US" sz="2000" b="1" baseline="-25000" dirty="0">
                <a:solidFill>
                  <a:srgbClr val="FF0000"/>
                </a:solidFill>
                <a:latin typeface="Garamond" panose="02020404030301010803" pitchFamily="18" charset="0"/>
              </a:rPr>
              <a:t>3</a:t>
            </a:r>
            <a:r>
              <a:rPr lang="en-US" sz="2000" b="1" dirty="0">
                <a:solidFill>
                  <a:srgbClr val="FF0000"/>
                </a:solidFill>
                <a:latin typeface="Garamond" panose="02020404030301010803" pitchFamily="18" charset="0"/>
              </a:rPr>
              <a:t> production</a:t>
            </a:r>
          </a:p>
        </p:txBody>
      </p:sp>
      <p:sp>
        <p:nvSpPr>
          <p:cNvPr id="6" name="TextBox 5">
            <a:extLst>
              <a:ext uri="{FF2B5EF4-FFF2-40B4-BE49-F238E27FC236}">
                <a16:creationId xmlns:a16="http://schemas.microsoft.com/office/drawing/2014/main" id="{0BF3F771-8810-483C-B986-6090E8E39522}"/>
              </a:ext>
            </a:extLst>
          </p:cNvPr>
          <p:cNvSpPr txBox="1"/>
          <p:nvPr/>
        </p:nvSpPr>
        <p:spPr>
          <a:xfrm>
            <a:off x="7494015" y="5567341"/>
            <a:ext cx="2111729" cy="1015663"/>
          </a:xfrm>
          <a:prstGeom prst="rect">
            <a:avLst/>
          </a:prstGeom>
          <a:noFill/>
        </p:spPr>
        <p:txBody>
          <a:bodyPr wrap="square" rtlCol="0">
            <a:spAutoFit/>
          </a:bodyPr>
          <a:lstStyle/>
          <a:p>
            <a:r>
              <a:rPr lang="en-US" sz="2000" dirty="0">
                <a:latin typeface="Garamond" panose="02020404030301010803" pitchFamily="18" charset="0"/>
              </a:rPr>
              <a:t>NO</a:t>
            </a:r>
            <a:r>
              <a:rPr lang="en-US" sz="2000" baseline="-25000" dirty="0">
                <a:latin typeface="Garamond" panose="02020404030301010803" pitchFamily="18" charset="0"/>
              </a:rPr>
              <a:t>x</a:t>
            </a:r>
            <a:r>
              <a:rPr lang="en-US" sz="2000" dirty="0">
                <a:latin typeface="Garamond" panose="02020404030301010803" pitchFamily="18" charset="0"/>
              </a:rPr>
              <a:t> vital for both </a:t>
            </a:r>
            <a:r>
              <a:rPr lang="en-US" sz="2000" b="1" dirty="0">
                <a:solidFill>
                  <a:srgbClr val="FF0000"/>
                </a:solidFill>
                <a:latin typeface="Garamond" panose="02020404030301010803" pitchFamily="18" charset="0"/>
              </a:rPr>
              <a:t>production</a:t>
            </a:r>
            <a:r>
              <a:rPr lang="en-US" sz="2000" dirty="0">
                <a:latin typeface="Garamond" panose="02020404030301010803" pitchFamily="18" charset="0"/>
              </a:rPr>
              <a:t> and </a:t>
            </a:r>
            <a:r>
              <a:rPr lang="en-US" sz="2000" b="1" dirty="0">
                <a:solidFill>
                  <a:srgbClr val="FF0000"/>
                </a:solidFill>
                <a:latin typeface="Garamond" panose="02020404030301010803" pitchFamily="18" charset="0"/>
              </a:rPr>
              <a:t>loss</a:t>
            </a:r>
            <a:r>
              <a:rPr lang="en-US" sz="2000" dirty="0">
                <a:latin typeface="Garamond" panose="02020404030301010803" pitchFamily="18" charset="0"/>
              </a:rPr>
              <a:t> of O</a:t>
            </a:r>
            <a:r>
              <a:rPr lang="en-US" sz="2000" baseline="-25000" dirty="0">
                <a:latin typeface="Garamond" panose="02020404030301010803" pitchFamily="18" charset="0"/>
              </a:rPr>
              <a:t>3</a:t>
            </a:r>
          </a:p>
        </p:txBody>
      </p:sp>
      <p:sp>
        <p:nvSpPr>
          <p:cNvPr id="16" name="TextBox 15">
            <a:extLst>
              <a:ext uri="{FF2B5EF4-FFF2-40B4-BE49-F238E27FC236}">
                <a16:creationId xmlns:a16="http://schemas.microsoft.com/office/drawing/2014/main" id="{2F9B862A-69A1-492A-8450-BCB3118F9116}"/>
              </a:ext>
            </a:extLst>
          </p:cNvPr>
          <p:cNvSpPr txBox="1"/>
          <p:nvPr/>
        </p:nvSpPr>
        <p:spPr>
          <a:xfrm>
            <a:off x="4304989" y="1676401"/>
            <a:ext cx="1828800" cy="1015663"/>
          </a:xfrm>
          <a:prstGeom prst="rect">
            <a:avLst/>
          </a:prstGeom>
          <a:noFill/>
        </p:spPr>
        <p:txBody>
          <a:bodyPr wrap="square" rtlCol="0">
            <a:spAutoFit/>
          </a:bodyPr>
          <a:lstStyle/>
          <a:p>
            <a:r>
              <a:rPr lang="en-US" sz="2000" dirty="0">
                <a:latin typeface="Garamond" panose="02020404030301010803" pitchFamily="18" charset="0"/>
              </a:rPr>
              <a:t>Nitric oxide critical to</a:t>
            </a:r>
            <a:r>
              <a:rPr lang="en-US" sz="2000" b="1" dirty="0">
                <a:solidFill>
                  <a:srgbClr val="FF0000"/>
                </a:solidFill>
                <a:latin typeface="Garamond" panose="02020404030301010803" pitchFamily="18" charset="0"/>
              </a:rPr>
              <a:t> O</a:t>
            </a:r>
            <a:r>
              <a:rPr lang="en-US" sz="2000" b="1" baseline="-25000" dirty="0">
                <a:solidFill>
                  <a:srgbClr val="FF0000"/>
                </a:solidFill>
                <a:latin typeface="Garamond" panose="02020404030301010803" pitchFamily="18" charset="0"/>
              </a:rPr>
              <a:t>3</a:t>
            </a:r>
            <a:r>
              <a:rPr lang="en-US" sz="2000" b="1" dirty="0">
                <a:solidFill>
                  <a:srgbClr val="FF0000"/>
                </a:solidFill>
                <a:latin typeface="Garamond" panose="02020404030301010803" pitchFamily="18" charset="0"/>
              </a:rPr>
              <a:t> production</a:t>
            </a:r>
          </a:p>
        </p:txBody>
      </p:sp>
      <p:sp>
        <p:nvSpPr>
          <p:cNvPr id="11" name="TextBox 10">
            <a:extLst>
              <a:ext uri="{FF2B5EF4-FFF2-40B4-BE49-F238E27FC236}">
                <a16:creationId xmlns:a16="http://schemas.microsoft.com/office/drawing/2014/main" id="{5C73B3E5-E3DD-42AC-8427-8D4A59926688}"/>
              </a:ext>
            </a:extLst>
          </p:cNvPr>
          <p:cNvSpPr txBox="1"/>
          <p:nvPr/>
        </p:nvSpPr>
        <p:spPr>
          <a:xfrm>
            <a:off x="7924800" y="1600201"/>
            <a:ext cx="2743200" cy="1323439"/>
          </a:xfrm>
          <a:prstGeom prst="rect">
            <a:avLst/>
          </a:prstGeom>
          <a:noFill/>
        </p:spPr>
        <p:txBody>
          <a:bodyPr wrap="square" rtlCol="0">
            <a:spAutoFit/>
          </a:bodyPr>
          <a:lstStyle/>
          <a:p>
            <a:r>
              <a:rPr lang="en-US" sz="2000" dirty="0">
                <a:latin typeface="Garamond" panose="02020404030301010803" pitchFamily="18" charset="0"/>
              </a:rPr>
              <a:t>NO</a:t>
            </a:r>
            <a:r>
              <a:rPr lang="en-US" sz="2000" baseline="-25000" dirty="0">
                <a:latin typeface="Garamond" panose="02020404030301010803" pitchFamily="18" charset="0"/>
              </a:rPr>
              <a:t>x</a:t>
            </a:r>
            <a:r>
              <a:rPr lang="en-US" sz="2000" dirty="0">
                <a:latin typeface="Garamond" panose="02020404030301010803" pitchFamily="18" charset="0"/>
              </a:rPr>
              <a:t> saturation occurs at higher concentrations in summer</a:t>
            </a:r>
          </a:p>
          <a:p>
            <a:endParaRPr lang="en-US" sz="2000" dirty="0">
              <a:latin typeface="Garamond" panose="02020404030301010803" pitchFamily="18" charset="0"/>
            </a:endParaRPr>
          </a:p>
        </p:txBody>
      </p:sp>
      <p:sp>
        <p:nvSpPr>
          <p:cNvPr id="18" name="Title 1">
            <a:extLst>
              <a:ext uri="{FF2B5EF4-FFF2-40B4-BE49-F238E27FC236}">
                <a16:creationId xmlns:a16="http://schemas.microsoft.com/office/drawing/2014/main" id="{030A12FE-12F2-44E9-9C1E-E850DF482802}"/>
              </a:ext>
            </a:extLst>
          </p:cNvPr>
          <p:cNvSpPr>
            <a:spLocks noGrp="1" noChangeArrowheads="1"/>
          </p:cNvSpPr>
          <p:nvPr>
            <p:ph type="title"/>
          </p:nvPr>
        </p:nvSpPr>
        <p:spPr>
          <a:xfrm>
            <a:off x="1574007" y="187444"/>
            <a:ext cx="7391400" cy="1143000"/>
          </a:xfrm>
        </p:spPr>
        <p:txBody>
          <a:bodyPr>
            <a:normAutofit fontScale="90000"/>
          </a:bodyPr>
          <a:lstStyle/>
          <a:p>
            <a:r>
              <a:rPr lang="en-US" altLang="en-US" dirty="0">
                <a:latin typeface="Garamond" panose="02020404030301010803" pitchFamily="18" charset="0"/>
              </a:rPr>
              <a:t>A one-minute crash course in atmospheric chemistry</a:t>
            </a:r>
          </a:p>
        </p:txBody>
      </p:sp>
    </p:spTree>
    <p:extLst>
      <p:ext uri="{BB962C8B-B14F-4D97-AF65-F5344CB8AC3E}">
        <p14:creationId xmlns:p14="http://schemas.microsoft.com/office/powerpoint/2010/main" val="105363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669EC682-EA11-4AF5-9B60-8568D6F3FA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0606" y="0"/>
            <a:ext cx="10510787" cy="6840750"/>
          </a:xfrm>
          <a:prstGeom prst="rect">
            <a:avLst/>
          </a:prstGeom>
        </p:spPr>
      </p:pic>
    </p:spTree>
    <p:extLst>
      <p:ext uri="{BB962C8B-B14F-4D97-AF65-F5344CB8AC3E}">
        <p14:creationId xmlns:p14="http://schemas.microsoft.com/office/powerpoint/2010/main" val="374278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B964FE88-491E-4B92-8CE1-26AD0FCEA1D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D10B04-3860-486B-8181-5EDAE10C0885}"/>
              </a:ext>
            </a:extLst>
          </p:cNvPr>
          <p:cNvSpPr>
            <a:spLocks noGrp="1"/>
          </p:cNvSpPr>
          <p:nvPr>
            <p:ph type="title"/>
          </p:nvPr>
        </p:nvSpPr>
        <p:spPr/>
        <p:txBody>
          <a:bodyPr/>
          <a:lstStyle/>
          <a:p>
            <a:r>
              <a:rPr lang="en-US" dirty="0">
                <a:latin typeface="Garamond" panose="02020404030301010803" pitchFamily="18" charset="0"/>
              </a:rPr>
              <a:t>Outline</a:t>
            </a:r>
          </a:p>
        </p:txBody>
      </p:sp>
      <p:sp>
        <p:nvSpPr>
          <p:cNvPr id="3" name="Content Placeholder 2">
            <a:extLst>
              <a:ext uri="{FF2B5EF4-FFF2-40B4-BE49-F238E27FC236}">
                <a16:creationId xmlns:a16="http://schemas.microsoft.com/office/drawing/2014/main" id="{CA26BA8A-8877-4774-8065-ADFD7510C062}"/>
              </a:ext>
            </a:extLst>
          </p:cNvPr>
          <p:cNvSpPr>
            <a:spLocks noGrp="1"/>
          </p:cNvSpPr>
          <p:nvPr>
            <p:ph idx="1"/>
          </p:nvPr>
        </p:nvSpPr>
        <p:spPr>
          <a:xfrm>
            <a:off x="838200" y="1825625"/>
            <a:ext cx="10515600" cy="3988034"/>
          </a:xfrm>
        </p:spPr>
        <p:txBody>
          <a:bodyPr/>
          <a:lstStyle/>
          <a:p>
            <a:r>
              <a:rPr lang="en-US" dirty="0">
                <a:latin typeface="Garamond" panose="02020404030301010803" pitchFamily="18" charset="0"/>
              </a:rPr>
              <a:t>Introduction and model description</a:t>
            </a:r>
          </a:p>
          <a:p>
            <a:r>
              <a:rPr lang="en-US" dirty="0">
                <a:latin typeface="Garamond" panose="02020404030301010803" pitchFamily="18" charset="0"/>
              </a:rPr>
              <a:t>PM</a:t>
            </a:r>
            <a:r>
              <a:rPr lang="en-US" baseline="-25000" dirty="0">
                <a:latin typeface="Garamond" panose="02020404030301010803" pitchFamily="18" charset="0"/>
              </a:rPr>
              <a:t>2.5</a:t>
            </a:r>
            <a:r>
              <a:rPr lang="en-US" dirty="0">
                <a:latin typeface="Garamond" panose="02020404030301010803" pitchFamily="18" charset="0"/>
              </a:rPr>
              <a:t> and ozone tradeoffs in China and their relations to emissions</a:t>
            </a:r>
          </a:p>
          <a:p>
            <a:r>
              <a:rPr lang="en-US" dirty="0">
                <a:latin typeface="Garamond" panose="02020404030301010803" pitchFamily="18" charset="0"/>
              </a:rPr>
              <a:t>Air quality implications of Chinese NTCF regulations for nearby nations</a:t>
            </a:r>
          </a:p>
          <a:p>
            <a:r>
              <a:rPr lang="en-US" dirty="0">
                <a:latin typeface="Garamond" panose="02020404030301010803" pitchFamily="18" charset="0"/>
              </a:rPr>
              <a:t>Climatic effects of Chinese NTCF regulations</a:t>
            </a:r>
          </a:p>
          <a:p>
            <a:r>
              <a:rPr lang="en-US" dirty="0">
                <a:latin typeface="Garamond" panose="02020404030301010803" pitchFamily="18" charset="0"/>
              </a:rPr>
              <a:t>Conclusion and questions</a:t>
            </a:r>
          </a:p>
        </p:txBody>
      </p:sp>
    </p:spTree>
    <p:extLst>
      <p:ext uri="{BB962C8B-B14F-4D97-AF65-F5344CB8AC3E}">
        <p14:creationId xmlns:p14="http://schemas.microsoft.com/office/powerpoint/2010/main" val="197123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669EC682-EA11-4AF5-9B60-8568D6F3FA9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0606" y="0"/>
            <a:ext cx="10510787" cy="6840750"/>
          </a:xfrm>
          <a:prstGeom prst="rect">
            <a:avLst/>
          </a:prstGeom>
        </p:spPr>
      </p:pic>
      <p:pic>
        <p:nvPicPr>
          <p:cNvPr id="3" name="Picture 2">
            <a:extLst>
              <a:ext uri="{FF2B5EF4-FFF2-40B4-BE49-F238E27FC236}">
                <a16:creationId xmlns:a16="http://schemas.microsoft.com/office/drawing/2014/main" id="{FE630040-AEDD-44A7-B36F-6BD91CD8E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3004" y="1406491"/>
            <a:ext cx="6048254" cy="4027768"/>
          </a:xfrm>
          <a:prstGeom prst="rect">
            <a:avLst/>
          </a:prstGeom>
        </p:spPr>
      </p:pic>
    </p:spTree>
    <p:extLst>
      <p:ext uri="{BB962C8B-B14F-4D97-AF65-F5344CB8AC3E}">
        <p14:creationId xmlns:p14="http://schemas.microsoft.com/office/powerpoint/2010/main" val="1965134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id="{6F78AC65-9321-4CB5-840A-ED4FEB8397D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1563" y="23038"/>
            <a:ext cx="7141784" cy="6834961"/>
          </a:xfrm>
        </p:spPr>
      </p:pic>
    </p:spTree>
    <p:extLst>
      <p:ext uri="{BB962C8B-B14F-4D97-AF65-F5344CB8AC3E}">
        <p14:creationId xmlns:p14="http://schemas.microsoft.com/office/powerpoint/2010/main" val="3783366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B964FE88-491E-4B92-8CE1-26AD0FCEA1D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D10B04-3860-486B-8181-5EDAE10C0885}"/>
              </a:ext>
            </a:extLst>
          </p:cNvPr>
          <p:cNvSpPr>
            <a:spLocks noGrp="1"/>
          </p:cNvSpPr>
          <p:nvPr>
            <p:ph type="title"/>
          </p:nvPr>
        </p:nvSpPr>
        <p:spPr/>
        <p:txBody>
          <a:bodyPr/>
          <a:lstStyle/>
          <a:p>
            <a:r>
              <a:rPr lang="en-US" dirty="0">
                <a:latin typeface="Garamond" panose="02020404030301010803" pitchFamily="18" charset="0"/>
              </a:rPr>
              <a:t>Outline</a:t>
            </a:r>
          </a:p>
        </p:txBody>
      </p:sp>
      <p:sp>
        <p:nvSpPr>
          <p:cNvPr id="3" name="Content Placeholder 2">
            <a:extLst>
              <a:ext uri="{FF2B5EF4-FFF2-40B4-BE49-F238E27FC236}">
                <a16:creationId xmlns:a16="http://schemas.microsoft.com/office/drawing/2014/main" id="{CA26BA8A-8877-4774-8065-ADFD7510C062}"/>
              </a:ext>
            </a:extLst>
          </p:cNvPr>
          <p:cNvSpPr>
            <a:spLocks noGrp="1"/>
          </p:cNvSpPr>
          <p:nvPr>
            <p:ph idx="1"/>
          </p:nvPr>
        </p:nvSpPr>
        <p:spPr>
          <a:xfrm>
            <a:off x="838200" y="1825625"/>
            <a:ext cx="10515600" cy="3988034"/>
          </a:xfrm>
        </p:spPr>
        <p:txBody>
          <a:bodyPr/>
          <a:lstStyle/>
          <a:p>
            <a:r>
              <a:rPr lang="en-US" dirty="0">
                <a:latin typeface="Garamond" panose="02020404030301010803" pitchFamily="18" charset="0"/>
              </a:rPr>
              <a:t>Introduction and model description</a:t>
            </a:r>
          </a:p>
          <a:p>
            <a:r>
              <a:rPr lang="en-US" dirty="0">
                <a:solidFill>
                  <a:schemeClr val="bg2">
                    <a:lumMod val="90000"/>
                  </a:schemeClr>
                </a:solidFill>
                <a:latin typeface="Garamond" panose="02020404030301010803" pitchFamily="18" charset="0"/>
              </a:rPr>
              <a:t>PM</a:t>
            </a:r>
            <a:r>
              <a:rPr lang="en-US" baseline="-25000" dirty="0">
                <a:solidFill>
                  <a:schemeClr val="bg2">
                    <a:lumMod val="90000"/>
                  </a:schemeClr>
                </a:solidFill>
                <a:latin typeface="Garamond" panose="02020404030301010803" pitchFamily="18" charset="0"/>
              </a:rPr>
              <a:t>2.5</a:t>
            </a:r>
            <a:r>
              <a:rPr lang="en-US" dirty="0">
                <a:solidFill>
                  <a:schemeClr val="bg2">
                    <a:lumMod val="90000"/>
                  </a:schemeClr>
                </a:solidFill>
                <a:latin typeface="Garamond" panose="02020404030301010803" pitchFamily="18" charset="0"/>
              </a:rPr>
              <a:t> and ozone tradeoffs in China and their relations to emissions</a:t>
            </a:r>
          </a:p>
          <a:p>
            <a:r>
              <a:rPr lang="en-US" dirty="0">
                <a:solidFill>
                  <a:schemeClr val="bg2">
                    <a:lumMod val="90000"/>
                  </a:schemeClr>
                </a:solidFill>
                <a:latin typeface="Garamond" panose="02020404030301010803" pitchFamily="18" charset="0"/>
              </a:rPr>
              <a:t>Air quality implications of Chinese NTCF regulations for nearby nations</a:t>
            </a:r>
          </a:p>
          <a:p>
            <a:r>
              <a:rPr lang="en-US" dirty="0">
                <a:solidFill>
                  <a:schemeClr val="bg2">
                    <a:lumMod val="90000"/>
                  </a:schemeClr>
                </a:solidFill>
                <a:latin typeface="Garamond" panose="02020404030301010803" pitchFamily="18" charset="0"/>
              </a:rPr>
              <a:t>Climatic effects of Chinese NTCF regulations</a:t>
            </a:r>
          </a:p>
          <a:p>
            <a:r>
              <a:rPr lang="en-US" dirty="0">
                <a:solidFill>
                  <a:schemeClr val="bg2">
                    <a:lumMod val="90000"/>
                  </a:schemeClr>
                </a:solidFill>
                <a:latin typeface="Garamond" panose="02020404030301010803" pitchFamily="18" charset="0"/>
              </a:rPr>
              <a:t>Conclusion and questions</a:t>
            </a:r>
          </a:p>
        </p:txBody>
      </p:sp>
    </p:spTree>
    <p:extLst>
      <p:ext uri="{BB962C8B-B14F-4D97-AF65-F5344CB8AC3E}">
        <p14:creationId xmlns:p14="http://schemas.microsoft.com/office/powerpoint/2010/main" val="1004989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75571B5-2F55-437A-90F3-7E80080DFD27}"/>
              </a:ext>
            </a:extLst>
          </p:cNvPr>
          <p:cNvSpPr>
            <a:spLocks noGrp="1" noChangeArrowheads="1"/>
          </p:cNvSpPr>
          <p:nvPr>
            <p:ph type="title"/>
          </p:nvPr>
        </p:nvSpPr>
        <p:spPr>
          <a:xfrm>
            <a:off x="664029" y="309563"/>
            <a:ext cx="8371114" cy="1143000"/>
          </a:xfrm>
        </p:spPr>
        <p:txBody>
          <a:bodyPr>
            <a:normAutofit/>
          </a:bodyPr>
          <a:lstStyle/>
          <a:p>
            <a:r>
              <a:rPr lang="en-US" altLang="en-US" dirty="0">
                <a:latin typeface="Garamond" panose="02020404030301010803" pitchFamily="18" charset="0"/>
              </a:rPr>
              <a:t>What do we assume about the future?</a:t>
            </a:r>
          </a:p>
        </p:txBody>
      </p:sp>
      <p:sp>
        <p:nvSpPr>
          <p:cNvPr id="21507" name="Content Placeholder 2">
            <a:extLst>
              <a:ext uri="{FF2B5EF4-FFF2-40B4-BE49-F238E27FC236}">
                <a16:creationId xmlns:a16="http://schemas.microsoft.com/office/drawing/2014/main" id="{B0D7BBB8-C936-41BC-B4F0-BAC3402139B1}"/>
              </a:ext>
            </a:extLst>
          </p:cNvPr>
          <p:cNvSpPr>
            <a:spLocks noGrp="1" noChangeArrowheads="1"/>
          </p:cNvSpPr>
          <p:nvPr>
            <p:ph idx="1"/>
          </p:nvPr>
        </p:nvSpPr>
        <p:spPr>
          <a:xfrm>
            <a:off x="664029" y="1509712"/>
            <a:ext cx="5998028" cy="5029200"/>
          </a:xfrm>
        </p:spPr>
        <p:txBody>
          <a:bodyPr>
            <a:normAutofit fontScale="92500" lnSpcReduction="10000"/>
          </a:bodyPr>
          <a:lstStyle/>
          <a:p>
            <a:r>
              <a:rPr lang="en-US" altLang="en-US" dirty="0">
                <a:latin typeface="Garamond" panose="02020404030301010803" pitchFamily="18" charset="0"/>
              </a:rPr>
              <a:t>For this study, we analyze the future under </a:t>
            </a:r>
            <a:r>
              <a:rPr lang="en-US" altLang="en-US" dirty="0">
                <a:solidFill>
                  <a:srgbClr val="FF0000"/>
                </a:solidFill>
                <a:latin typeface="Garamond" panose="02020404030301010803" pitchFamily="18" charset="0"/>
              </a:rPr>
              <a:t>S</a:t>
            </a:r>
            <a:r>
              <a:rPr lang="en-US" altLang="en-US" dirty="0">
                <a:latin typeface="Garamond" panose="02020404030301010803" pitchFamily="18" charset="0"/>
              </a:rPr>
              <a:t>hared </a:t>
            </a:r>
            <a:r>
              <a:rPr lang="en-US" altLang="en-US" dirty="0">
                <a:solidFill>
                  <a:srgbClr val="FF0000"/>
                </a:solidFill>
                <a:latin typeface="Garamond" panose="02020404030301010803" pitchFamily="18" charset="0"/>
              </a:rPr>
              <a:t>S</a:t>
            </a:r>
            <a:r>
              <a:rPr lang="en-US" altLang="en-US" dirty="0">
                <a:latin typeface="Garamond" panose="02020404030301010803" pitchFamily="18" charset="0"/>
              </a:rPr>
              <a:t>ocioeconomic </a:t>
            </a:r>
            <a:r>
              <a:rPr lang="en-US" altLang="en-US" dirty="0">
                <a:solidFill>
                  <a:srgbClr val="FF0000"/>
                </a:solidFill>
                <a:latin typeface="Garamond" panose="02020404030301010803" pitchFamily="18" charset="0"/>
              </a:rPr>
              <a:t>P</a:t>
            </a:r>
            <a:r>
              <a:rPr lang="en-US" altLang="en-US" dirty="0">
                <a:latin typeface="Garamond" panose="02020404030301010803" pitchFamily="18" charset="0"/>
              </a:rPr>
              <a:t>athway </a:t>
            </a:r>
            <a:r>
              <a:rPr lang="en-US" altLang="en-US" dirty="0">
                <a:solidFill>
                  <a:srgbClr val="FF0000"/>
                </a:solidFill>
                <a:latin typeface="Garamond" panose="02020404030301010803" pitchFamily="18" charset="0"/>
              </a:rPr>
              <a:t>3</a:t>
            </a:r>
            <a:r>
              <a:rPr lang="en-US" altLang="en-US" dirty="0">
                <a:latin typeface="Garamond" panose="02020404030301010803" pitchFamily="18" charset="0"/>
              </a:rPr>
              <a:t>.</a:t>
            </a:r>
          </a:p>
          <a:p>
            <a:pPr lvl="1"/>
            <a:r>
              <a:rPr lang="en-US" altLang="en-US" dirty="0">
                <a:latin typeface="Garamond" panose="02020404030301010803" pitchFamily="18" charset="0"/>
              </a:rPr>
              <a:t>Assumes an emphasis on competition and security fractures global cooperation.</a:t>
            </a:r>
          </a:p>
          <a:p>
            <a:pPr lvl="1"/>
            <a:r>
              <a:rPr lang="en-US" altLang="en-US" dirty="0">
                <a:latin typeface="Garamond" panose="02020404030301010803" pitchFamily="18" charset="0"/>
              </a:rPr>
              <a:t>Base model leads to radiative forcing of ~7.0 W m</a:t>
            </a:r>
            <a:r>
              <a:rPr lang="en-US" altLang="en-US" baseline="30000" dirty="0">
                <a:latin typeface="Garamond" panose="02020404030301010803" pitchFamily="18" charset="0"/>
              </a:rPr>
              <a:t>-2</a:t>
            </a:r>
            <a:r>
              <a:rPr lang="en-US" altLang="en-US" dirty="0">
                <a:latin typeface="Garamond" panose="02020404030301010803" pitchFamily="18" charset="0"/>
              </a:rPr>
              <a:t>, so call scenario </a:t>
            </a:r>
            <a:r>
              <a:rPr lang="en-US" altLang="en-US" b="1" dirty="0">
                <a:solidFill>
                  <a:srgbClr val="FF0000"/>
                </a:solidFill>
                <a:latin typeface="Garamond" panose="02020404030301010803" pitchFamily="18" charset="0"/>
              </a:rPr>
              <a:t>SSP370</a:t>
            </a:r>
            <a:endParaRPr lang="en-US" altLang="en-US" b="1" baseline="30000" dirty="0">
              <a:solidFill>
                <a:srgbClr val="FF0000"/>
              </a:solidFill>
              <a:latin typeface="Garamond" panose="02020404030301010803" pitchFamily="18" charset="0"/>
            </a:endParaRPr>
          </a:p>
          <a:p>
            <a:r>
              <a:rPr lang="en-US" altLang="en-US" dirty="0">
                <a:latin typeface="Garamond" panose="02020404030301010803" pitchFamily="18" charset="0"/>
              </a:rPr>
              <a:t>We compare this baseline to a scenario where China </a:t>
            </a:r>
            <a:r>
              <a:rPr lang="en-US" altLang="en-US" b="1" dirty="0">
                <a:latin typeface="Garamond" panose="02020404030301010803" pitchFamily="18" charset="0"/>
              </a:rPr>
              <a:t>aggressively regulates </a:t>
            </a:r>
            <a:r>
              <a:rPr lang="en-US" altLang="en-US" dirty="0">
                <a:latin typeface="Garamond" panose="02020404030301010803" pitchFamily="18" charset="0"/>
              </a:rPr>
              <a:t>NTCF emissions, but everyone else carries on (</a:t>
            </a:r>
            <a:r>
              <a:rPr lang="en-US" altLang="en-US" b="1" dirty="0">
                <a:solidFill>
                  <a:srgbClr val="FF0000"/>
                </a:solidFill>
                <a:latin typeface="Garamond" panose="02020404030301010803" pitchFamily="18" charset="0"/>
              </a:rPr>
              <a:t>SSP370-China-lowNTCF</a:t>
            </a:r>
            <a:r>
              <a:rPr lang="en-US" altLang="en-US" dirty="0">
                <a:latin typeface="Garamond" panose="02020404030301010803" pitchFamily="18" charset="0"/>
              </a:rPr>
              <a:t>).</a:t>
            </a:r>
          </a:p>
          <a:p>
            <a:r>
              <a:rPr lang="en-US" altLang="en-US" dirty="0">
                <a:latin typeface="Garamond" panose="02020404030301010803" pitchFamily="18" charset="0"/>
              </a:rPr>
              <a:t>For sensitivity studies, we also consider the case where the entire world aggressively regulates NTCF emissions            (</a:t>
            </a:r>
            <a:r>
              <a:rPr lang="en-US" altLang="en-US" b="1" dirty="0">
                <a:solidFill>
                  <a:srgbClr val="FF0000"/>
                </a:solidFill>
                <a:latin typeface="Garamond" panose="02020404030301010803" pitchFamily="18" charset="0"/>
              </a:rPr>
              <a:t>SSP370-lowNTCF</a:t>
            </a:r>
            <a:r>
              <a:rPr lang="en-US" altLang="en-US" dirty="0">
                <a:latin typeface="Garamond" panose="02020404030301010803" pitchFamily="18" charset="0"/>
              </a:rPr>
              <a:t>)</a:t>
            </a:r>
          </a:p>
          <a:p>
            <a:endParaRPr lang="en-US" altLang="en-US" dirty="0">
              <a:latin typeface="Garamond" panose="02020404030301010803" pitchFamily="18" charset="0"/>
            </a:endParaRPr>
          </a:p>
          <a:p>
            <a:endParaRPr lang="en-US" altLang="en-US" dirty="0">
              <a:latin typeface="Garamond" panose="02020404030301010803" pitchFamily="18" charset="0"/>
            </a:endParaRPr>
          </a:p>
          <a:p>
            <a:pPr lvl="1"/>
            <a:endParaRPr lang="en-US" altLang="en-US" dirty="0">
              <a:latin typeface="Garamond" panose="02020404030301010803" pitchFamily="18" charset="0"/>
            </a:endParaRPr>
          </a:p>
          <a:p>
            <a:endParaRPr lang="en-US" altLang="en-US" dirty="0">
              <a:latin typeface="Garamond" panose="02020404030301010803" pitchFamily="18" charset="0"/>
            </a:endParaRPr>
          </a:p>
        </p:txBody>
      </p:sp>
      <p:sp>
        <p:nvSpPr>
          <p:cNvPr id="21508" name="Slide Number Placeholder 3">
            <a:extLst>
              <a:ext uri="{FF2B5EF4-FFF2-40B4-BE49-F238E27FC236}">
                <a16:creationId xmlns:a16="http://schemas.microsoft.com/office/drawing/2014/main" id="{A7BDEA34-6263-4613-AF3D-D563BAFDE56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2621C93-B888-4E3F-A30E-2FC8124BEE03}" type="slidenum">
              <a:rPr lang="en-US" altLang="en-US" sz="800"/>
              <a:pPr>
                <a:spcBef>
                  <a:spcPct val="0"/>
                </a:spcBef>
                <a:buFontTx/>
                <a:buNone/>
              </a:pPr>
              <a:t>5</a:t>
            </a:fld>
            <a:endParaRPr lang="en-US" altLang="en-US" sz="800"/>
          </a:p>
        </p:txBody>
      </p:sp>
      <p:pic>
        <p:nvPicPr>
          <p:cNvPr id="21509" name="Picture 4">
            <a:extLst>
              <a:ext uri="{FF2B5EF4-FFF2-40B4-BE49-F238E27FC236}">
                <a16:creationId xmlns:a16="http://schemas.microsoft.com/office/drawing/2014/main" id="{E59CA8FF-5A8F-4553-A3D6-E11E290A4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684" y="1707697"/>
            <a:ext cx="44592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a:extLst>
              <a:ext uri="{FF2B5EF4-FFF2-40B4-BE49-F238E27FC236}">
                <a16:creationId xmlns:a16="http://schemas.microsoft.com/office/drawing/2014/main" id="{D0A9FED1-1666-4449-92D6-EEEA0EBB1BFC}"/>
              </a:ext>
            </a:extLst>
          </p:cNvPr>
          <p:cNvSpPr txBox="1">
            <a:spLocks noChangeArrowheads="1"/>
          </p:cNvSpPr>
          <p:nvPr/>
        </p:nvSpPr>
        <p:spPr bwMode="auto">
          <a:xfrm>
            <a:off x="8001001" y="5432198"/>
            <a:ext cx="296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latin typeface="Garamond" panose="02020404030301010803" pitchFamily="18" charset="0"/>
              </a:rPr>
              <a:t>Figure: Sellers and Ebi 2018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E04069-E43F-437E-A005-37BE814E84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16968" y="-1"/>
            <a:ext cx="8775032" cy="6858001"/>
          </a:xfrm>
        </p:spPr>
      </p:pic>
      <p:sp>
        <p:nvSpPr>
          <p:cNvPr id="2" name="Title 1">
            <a:extLst>
              <a:ext uri="{FF2B5EF4-FFF2-40B4-BE49-F238E27FC236}">
                <a16:creationId xmlns:a16="http://schemas.microsoft.com/office/drawing/2014/main" id="{BE1EC1DE-6685-42A2-998E-703B521A1E4E}"/>
              </a:ext>
            </a:extLst>
          </p:cNvPr>
          <p:cNvSpPr>
            <a:spLocks noGrp="1"/>
          </p:cNvSpPr>
          <p:nvPr>
            <p:ph type="title"/>
          </p:nvPr>
        </p:nvSpPr>
        <p:spPr>
          <a:xfrm>
            <a:off x="182879" y="2271927"/>
            <a:ext cx="3320716" cy="2314143"/>
          </a:xfrm>
        </p:spPr>
        <p:txBody>
          <a:bodyPr>
            <a:normAutofit fontScale="90000"/>
          </a:bodyPr>
          <a:lstStyle/>
          <a:p>
            <a:pPr algn="ctr"/>
            <a:r>
              <a:rPr lang="en-US" altLang="en-US" dirty="0">
                <a:latin typeface="Garamond" panose="02020404030301010803" pitchFamily="18" charset="0"/>
              </a:rPr>
              <a:t>Emissions </a:t>
            </a:r>
            <a:r>
              <a:rPr lang="en-US" altLang="en-US" b="1" dirty="0">
                <a:solidFill>
                  <a:srgbClr val="FF0000"/>
                </a:solidFill>
                <a:latin typeface="Garamond" panose="02020404030301010803" pitchFamily="18" charset="0"/>
              </a:rPr>
              <a:t>comparison</a:t>
            </a:r>
            <a:r>
              <a:rPr lang="en-US" altLang="en-US" dirty="0">
                <a:latin typeface="Garamond" panose="02020404030301010803" pitchFamily="18" charset="0"/>
              </a:rPr>
              <a:t> under three policy scenarios</a:t>
            </a:r>
            <a:endParaRPr lang="en-US" dirty="0"/>
          </a:p>
        </p:txBody>
      </p:sp>
    </p:spTree>
    <p:extLst>
      <p:ext uri="{BB962C8B-B14F-4D97-AF65-F5344CB8AC3E}">
        <p14:creationId xmlns:p14="http://schemas.microsoft.com/office/powerpoint/2010/main" val="9830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EB951-7152-4204-A221-D3BF8EDC6D5F}"/>
              </a:ext>
            </a:extLst>
          </p:cNvPr>
          <p:cNvSpPr>
            <a:spLocks noGrp="1"/>
          </p:cNvSpPr>
          <p:nvPr>
            <p:ph type="title"/>
          </p:nvPr>
        </p:nvSpPr>
        <p:spPr>
          <a:xfrm>
            <a:off x="838200" y="38554"/>
            <a:ext cx="10515600" cy="1325563"/>
          </a:xfrm>
        </p:spPr>
        <p:txBody>
          <a:bodyPr/>
          <a:lstStyle/>
          <a:p>
            <a:r>
              <a:rPr lang="en-US" dirty="0">
                <a:latin typeface="Garamond" panose="02020404030301010803" pitchFamily="18" charset="0"/>
              </a:rPr>
              <a:t>Model description</a:t>
            </a:r>
          </a:p>
        </p:txBody>
      </p:sp>
      <p:sp>
        <p:nvSpPr>
          <p:cNvPr id="3" name="Content Placeholder 2">
            <a:extLst>
              <a:ext uri="{FF2B5EF4-FFF2-40B4-BE49-F238E27FC236}">
                <a16:creationId xmlns:a16="http://schemas.microsoft.com/office/drawing/2014/main" id="{0F48F275-35DE-4396-88D7-33617414DEB9}"/>
              </a:ext>
            </a:extLst>
          </p:cNvPr>
          <p:cNvSpPr>
            <a:spLocks noGrp="1"/>
          </p:cNvSpPr>
          <p:nvPr>
            <p:ph idx="1"/>
          </p:nvPr>
        </p:nvSpPr>
        <p:spPr>
          <a:xfrm>
            <a:off x="838200" y="1259569"/>
            <a:ext cx="10515600" cy="2474231"/>
          </a:xfrm>
        </p:spPr>
        <p:txBody>
          <a:bodyPr>
            <a:normAutofit fontScale="92500" lnSpcReduction="10000"/>
          </a:bodyPr>
          <a:lstStyle/>
          <a:p>
            <a:r>
              <a:rPr lang="en-US" altLang="en-US" dirty="0">
                <a:latin typeface="Garamond" panose="02020404030301010803" pitchFamily="18" charset="0"/>
              </a:rPr>
              <a:t>We use the </a:t>
            </a:r>
            <a:r>
              <a:rPr lang="en-US" altLang="en-US" dirty="0">
                <a:solidFill>
                  <a:srgbClr val="FF0000"/>
                </a:solidFill>
                <a:latin typeface="Garamond" panose="02020404030301010803" pitchFamily="18" charset="0"/>
              </a:rPr>
              <a:t>G</a:t>
            </a:r>
            <a:r>
              <a:rPr lang="en-US" altLang="en-US" dirty="0">
                <a:latin typeface="Garamond" panose="02020404030301010803" pitchFamily="18" charset="0"/>
              </a:rPr>
              <a:t>eophysical </a:t>
            </a:r>
            <a:r>
              <a:rPr lang="en-US" altLang="en-US" dirty="0">
                <a:solidFill>
                  <a:srgbClr val="FF0000"/>
                </a:solidFill>
                <a:latin typeface="Garamond" panose="02020404030301010803" pitchFamily="18" charset="0"/>
              </a:rPr>
              <a:t>F</a:t>
            </a:r>
            <a:r>
              <a:rPr lang="en-US" altLang="en-US" dirty="0">
                <a:latin typeface="Garamond" panose="02020404030301010803" pitchFamily="18" charset="0"/>
              </a:rPr>
              <a:t>luid </a:t>
            </a:r>
            <a:r>
              <a:rPr lang="en-US" altLang="en-US" dirty="0">
                <a:solidFill>
                  <a:srgbClr val="FF0000"/>
                </a:solidFill>
                <a:latin typeface="Garamond" panose="02020404030301010803" pitchFamily="18" charset="0"/>
              </a:rPr>
              <a:t>D</a:t>
            </a:r>
            <a:r>
              <a:rPr lang="en-US" altLang="en-US" dirty="0">
                <a:latin typeface="Garamond" panose="02020404030301010803" pitchFamily="18" charset="0"/>
              </a:rPr>
              <a:t>ynamics </a:t>
            </a:r>
            <a:r>
              <a:rPr lang="en-US" altLang="en-US" dirty="0">
                <a:solidFill>
                  <a:srgbClr val="FF0000"/>
                </a:solidFill>
                <a:latin typeface="Garamond" panose="02020404030301010803" pitchFamily="18" charset="0"/>
              </a:rPr>
              <a:t>L</a:t>
            </a:r>
            <a:r>
              <a:rPr lang="en-US" altLang="en-US" dirty="0">
                <a:latin typeface="Garamond" panose="02020404030301010803" pitchFamily="18" charset="0"/>
              </a:rPr>
              <a:t>aboratory </a:t>
            </a:r>
            <a:r>
              <a:rPr lang="en-US" altLang="en-US" dirty="0">
                <a:solidFill>
                  <a:srgbClr val="FF0000"/>
                </a:solidFill>
                <a:latin typeface="Garamond" panose="02020404030301010803" pitchFamily="18" charset="0"/>
              </a:rPr>
              <a:t>E</a:t>
            </a:r>
            <a:r>
              <a:rPr lang="en-US" altLang="en-US" dirty="0">
                <a:latin typeface="Garamond" panose="02020404030301010803" pitchFamily="18" charset="0"/>
              </a:rPr>
              <a:t>arth </a:t>
            </a:r>
            <a:r>
              <a:rPr lang="en-US" altLang="en-US" dirty="0">
                <a:solidFill>
                  <a:srgbClr val="FF0000"/>
                </a:solidFill>
                <a:latin typeface="Garamond" panose="02020404030301010803" pitchFamily="18" charset="0"/>
              </a:rPr>
              <a:t>S</a:t>
            </a:r>
            <a:r>
              <a:rPr lang="en-US" altLang="en-US" dirty="0">
                <a:latin typeface="Garamond" panose="02020404030301010803" pitchFamily="18" charset="0"/>
              </a:rPr>
              <a:t>ystem </a:t>
            </a:r>
            <a:r>
              <a:rPr lang="en-US" altLang="en-US" dirty="0">
                <a:solidFill>
                  <a:srgbClr val="FF0000"/>
                </a:solidFill>
                <a:latin typeface="Garamond" panose="02020404030301010803" pitchFamily="18" charset="0"/>
              </a:rPr>
              <a:t>M</a:t>
            </a:r>
            <a:r>
              <a:rPr lang="en-US" altLang="en-US" dirty="0">
                <a:latin typeface="Garamond" panose="02020404030301010803" pitchFamily="18" charset="0"/>
              </a:rPr>
              <a:t>odel version </a:t>
            </a:r>
            <a:r>
              <a:rPr lang="en-US" altLang="en-US" dirty="0">
                <a:solidFill>
                  <a:srgbClr val="FF0000"/>
                </a:solidFill>
                <a:latin typeface="Garamond" panose="02020404030301010803" pitchFamily="18" charset="0"/>
              </a:rPr>
              <a:t>4.1</a:t>
            </a:r>
            <a:r>
              <a:rPr lang="en-US" altLang="en-US" dirty="0">
                <a:latin typeface="Garamond" panose="02020404030301010803" pitchFamily="18" charset="0"/>
              </a:rPr>
              <a:t> (GFDL-ESM4.1) to study the past and future climate </a:t>
            </a:r>
          </a:p>
          <a:p>
            <a:pPr lvl="1"/>
            <a:r>
              <a:rPr lang="en-US" altLang="en-US" dirty="0">
                <a:latin typeface="Garamond" panose="02020404030301010803" pitchFamily="18" charset="0"/>
              </a:rPr>
              <a:t>We prescribe emissions using output from the Asia-Pacific Integrated Model/Computable General Equilibrium version 2 (AIM/CGE) </a:t>
            </a:r>
          </a:p>
          <a:p>
            <a:r>
              <a:rPr lang="en-US" altLang="en-US" dirty="0">
                <a:latin typeface="Garamond" panose="02020404030301010803" pitchFamily="18" charset="0"/>
              </a:rPr>
              <a:t>GFDL-ESM4.1 i</a:t>
            </a:r>
            <a:r>
              <a:rPr lang="en-US" dirty="0">
                <a:latin typeface="Garamond" panose="02020404030301010803" pitchFamily="18" charset="0"/>
              </a:rPr>
              <a:t>ncludes a fully interactive carbon cycle and interactive atmospheric chemistry, and is coupled with ocean and sea ice modules among other Earth system processes</a:t>
            </a:r>
            <a:endParaRPr lang="en-US" altLang="en-US" dirty="0">
              <a:latin typeface="Garamond" panose="02020404030301010803" pitchFamily="18" charset="0"/>
            </a:endParaRPr>
          </a:p>
          <a:p>
            <a:endParaRPr lang="en-US" dirty="0">
              <a:latin typeface="Garamond" panose="02020404030301010803" pitchFamily="18" charset="0"/>
            </a:endParaRPr>
          </a:p>
        </p:txBody>
      </p:sp>
      <p:pic>
        <p:nvPicPr>
          <p:cNvPr id="4" name="Picture 6" descr="Image result for supercomputer gaea">
            <a:extLst>
              <a:ext uri="{FF2B5EF4-FFF2-40B4-BE49-F238E27FC236}">
                <a16:creationId xmlns:a16="http://schemas.microsoft.com/office/drawing/2014/main" id="{97C32275-63B4-48D5-881A-45755D89A0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 t="30928" r="-729" b="34835"/>
          <a:stretch/>
        </p:blipFill>
        <p:spPr bwMode="auto">
          <a:xfrm>
            <a:off x="0" y="3733800"/>
            <a:ext cx="12268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678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beijing haze">
            <a:extLst>
              <a:ext uri="{FF2B5EF4-FFF2-40B4-BE49-F238E27FC236}">
                <a16:creationId xmlns:a16="http://schemas.microsoft.com/office/drawing/2014/main" id="{B964FE88-491E-4B92-8CE1-26AD0FCEA1DC}"/>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1176"/>
          <a:stretch/>
        </p:blipFill>
        <p:spPr bwMode="auto">
          <a:xfrm>
            <a:off x="0" y="0"/>
            <a:ext cx="12192000" cy="68630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CD10B04-3860-486B-8181-5EDAE10C0885}"/>
              </a:ext>
            </a:extLst>
          </p:cNvPr>
          <p:cNvSpPr>
            <a:spLocks noGrp="1"/>
          </p:cNvSpPr>
          <p:nvPr>
            <p:ph type="title"/>
          </p:nvPr>
        </p:nvSpPr>
        <p:spPr/>
        <p:txBody>
          <a:bodyPr/>
          <a:lstStyle/>
          <a:p>
            <a:r>
              <a:rPr lang="en-US" dirty="0">
                <a:latin typeface="Garamond" panose="02020404030301010803" pitchFamily="18" charset="0"/>
              </a:rPr>
              <a:t>Outline</a:t>
            </a:r>
          </a:p>
        </p:txBody>
      </p:sp>
      <p:sp>
        <p:nvSpPr>
          <p:cNvPr id="3" name="Content Placeholder 2">
            <a:extLst>
              <a:ext uri="{FF2B5EF4-FFF2-40B4-BE49-F238E27FC236}">
                <a16:creationId xmlns:a16="http://schemas.microsoft.com/office/drawing/2014/main" id="{CA26BA8A-8877-4774-8065-ADFD7510C062}"/>
              </a:ext>
            </a:extLst>
          </p:cNvPr>
          <p:cNvSpPr>
            <a:spLocks noGrp="1"/>
          </p:cNvSpPr>
          <p:nvPr>
            <p:ph idx="1"/>
          </p:nvPr>
        </p:nvSpPr>
        <p:spPr>
          <a:xfrm>
            <a:off x="838200" y="1825625"/>
            <a:ext cx="10515600" cy="3988034"/>
          </a:xfrm>
        </p:spPr>
        <p:txBody>
          <a:bodyPr/>
          <a:lstStyle/>
          <a:p>
            <a:r>
              <a:rPr lang="en-US" dirty="0">
                <a:solidFill>
                  <a:schemeClr val="bg2">
                    <a:lumMod val="90000"/>
                  </a:schemeClr>
                </a:solidFill>
                <a:latin typeface="Garamond" panose="02020404030301010803" pitchFamily="18" charset="0"/>
              </a:rPr>
              <a:t>Introduction and model description</a:t>
            </a:r>
          </a:p>
          <a:p>
            <a:r>
              <a:rPr lang="en-US" dirty="0">
                <a:latin typeface="Garamond" panose="02020404030301010803" pitchFamily="18" charset="0"/>
              </a:rPr>
              <a:t>PM</a:t>
            </a:r>
            <a:r>
              <a:rPr lang="en-US" baseline="-25000" dirty="0">
                <a:latin typeface="Garamond" panose="02020404030301010803" pitchFamily="18" charset="0"/>
              </a:rPr>
              <a:t>2.5</a:t>
            </a:r>
            <a:r>
              <a:rPr lang="en-US" dirty="0">
                <a:latin typeface="Garamond" panose="02020404030301010803" pitchFamily="18" charset="0"/>
              </a:rPr>
              <a:t> and ozone tradeoffs in China and their relations to emissions</a:t>
            </a:r>
          </a:p>
          <a:p>
            <a:r>
              <a:rPr lang="en-US" dirty="0">
                <a:solidFill>
                  <a:schemeClr val="bg2">
                    <a:lumMod val="90000"/>
                  </a:schemeClr>
                </a:solidFill>
                <a:latin typeface="Garamond" panose="02020404030301010803" pitchFamily="18" charset="0"/>
              </a:rPr>
              <a:t>Air quality implications of Chinese NTCF regulations for nearby nations</a:t>
            </a:r>
          </a:p>
          <a:p>
            <a:r>
              <a:rPr lang="en-US" dirty="0">
                <a:solidFill>
                  <a:schemeClr val="bg2">
                    <a:lumMod val="90000"/>
                  </a:schemeClr>
                </a:solidFill>
                <a:latin typeface="Garamond" panose="02020404030301010803" pitchFamily="18" charset="0"/>
              </a:rPr>
              <a:t>Climatic effects of Chinese NTCF regulations</a:t>
            </a:r>
          </a:p>
          <a:p>
            <a:r>
              <a:rPr lang="en-US" dirty="0">
                <a:solidFill>
                  <a:schemeClr val="bg2">
                    <a:lumMod val="90000"/>
                  </a:schemeClr>
                </a:solidFill>
                <a:latin typeface="Garamond" panose="02020404030301010803" pitchFamily="18" charset="0"/>
              </a:rPr>
              <a:t>Conclusion and questions</a:t>
            </a:r>
          </a:p>
        </p:txBody>
      </p:sp>
    </p:spTree>
    <p:extLst>
      <p:ext uri="{BB962C8B-B14F-4D97-AF65-F5344CB8AC3E}">
        <p14:creationId xmlns:p14="http://schemas.microsoft.com/office/powerpoint/2010/main" val="2110820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05BE-E5DF-4FDD-88BD-480F6E955CE8}"/>
              </a:ext>
            </a:extLst>
          </p:cNvPr>
          <p:cNvSpPr>
            <a:spLocks noGrp="1"/>
          </p:cNvSpPr>
          <p:nvPr>
            <p:ph type="title"/>
          </p:nvPr>
        </p:nvSpPr>
        <p:spPr/>
        <p:txBody>
          <a:bodyPr>
            <a:normAutofit/>
          </a:bodyPr>
          <a:lstStyle/>
          <a:p>
            <a:r>
              <a:rPr lang="en-US" altLang="en-US" sz="3600" dirty="0">
                <a:latin typeface="Garamond" panose="02020404030301010803" pitchFamily="18" charset="0"/>
              </a:rPr>
              <a:t>NTCF emission reductions would, on balance, </a:t>
            </a:r>
            <a:r>
              <a:rPr lang="en-US" altLang="en-US" sz="3600" b="1" dirty="0">
                <a:solidFill>
                  <a:srgbClr val="FF0000"/>
                </a:solidFill>
                <a:latin typeface="Garamond" panose="02020404030301010803" pitchFamily="18" charset="0"/>
              </a:rPr>
              <a:t>decrease</a:t>
            </a:r>
            <a:r>
              <a:rPr lang="en-US" altLang="en-US" sz="3600" dirty="0">
                <a:latin typeface="Garamond" panose="02020404030301010803" pitchFamily="18" charset="0"/>
              </a:rPr>
              <a:t> surface PM</a:t>
            </a:r>
            <a:r>
              <a:rPr lang="en-US" altLang="en-US" sz="3600" baseline="-25000" dirty="0">
                <a:latin typeface="Garamond" panose="02020404030301010803" pitchFamily="18" charset="0"/>
              </a:rPr>
              <a:t>2.5</a:t>
            </a:r>
            <a:r>
              <a:rPr lang="en-US" altLang="en-US" sz="3600" dirty="0">
                <a:latin typeface="Garamond" panose="02020404030301010803" pitchFamily="18" charset="0"/>
              </a:rPr>
              <a:t> but </a:t>
            </a:r>
            <a:r>
              <a:rPr lang="en-US" altLang="en-US" sz="3600" b="1" dirty="0">
                <a:solidFill>
                  <a:srgbClr val="FF0000"/>
                </a:solidFill>
                <a:latin typeface="Garamond" panose="02020404030301010803" pitchFamily="18" charset="0"/>
              </a:rPr>
              <a:t>increase</a:t>
            </a:r>
            <a:r>
              <a:rPr lang="en-US" altLang="en-US" sz="3600" dirty="0">
                <a:latin typeface="Garamond" panose="02020404030301010803" pitchFamily="18" charset="0"/>
              </a:rPr>
              <a:t> surface ozone by midcentury</a:t>
            </a:r>
            <a:endParaRPr lang="en-US" sz="3600" dirty="0"/>
          </a:p>
        </p:txBody>
      </p:sp>
      <p:pic>
        <p:nvPicPr>
          <p:cNvPr id="5" name="Content Placeholder 4">
            <a:extLst>
              <a:ext uri="{FF2B5EF4-FFF2-40B4-BE49-F238E27FC236}">
                <a16:creationId xmlns:a16="http://schemas.microsoft.com/office/drawing/2014/main" id="{2FE1B1E7-0BF4-49CD-96AE-3CDAF18E87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5698" y="1786913"/>
            <a:ext cx="10360604" cy="3793487"/>
          </a:xfrm>
        </p:spPr>
      </p:pic>
      <p:sp>
        <p:nvSpPr>
          <p:cNvPr id="6" name="TextBox 6">
            <a:extLst>
              <a:ext uri="{FF2B5EF4-FFF2-40B4-BE49-F238E27FC236}">
                <a16:creationId xmlns:a16="http://schemas.microsoft.com/office/drawing/2014/main" id="{AF91960C-3053-4570-99BD-098722616EF7}"/>
              </a:ext>
            </a:extLst>
          </p:cNvPr>
          <p:cNvSpPr txBox="1">
            <a:spLocks noChangeArrowheads="1"/>
          </p:cNvSpPr>
          <p:nvPr/>
        </p:nvSpPr>
        <p:spPr bwMode="auto">
          <a:xfrm>
            <a:off x="983075" y="2350166"/>
            <a:ext cx="3338668"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None/>
            </a:pPr>
            <a:r>
              <a:rPr lang="en-US" altLang="en-US" sz="1800" dirty="0">
                <a:latin typeface="Garamond" panose="02020404030301010803" pitchFamily="18" charset="0"/>
              </a:rPr>
              <a:t>SSP370-China-lowNTCF – SSP370</a:t>
            </a:r>
            <a:endParaRPr lang="en-US" altLang="en-US" sz="1800" baseline="30000" dirty="0">
              <a:latin typeface="Garamond" panose="02020404030301010803" pitchFamily="18" charset="0"/>
            </a:endParaRPr>
          </a:p>
        </p:txBody>
      </p:sp>
      <p:sp>
        <p:nvSpPr>
          <p:cNvPr id="7" name="TextBox 6">
            <a:extLst>
              <a:ext uri="{FF2B5EF4-FFF2-40B4-BE49-F238E27FC236}">
                <a16:creationId xmlns:a16="http://schemas.microsoft.com/office/drawing/2014/main" id="{178CE956-4A8A-4D7A-AC80-FA2E46DB270A}"/>
              </a:ext>
            </a:extLst>
          </p:cNvPr>
          <p:cNvSpPr txBox="1">
            <a:spLocks noChangeArrowheads="1"/>
          </p:cNvSpPr>
          <p:nvPr/>
        </p:nvSpPr>
        <p:spPr bwMode="auto">
          <a:xfrm>
            <a:off x="6294617" y="2350166"/>
            <a:ext cx="3338668" cy="369332"/>
          </a:xfrm>
          <a:prstGeom prst="rect">
            <a:avLst/>
          </a:prstGeom>
          <a:solidFill>
            <a:schemeClr val="bg1"/>
          </a:solidFill>
          <a:ln>
            <a:noFill/>
          </a:ln>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spcBef>
                <a:spcPct val="0"/>
              </a:spcBef>
              <a:buNone/>
            </a:pPr>
            <a:r>
              <a:rPr lang="en-US" altLang="en-US" sz="1800" dirty="0">
                <a:latin typeface="Garamond" panose="02020404030301010803" pitchFamily="18" charset="0"/>
              </a:rPr>
              <a:t>SSP370-China-lowNTCF – SSP370</a:t>
            </a:r>
            <a:endParaRPr lang="en-US" altLang="en-US" sz="1800" baseline="30000" dirty="0">
              <a:latin typeface="Garamond" panose="02020404030301010803" pitchFamily="18" charset="0"/>
            </a:endParaRPr>
          </a:p>
        </p:txBody>
      </p:sp>
      <p:sp>
        <p:nvSpPr>
          <p:cNvPr id="8" name="Rectangle 12">
            <a:extLst>
              <a:ext uri="{FF2B5EF4-FFF2-40B4-BE49-F238E27FC236}">
                <a16:creationId xmlns:a16="http://schemas.microsoft.com/office/drawing/2014/main" id="{340E79C2-35D6-4163-8A1E-90B33F00FD94}"/>
              </a:ext>
            </a:extLst>
          </p:cNvPr>
          <p:cNvSpPr>
            <a:spLocks noChangeArrowheads="1"/>
          </p:cNvSpPr>
          <p:nvPr/>
        </p:nvSpPr>
        <p:spPr bwMode="auto">
          <a:xfrm>
            <a:off x="2367755" y="5578763"/>
            <a:ext cx="745649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latin typeface="Garamond" panose="02020404030301010803" pitchFamily="18" charset="0"/>
              </a:rPr>
              <a:t>Mean year-round air quality shift due to implementing strong NTCF regulations over period 2045-54</a:t>
            </a:r>
            <a:endParaRPr lang="en-US" altLang="en-US" sz="2400" dirty="0">
              <a:latin typeface="Times New Roman" panose="02020603050405020304" pitchFamily="18" charset="0"/>
            </a:endParaRPr>
          </a:p>
        </p:txBody>
      </p:sp>
    </p:spTree>
    <p:extLst>
      <p:ext uri="{BB962C8B-B14F-4D97-AF65-F5344CB8AC3E}">
        <p14:creationId xmlns:p14="http://schemas.microsoft.com/office/powerpoint/2010/main" val="3256220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TotalTime>
  <Words>1478</Words>
  <Application>Microsoft Office PowerPoint</Application>
  <PresentationFormat>Widescreen</PresentationFormat>
  <Paragraphs>128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Garamond</vt:lpstr>
      <vt:lpstr>Times New Roman</vt:lpstr>
      <vt:lpstr>Office Theme</vt:lpstr>
      <vt:lpstr>Modeling the impact of strong regulation of near-term climate forcers in China on mid-21st century air quality and climate using a coupled Earth system model</vt:lpstr>
      <vt:lpstr>Motivation: China’s current air quality dilemma</vt:lpstr>
      <vt:lpstr>Outline</vt:lpstr>
      <vt:lpstr>Outline</vt:lpstr>
      <vt:lpstr>What do we assume about the future?</vt:lpstr>
      <vt:lpstr>Emissions comparison under three policy scenarios</vt:lpstr>
      <vt:lpstr>Model description</vt:lpstr>
      <vt:lpstr>Outline</vt:lpstr>
      <vt:lpstr>NTCF emission reductions would, on balance, decrease surface PM2.5 but increase surface ozone by midcentury</vt:lpstr>
      <vt:lpstr>While PM2.5 decreases are consistent year-round, ozone concentration shifts vary seasonally and across space, and are especially different in summer (JJA)</vt:lpstr>
      <vt:lpstr>While PM2.5 decreases are consistent year-round, ozone concentration shifts vary seasonally and across space, and are especially different in summer (JJA)</vt:lpstr>
      <vt:lpstr>In east China (EC), for the SSP370 run, ozone increases slightly throughout the year.</vt:lpstr>
      <vt:lpstr>Why do ozone and PM2.5 go in opposite directions when precursors are reduced in the low NTCF policy scenario?</vt:lpstr>
      <vt:lpstr>Why do ozone and PM2.5 go in opposite directions when precursors are reduced in the low NTCF policy scenario?</vt:lpstr>
      <vt:lpstr>Why do ozone and PM2.5 go in opposite directions when precursors are reduced in the low NTCF policy scenario?</vt:lpstr>
      <vt:lpstr>PowerPoint Presentation</vt:lpstr>
      <vt:lpstr>PowerPoint Presentation</vt:lpstr>
      <vt:lpstr>Outline</vt:lpstr>
      <vt:lpstr>South Korea and Japan to see significant benefits in winter PM2.5 from strong Chinese emission controls</vt:lpstr>
      <vt:lpstr>At least in South Korea, however, there is a winter ozone penalty that reverses in summer (2045-54 mean seasonal cycles)</vt:lpstr>
      <vt:lpstr>Outline</vt:lpstr>
      <vt:lpstr>Implementing strong air quality policy does not appear to have a major impact on climate </vt:lpstr>
      <vt:lpstr>Conclusions</vt:lpstr>
      <vt:lpstr>Acknowledgements</vt:lpstr>
      <vt:lpstr>Questions?</vt:lpstr>
      <vt:lpstr>Extra slides</vt:lpstr>
      <vt:lpstr>A one-minute crash course in atmospheric chemistry</vt:lpstr>
      <vt:lpstr>A one-minute crash course in atmospheric chemistry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the impact of strong regulation of near-term climate forcers in China on mid-21st century air quality and climate using a coupled Earth system model</dc:title>
  <dc:creator> </dc:creator>
  <cp:lastModifiedBy> </cp:lastModifiedBy>
  <cp:revision>75</cp:revision>
  <dcterms:created xsi:type="dcterms:W3CDTF">2019-12-08T15:54:16Z</dcterms:created>
  <dcterms:modified xsi:type="dcterms:W3CDTF">2019-12-09T01:26:36Z</dcterms:modified>
</cp:coreProperties>
</file>