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79" r:id="rId2"/>
    <p:sldId id="348" r:id="rId3"/>
    <p:sldId id="350" r:id="rId4"/>
    <p:sldId id="286" r:id="rId5"/>
    <p:sldId id="351" r:id="rId6"/>
    <p:sldId id="352" r:id="rId7"/>
    <p:sldId id="339" r:id="rId8"/>
    <p:sldId id="343" r:id="rId9"/>
    <p:sldId id="346" r:id="rId10"/>
    <p:sldId id="347" r:id="rId11"/>
    <p:sldId id="338" r:id="rId12"/>
    <p:sldId id="30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ndergrass, Drew" initials="PD" lastIdx="2" clrIdx="0">
    <p:extLst>
      <p:ext uri="{19B8F6BF-5375-455C-9EA6-DF929625EA0E}">
        <p15:presenceInfo xmlns:p15="http://schemas.microsoft.com/office/powerpoint/2012/main" userId="S::pendergrass@college.harvard.edu::99078cb6-da51-41a4-ae66-1de58c48a2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57"/>
    <p:restoredTop sz="92670"/>
  </p:normalViewPr>
  <p:slideViewPr>
    <p:cSldViewPr snapToGrid="0" snapToObjects="1">
      <p:cViewPr varScale="1">
        <p:scale>
          <a:sx n="103" d="100"/>
          <a:sy n="103" d="100"/>
        </p:scale>
        <p:origin x="616" y="184"/>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F7CA7-FA65-FF46-AC8D-9FFD1F76B4BC}" type="datetimeFigureOut">
              <a:rPr lang="en-US" smtClean="0"/>
              <a:t>9/8/23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7D6DB3-23FD-DE4C-AF9D-F2768C7170AC}" type="slidenum">
              <a:rPr lang="en-US" smtClean="0"/>
              <a:t>‹#›</a:t>
            </a:fld>
            <a:endParaRPr lang="en-US"/>
          </a:p>
        </p:txBody>
      </p:sp>
    </p:spTree>
    <p:extLst>
      <p:ext uri="{BB962C8B-B14F-4D97-AF65-F5344CB8AC3E}">
        <p14:creationId xmlns:p14="http://schemas.microsoft.com/office/powerpoint/2010/main" val="4124729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We’ll start by talking about why care about particulate matter and why using satellites is appealing for modeling. Then we’ll describe the random forest algorithm and discuss its accuracy. Finally we’ll spend some time exploring the results and discussing what it tells us about particulate air quality in East Asia. The background are my modelled predictions for annual PM in Korea from 2015 to 2019.</a:t>
            </a:r>
          </a:p>
        </p:txBody>
      </p:sp>
      <p:sp>
        <p:nvSpPr>
          <p:cNvPr id="4" name="Slide Number Placeholder 3"/>
          <p:cNvSpPr>
            <a:spLocks noGrp="1"/>
          </p:cNvSpPr>
          <p:nvPr>
            <p:ph type="sldNum" sz="quarter" idx="5"/>
          </p:nvPr>
        </p:nvSpPr>
        <p:spPr/>
        <p:txBody>
          <a:bodyPr/>
          <a:lstStyle/>
          <a:p>
            <a:fld id="{107D6DB3-23FD-DE4C-AF9D-F2768C7170AC}" type="slidenum">
              <a:rPr lang="en-US" smtClean="0"/>
              <a:t>1</a:t>
            </a:fld>
            <a:endParaRPr lang="en-US"/>
          </a:p>
        </p:txBody>
      </p:sp>
    </p:spTree>
    <p:extLst>
      <p:ext uri="{BB962C8B-B14F-4D97-AF65-F5344CB8AC3E}">
        <p14:creationId xmlns:p14="http://schemas.microsoft.com/office/powerpoint/2010/main" val="3945218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D6DB3-23FD-DE4C-AF9D-F2768C7170AC}" type="slidenum">
              <a:rPr lang="en-US" smtClean="0"/>
              <a:t>11</a:t>
            </a:fld>
            <a:endParaRPr lang="en-US"/>
          </a:p>
        </p:txBody>
      </p:sp>
    </p:spTree>
    <p:extLst>
      <p:ext uri="{BB962C8B-B14F-4D97-AF65-F5344CB8AC3E}">
        <p14:creationId xmlns:p14="http://schemas.microsoft.com/office/powerpoint/2010/main" val="1483283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D6DB3-23FD-DE4C-AF9D-F2768C7170AC}" type="slidenum">
              <a:rPr lang="en-US" smtClean="0"/>
              <a:t>12</a:t>
            </a:fld>
            <a:endParaRPr lang="en-US"/>
          </a:p>
        </p:txBody>
      </p:sp>
    </p:spTree>
    <p:extLst>
      <p:ext uri="{BB962C8B-B14F-4D97-AF65-F5344CB8AC3E}">
        <p14:creationId xmlns:p14="http://schemas.microsoft.com/office/powerpoint/2010/main" val="3728462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D6DB3-23FD-DE4C-AF9D-F2768C7170AC}" type="slidenum">
              <a:rPr lang="en-US" smtClean="0"/>
              <a:t>2</a:t>
            </a:fld>
            <a:endParaRPr lang="en-US"/>
          </a:p>
        </p:txBody>
      </p:sp>
    </p:spTree>
    <p:extLst>
      <p:ext uri="{BB962C8B-B14F-4D97-AF65-F5344CB8AC3E}">
        <p14:creationId xmlns:p14="http://schemas.microsoft.com/office/powerpoint/2010/main" val="1347397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C2E6C-8478-FE41-9A98-659AFB26B5D7}" type="slidenum">
              <a:rPr lang="en-US" smtClean="0"/>
              <a:t>4</a:t>
            </a:fld>
            <a:endParaRPr lang="en-US"/>
          </a:p>
        </p:txBody>
      </p:sp>
    </p:spTree>
    <p:extLst>
      <p:ext uri="{BB962C8B-B14F-4D97-AF65-F5344CB8AC3E}">
        <p14:creationId xmlns:p14="http://schemas.microsoft.com/office/powerpoint/2010/main" val="504464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D6DB3-23FD-DE4C-AF9D-F2768C7170AC}" type="slidenum">
              <a:rPr lang="en-US" smtClean="0"/>
              <a:t>5</a:t>
            </a:fld>
            <a:endParaRPr lang="en-US"/>
          </a:p>
        </p:txBody>
      </p:sp>
    </p:spTree>
    <p:extLst>
      <p:ext uri="{BB962C8B-B14F-4D97-AF65-F5344CB8AC3E}">
        <p14:creationId xmlns:p14="http://schemas.microsoft.com/office/powerpoint/2010/main" val="28079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(follows new framework from Joel Schwartz’s group</a:t>
            </a:r>
          </a:p>
        </p:txBody>
      </p:sp>
      <p:sp>
        <p:nvSpPr>
          <p:cNvPr id="4" name="Slide Number Placeholder 3"/>
          <p:cNvSpPr>
            <a:spLocks noGrp="1"/>
          </p:cNvSpPr>
          <p:nvPr>
            <p:ph type="sldNum" sz="quarter" idx="5"/>
          </p:nvPr>
        </p:nvSpPr>
        <p:spPr/>
        <p:txBody>
          <a:bodyPr/>
          <a:lstStyle/>
          <a:p>
            <a:fld id="{107D6DB3-23FD-DE4C-AF9D-F2768C7170AC}" type="slidenum">
              <a:rPr lang="en-US" smtClean="0"/>
              <a:t>6</a:t>
            </a:fld>
            <a:endParaRPr lang="en-US"/>
          </a:p>
        </p:txBody>
      </p:sp>
    </p:spTree>
    <p:extLst>
      <p:ext uri="{BB962C8B-B14F-4D97-AF65-F5344CB8AC3E}">
        <p14:creationId xmlns:p14="http://schemas.microsoft.com/office/powerpoint/2010/main" val="4087475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D6DB3-23FD-DE4C-AF9D-F2768C7170AC}" type="slidenum">
              <a:rPr lang="en-US" smtClean="0"/>
              <a:t>7</a:t>
            </a:fld>
            <a:endParaRPr lang="en-US"/>
          </a:p>
        </p:txBody>
      </p:sp>
    </p:spTree>
    <p:extLst>
      <p:ext uri="{BB962C8B-B14F-4D97-AF65-F5344CB8AC3E}">
        <p14:creationId xmlns:p14="http://schemas.microsoft.com/office/powerpoint/2010/main" val="3085424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7D6DB3-23FD-DE4C-AF9D-F2768C7170AC}" type="slidenum">
              <a:rPr lang="en-US" smtClean="0"/>
              <a:t>8</a:t>
            </a:fld>
            <a:endParaRPr lang="en-US"/>
          </a:p>
        </p:txBody>
      </p:sp>
    </p:spTree>
    <p:extLst>
      <p:ext uri="{BB962C8B-B14F-4D97-AF65-F5344CB8AC3E}">
        <p14:creationId xmlns:p14="http://schemas.microsoft.com/office/powerpoint/2010/main" val="427874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this improvement? Better data, algorithm forced to perform better in rural areas by strongly increasing penalty. Not quite an apples-to-apples comparison, slightly different averaging periods.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Forcing better rural representation degrades representation in urban areas because only so much the cost function can do </a:t>
            </a:r>
          </a:p>
          <a:p>
            <a:r>
              <a:rPr lang="en-US" dirty="0"/>
              <a:t>Data ~10km from coasts missing due to higher-res reanalysis replay over land only (working on bug fix)</a:t>
            </a:r>
          </a:p>
          <a:p>
            <a:endParaRPr lang="en-US" dirty="0"/>
          </a:p>
        </p:txBody>
      </p:sp>
      <p:sp>
        <p:nvSpPr>
          <p:cNvPr id="4" name="Slide Number Placeholder 3"/>
          <p:cNvSpPr>
            <a:spLocks noGrp="1"/>
          </p:cNvSpPr>
          <p:nvPr>
            <p:ph type="sldNum" sz="quarter" idx="5"/>
          </p:nvPr>
        </p:nvSpPr>
        <p:spPr/>
        <p:txBody>
          <a:bodyPr/>
          <a:lstStyle/>
          <a:p>
            <a:fld id="{107D6DB3-23FD-DE4C-AF9D-F2768C7170AC}" type="slidenum">
              <a:rPr lang="en-US" smtClean="0"/>
              <a:t>9</a:t>
            </a:fld>
            <a:endParaRPr lang="en-US"/>
          </a:p>
        </p:txBody>
      </p:sp>
    </p:spTree>
    <p:extLst>
      <p:ext uri="{BB962C8B-B14F-4D97-AF65-F5344CB8AC3E}">
        <p14:creationId xmlns:p14="http://schemas.microsoft.com/office/powerpoint/2010/main" val="2786474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Menlo" panose="020B0609030804020204" pitchFamily="49" charset="0"/>
              </a:rPr>
              <a:t>In 2015, 55% of population in study domain are exposed to annual PM2.5 above the 50 ug/m3 level in 2015. This is down to 29% by 2019, with most improvement seen in </a:t>
            </a:r>
            <a:r>
              <a:rPr lang="en-US">
                <a:solidFill>
                  <a:srgbClr val="000000"/>
                </a:solidFill>
                <a:effectLst/>
                <a:latin typeface="Menlo" panose="020B0609030804020204" pitchFamily="49" charset="0"/>
              </a:rPr>
              <a:t>China.</a:t>
            </a:r>
            <a:endParaRPr lang="en-US" dirty="0"/>
          </a:p>
        </p:txBody>
      </p:sp>
      <p:sp>
        <p:nvSpPr>
          <p:cNvPr id="4" name="Slide Number Placeholder 3"/>
          <p:cNvSpPr>
            <a:spLocks noGrp="1"/>
          </p:cNvSpPr>
          <p:nvPr>
            <p:ph type="sldNum" sz="quarter" idx="5"/>
          </p:nvPr>
        </p:nvSpPr>
        <p:spPr/>
        <p:txBody>
          <a:bodyPr/>
          <a:lstStyle/>
          <a:p>
            <a:fld id="{107D6DB3-23FD-DE4C-AF9D-F2768C7170AC}" type="slidenum">
              <a:rPr lang="en-US" smtClean="0"/>
              <a:t>10</a:t>
            </a:fld>
            <a:endParaRPr lang="en-US"/>
          </a:p>
        </p:txBody>
      </p:sp>
    </p:spTree>
    <p:extLst>
      <p:ext uri="{BB962C8B-B14F-4D97-AF65-F5344CB8AC3E}">
        <p14:creationId xmlns:p14="http://schemas.microsoft.com/office/powerpoint/2010/main" val="3807322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6013-8331-AA43-9BEB-A16BA7BAEC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6E6E33-473B-614B-8E7C-76E0C2F086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193E60-D411-E44E-9F97-5B6D7E1975D2}"/>
              </a:ext>
            </a:extLst>
          </p:cNvPr>
          <p:cNvSpPr>
            <a:spLocks noGrp="1"/>
          </p:cNvSpPr>
          <p:nvPr>
            <p:ph type="dt" sz="half" idx="10"/>
          </p:nvPr>
        </p:nvSpPr>
        <p:spPr/>
        <p:txBody>
          <a:bodyPr/>
          <a:lstStyle/>
          <a:p>
            <a:fld id="{72BC6131-D6D1-DC41-9D56-BC3835F868D7}" type="datetimeFigureOut">
              <a:rPr lang="en-US" smtClean="0"/>
              <a:t>9/8/23</a:t>
            </a:fld>
            <a:endParaRPr lang="en-US"/>
          </a:p>
        </p:txBody>
      </p:sp>
      <p:sp>
        <p:nvSpPr>
          <p:cNvPr id="5" name="Footer Placeholder 4">
            <a:extLst>
              <a:ext uri="{FF2B5EF4-FFF2-40B4-BE49-F238E27FC236}">
                <a16:creationId xmlns:a16="http://schemas.microsoft.com/office/drawing/2014/main" id="{405C3446-86AA-AB42-9E82-14857A042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342BAA-358B-2B44-BF76-60BB55634395}"/>
              </a:ext>
            </a:extLst>
          </p:cNvPr>
          <p:cNvSpPr>
            <a:spLocks noGrp="1"/>
          </p:cNvSpPr>
          <p:nvPr>
            <p:ph type="sldNum" sz="quarter" idx="12"/>
          </p:nvPr>
        </p:nvSpPr>
        <p:spPr/>
        <p:txBody>
          <a:bodyPr/>
          <a:lstStyle/>
          <a:p>
            <a:fld id="{72AE0652-9B2C-5C41-82FB-C0D6838641DF}" type="slidenum">
              <a:rPr lang="en-US" smtClean="0"/>
              <a:t>‹#›</a:t>
            </a:fld>
            <a:endParaRPr lang="en-US"/>
          </a:p>
        </p:txBody>
      </p:sp>
    </p:spTree>
    <p:extLst>
      <p:ext uri="{BB962C8B-B14F-4D97-AF65-F5344CB8AC3E}">
        <p14:creationId xmlns:p14="http://schemas.microsoft.com/office/powerpoint/2010/main" val="185513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AC100-837E-A649-89E7-326166CCDA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ECC57E-5529-1141-B582-1A0B29BB85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793F7-725A-F845-B923-C26E7CB2A97F}"/>
              </a:ext>
            </a:extLst>
          </p:cNvPr>
          <p:cNvSpPr>
            <a:spLocks noGrp="1"/>
          </p:cNvSpPr>
          <p:nvPr>
            <p:ph type="dt" sz="half" idx="10"/>
          </p:nvPr>
        </p:nvSpPr>
        <p:spPr/>
        <p:txBody>
          <a:bodyPr/>
          <a:lstStyle/>
          <a:p>
            <a:fld id="{72BC6131-D6D1-DC41-9D56-BC3835F868D7}" type="datetimeFigureOut">
              <a:rPr lang="en-US" smtClean="0"/>
              <a:t>9/8/23</a:t>
            </a:fld>
            <a:endParaRPr lang="en-US"/>
          </a:p>
        </p:txBody>
      </p:sp>
      <p:sp>
        <p:nvSpPr>
          <p:cNvPr id="5" name="Footer Placeholder 4">
            <a:extLst>
              <a:ext uri="{FF2B5EF4-FFF2-40B4-BE49-F238E27FC236}">
                <a16:creationId xmlns:a16="http://schemas.microsoft.com/office/drawing/2014/main" id="{ABB5F1F2-ADAD-6C42-B05D-2A3AF9C068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3BC86-B1C9-2649-A515-54490FBA123D}"/>
              </a:ext>
            </a:extLst>
          </p:cNvPr>
          <p:cNvSpPr>
            <a:spLocks noGrp="1"/>
          </p:cNvSpPr>
          <p:nvPr>
            <p:ph type="sldNum" sz="quarter" idx="12"/>
          </p:nvPr>
        </p:nvSpPr>
        <p:spPr/>
        <p:txBody>
          <a:bodyPr/>
          <a:lstStyle/>
          <a:p>
            <a:fld id="{72AE0652-9B2C-5C41-82FB-C0D6838641DF}" type="slidenum">
              <a:rPr lang="en-US" smtClean="0"/>
              <a:t>‹#›</a:t>
            </a:fld>
            <a:endParaRPr lang="en-US"/>
          </a:p>
        </p:txBody>
      </p:sp>
    </p:spTree>
    <p:extLst>
      <p:ext uri="{BB962C8B-B14F-4D97-AF65-F5344CB8AC3E}">
        <p14:creationId xmlns:p14="http://schemas.microsoft.com/office/powerpoint/2010/main" val="342317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F9FD9-915F-DD42-9EDF-15872F0CC0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1CC68B-61A2-624F-998D-46AFAA1537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4BE0D5-7EF5-EC4F-993F-154A13769FC8}"/>
              </a:ext>
            </a:extLst>
          </p:cNvPr>
          <p:cNvSpPr>
            <a:spLocks noGrp="1"/>
          </p:cNvSpPr>
          <p:nvPr>
            <p:ph type="dt" sz="half" idx="10"/>
          </p:nvPr>
        </p:nvSpPr>
        <p:spPr/>
        <p:txBody>
          <a:bodyPr/>
          <a:lstStyle/>
          <a:p>
            <a:fld id="{72BC6131-D6D1-DC41-9D56-BC3835F868D7}" type="datetimeFigureOut">
              <a:rPr lang="en-US" smtClean="0"/>
              <a:t>9/8/23</a:t>
            </a:fld>
            <a:endParaRPr lang="en-US"/>
          </a:p>
        </p:txBody>
      </p:sp>
      <p:sp>
        <p:nvSpPr>
          <p:cNvPr id="5" name="Footer Placeholder 4">
            <a:extLst>
              <a:ext uri="{FF2B5EF4-FFF2-40B4-BE49-F238E27FC236}">
                <a16:creationId xmlns:a16="http://schemas.microsoft.com/office/drawing/2014/main" id="{820CDBF0-DA1D-EA42-BC75-FE06856BF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AE359-9C09-3741-8A91-707CCBB271C8}"/>
              </a:ext>
            </a:extLst>
          </p:cNvPr>
          <p:cNvSpPr>
            <a:spLocks noGrp="1"/>
          </p:cNvSpPr>
          <p:nvPr>
            <p:ph type="sldNum" sz="quarter" idx="12"/>
          </p:nvPr>
        </p:nvSpPr>
        <p:spPr/>
        <p:txBody>
          <a:bodyPr/>
          <a:lstStyle/>
          <a:p>
            <a:fld id="{72AE0652-9B2C-5C41-82FB-C0D6838641DF}" type="slidenum">
              <a:rPr lang="en-US" smtClean="0"/>
              <a:t>‹#›</a:t>
            </a:fld>
            <a:endParaRPr lang="en-US"/>
          </a:p>
        </p:txBody>
      </p:sp>
    </p:spTree>
    <p:extLst>
      <p:ext uri="{BB962C8B-B14F-4D97-AF65-F5344CB8AC3E}">
        <p14:creationId xmlns:p14="http://schemas.microsoft.com/office/powerpoint/2010/main" val="1848452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940C0-6DEE-0644-B43D-50E28E4A1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14CAC9-5F9A-CB4F-858E-2027DF7EEE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050609-0537-ED48-9464-FD61925CFCB1}"/>
              </a:ext>
            </a:extLst>
          </p:cNvPr>
          <p:cNvSpPr>
            <a:spLocks noGrp="1"/>
          </p:cNvSpPr>
          <p:nvPr>
            <p:ph type="dt" sz="half" idx="10"/>
          </p:nvPr>
        </p:nvSpPr>
        <p:spPr/>
        <p:txBody>
          <a:bodyPr/>
          <a:lstStyle/>
          <a:p>
            <a:fld id="{72BC6131-D6D1-DC41-9D56-BC3835F868D7}" type="datetimeFigureOut">
              <a:rPr lang="en-US" smtClean="0"/>
              <a:t>9/8/23</a:t>
            </a:fld>
            <a:endParaRPr lang="en-US"/>
          </a:p>
        </p:txBody>
      </p:sp>
      <p:sp>
        <p:nvSpPr>
          <p:cNvPr id="5" name="Footer Placeholder 4">
            <a:extLst>
              <a:ext uri="{FF2B5EF4-FFF2-40B4-BE49-F238E27FC236}">
                <a16:creationId xmlns:a16="http://schemas.microsoft.com/office/drawing/2014/main" id="{71BD2E45-19E1-5A43-9567-87B83A1941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AE3D8-93B2-2F48-9AC2-D81BCBE66E1D}"/>
              </a:ext>
            </a:extLst>
          </p:cNvPr>
          <p:cNvSpPr>
            <a:spLocks noGrp="1"/>
          </p:cNvSpPr>
          <p:nvPr>
            <p:ph type="sldNum" sz="quarter" idx="12"/>
          </p:nvPr>
        </p:nvSpPr>
        <p:spPr/>
        <p:txBody>
          <a:bodyPr/>
          <a:lstStyle/>
          <a:p>
            <a:fld id="{72AE0652-9B2C-5C41-82FB-C0D6838641DF}" type="slidenum">
              <a:rPr lang="en-US" smtClean="0"/>
              <a:t>‹#›</a:t>
            </a:fld>
            <a:endParaRPr lang="en-US"/>
          </a:p>
        </p:txBody>
      </p:sp>
    </p:spTree>
    <p:extLst>
      <p:ext uri="{BB962C8B-B14F-4D97-AF65-F5344CB8AC3E}">
        <p14:creationId xmlns:p14="http://schemas.microsoft.com/office/powerpoint/2010/main" val="30485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DD03-CF2F-CC46-8222-D676019A4A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ED0A60-C83D-514D-A1E0-C8659A0A33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3C0EBF-9FD9-C749-A8E9-6B2A4728399A}"/>
              </a:ext>
            </a:extLst>
          </p:cNvPr>
          <p:cNvSpPr>
            <a:spLocks noGrp="1"/>
          </p:cNvSpPr>
          <p:nvPr>
            <p:ph type="dt" sz="half" idx="10"/>
          </p:nvPr>
        </p:nvSpPr>
        <p:spPr/>
        <p:txBody>
          <a:bodyPr/>
          <a:lstStyle/>
          <a:p>
            <a:fld id="{72BC6131-D6D1-DC41-9D56-BC3835F868D7}" type="datetimeFigureOut">
              <a:rPr lang="en-US" smtClean="0"/>
              <a:t>9/8/23</a:t>
            </a:fld>
            <a:endParaRPr lang="en-US"/>
          </a:p>
        </p:txBody>
      </p:sp>
      <p:sp>
        <p:nvSpPr>
          <p:cNvPr id="5" name="Footer Placeholder 4">
            <a:extLst>
              <a:ext uri="{FF2B5EF4-FFF2-40B4-BE49-F238E27FC236}">
                <a16:creationId xmlns:a16="http://schemas.microsoft.com/office/drawing/2014/main" id="{8258313F-8B40-BC4B-BBF5-4D4FABB92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9F994-5312-6D4B-B635-676414EAA092}"/>
              </a:ext>
            </a:extLst>
          </p:cNvPr>
          <p:cNvSpPr>
            <a:spLocks noGrp="1"/>
          </p:cNvSpPr>
          <p:nvPr>
            <p:ph type="sldNum" sz="quarter" idx="12"/>
          </p:nvPr>
        </p:nvSpPr>
        <p:spPr/>
        <p:txBody>
          <a:bodyPr/>
          <a:lstStyle/>
          <a:p>
            <a:fld id="{72AE0652-9B2C-5C41-82FB-C0D6838641DF}" type="slidenum">
              <a:rPr lang="en-US" smtClean="0"/>
              <a:t>‹#›</a:t>
            </a:fld>
            <a:endParaRPr lang="en-US"/>
          </a:p>
        </p:txBody>
      </p:sp>
    </p:spTree>
    <p:extLst>
      <p:ext uri="{BB962C8B-B14F-4D97-AF65-F5344CB8AC3E}">
        <p14:creationId xmlns:p14="http://schemas.microsoft.com/office/powerpoint/2010/main" val="58283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3D0CE-8734-714F-A407-470AEA52ED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E80859-8687-A44B-8D97-CA28583A10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A1835-36F0-984C-9CBA-C8E67767AB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2F185F-B9F6-8144-8C10-E011BBCF9A02}"/>
              </a:ext>
            </a:extLst>
          </p:cNvPr>
          <p:cNvSpPr>
            <a:spLocks noGrp="1"/>
          </p:cNvSpPr>
          <p:nvPr>
            <p:ph type="dt" sz="half" idx="10"/>
          </p:nvPr>
        </p:nvSpPr>
        <p:spPr/>
        <p:txBody>
          <a:bodyPr/>
          <a:lstStyle/>
          <a:p>
            <a:fld id="{72BC6131-D6D1-DC41-9D56-BC3835F868D7}" type="datetimeFigureOut">
              <a:rPr lang="en-US" smtClean="0"/>
              <a:t>9/8/23</a:t>
            </a:fld>
            <a:endParaRPr lang="en-US"/>
          </a:p>
        </p:txBody>
      </p:sp>
      <p:sp>
        <p:nvSpPr>
          <p:cNvPr id="6" name="Footer Placeholder 5">
            <a:extLst>
              <a:ext uri="{FF2B5EF4-FFF2-40B4-BE49-F238E27FC236}">
                <a16:creationId xmlns:a16="http://schemas.microsoft.com/office/drawing/2014/main" id="{9FFC791B-50D1-7945-91FD-73B5B3E8C5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0D7909-187B-C04C-9402-5C74CD4258F6}"/>
              </a:ext>
            </a:extLst>
          </p:cNvPr>
          <p:cNvSpPr>
            <a:spLocks noGrp="1"/>
          </p:cNvSpPr>
          <p:nvPr>
            <p:ph type="sldNum" sz="quarter" idx="12"/>
          </p:nvPr>
        </p:nvSpPr>
        <p:spPr/>
        <p:txBody>
          <a:bodyPr/>
          <a:lstStyle/>
          <a:p>
            <a:fld id="{72AE0652-9B2C-5C41-82FB-C0D6838641DF}" type="slidenum">
              <a:rPr lang="en-US" smtClean="0"/>
              <a:t>‹#›</a:t>
            </a:fld>
            <a:endParaRPr lang="en-US"/>
          </a:p>
        </p:txBody>
      </p:sp>
    </p:spTree>
    <p:extLst>
      <p:ext uri="{BB962C8B-B14F-4D97-AF65-F5344CB8AC3E}">
        <p14:creationId xmlns:p14="http://schemas.microsoft.com/office/powerpoint/2010/main" val="325666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622E-53CF-1746-BD9F-213EC2BC70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5F4A76-C192-C94E-B667-DDED65433B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BF0DDF-2992-CA44-B534-56270CF09D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E39360-AA95-204A-A0E8-9D66CD29C4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723048-9C7A-AB43-A1D6-14FA7D2223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055A34-701C-B842-90B3-70B9B5D41AAC}"/>
              </a:ext>
            </a:extLst>
          </p:cNvPr>
          <p:cNvSpPr>
            <a:spLocks noGrp="1"/>
          </p:cNvSpPr>
          <p:nvPr>
            <p:ph type="dt" sz="half" idx="10"/>
          </p:nvPr>
        </p:nvSpPr>
        <p:spPr/>
        <p:txBody>
          <a:bodyPr/>
          <a:lstStyle/>
          <a:p>
            <a:fld id="{72BC6131-D6D1-DC41-9D56-BC3835F868D7}" type="datetimeFigureOut">
              <a:rPr lang="en-US" smtClean="0"/>
              <a:t>9/8/23</a:t>
            </a:fld>
            <a:endParaRPr lang="en-US"/>
          </a:p>
        </p:txBody>
      </p:sp>
      <p:sp>
        <p:nvSpPr>
          <p:cNvPr id="8" name="Footer Placeholder 7">
            <a:extLst>
              <a:ext uri="{FF2B5EF4-FFF2-40B4-BE49-F238E27FC236}">
                <a16:creationId xmlns:a16="http://schemas.microsoft.com/office/drawing/2014/main" id="{2BADE445-8AB1-9D45-B1BE-493DD4A913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D344B2-9372-4044-BCF6-2AA0D3CAE097}"/>
              </a:ext>
            </a:extLst>
          </p:cNvPr>
          <p:cNvSpPr>
            <a:spLocks noGrp="1"/>
          </p:cNvSpPr>
          <p:nvPr>
            <p:ph type="sldNum" sz="quarter" idx="12"/>
          </p:nvPr>
        </p:nvSpPr>
        <p:spPr/>
        <p:txBody>
          <a:bodyPr/>
          <a:lstStyle/>
          <a:p>
            <a:fld id="{72AE0652-9B2C-5C41-82FB-C0D6838641DF}" type="slidenum">
              <a:rPr lang="en-US" smtClean="0"/>
              <a:t>‹#›</a:t>
            </a:fld>
            <a:endParaRPr lang="en-US"/>
          </a:p>
        </p:txBody>
      </p:sp>
    </p:spTree>
    <p:extLst>
      <p:ext uri="{BB962C8B-B14F-4D97-AF65-F5344CB8AC3E}">
        <p14:creationId xmlns:p14="http://schemas.microsoft.com/office/powerpoint/2010/main" val="137700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D3EF-A0F4-3A4F-BDD1-378D93E2F3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558B5D-7398-0641-B93E-C3A6F98CF4DB}"/>
              </a:ext>
            </a:extLst>
          </p:cNvPr>
          <p:cNvSpPr>
            <a:spLocks noGrp="1"/>
          </p:cNvSpPr>
          <p:nvPr>
            <p:ph type="dt" sz="half" idx="10"/>
          </p:nvPr>
        </p:nvSpPr>
        <p:spPr/>
        <p:txBody>
          <a:bodyPr/>
          <a:lstStyle/>
          <a:p>
            <a:fld id="{72BC6131-D6D1-DC41-9D56-BC3835F868D7}" type="datetimeFigureOut">
              <a:rPr lang="en-US" smtClean="0"/>
              <a:t>9/8/23</a:t>
            </a:fld>
            <a:endParaRPr lang="en-US"/>
          </a:p>
        </p:txBody>
      </p:sp>
      <p:sp>
        <p:nvSpPr>
          <p:cNvPr id="4" name="Footer Placeholder 3">
            <a:extLst>
              <a:ext uri="{FF2B5EF4-FFF2-40B4-BE49-F238E27FC236}">
                <a16:creationId xmlns:a16="http://schemas.microsoft.com/office/drawing/2014/main" id="{6D32374F-0F3A-304C-8C7A-EF7C87EF103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452D6-83F3-AB44-9269-166B94E5585A}"/>
              </a:ext>
            </a:extLst>
          </p:cNvPr>
          <p:cNvSpPr>
            <a:spLocks noGrp="1"/>
          </p:cNvSpPr>
          <p:nvPr>
            <p:ph type="sldNum" sz="quarter" idx="12"/>
          </p:nvPr>
        </p:nvSpPr>
        <p:spPr/>
        <p:txBody>
          <a:bodyPr/>
          <a:lstStyle/>
          <a:p>
            <a:fld id="{72AE0652-9B2C-5C41-82FB-C0D6838641DF}" type="slidenum">
              <a:rPr lang="en-US" smtClean="0"/>
              <a:t>‹#›</a:t>
            </a:fld>
            <a:endParaRPr lang="en-US"/>
          </a:p>
        </p:txBody>
      </p:sp>
    </p:spTree>
    <p:extLst>
      <p:ext uri="{BB962C8B-B14F-4D97-AF65-F5344CB8AC3E}">
        <p14:creationId xmlns:p14="http://schemas.microsoft.com/office/powerpoint/2010/main" val="388848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9F544C-8696-DA43-860E-0FE18EACFC09}"/>
              </a:ext>
            </a:extLst>
          </p:cNvPr>
          <p:cNvSpPr>
            <a:spLocks noGrp="1"/>
          </p:cNvSpPr>
          <p:nvPr>
            <p:ph type="dt" sz="half" idx="10"/>
          </p:nvPr>
        </p:nvSpPr>
        <p:spPr/>
        <p:txBody>
          <a:bodyPr/>
          <a:lstStyle/>
          <a:p>
            <a:fld id="{72BC6131-D6D1-DC41-9D56-BC3835F868D7}" type="datetimeFigureOut">
              <a:rPr lang="en-US" smtClean="0"/>
              <a:t>9/8/23</a:t>
            </a:fld>
            <a:endParaRPr lang="en-US"/>
          </a:p>
        </p:txBody>
      </p:sp>
      <p:sp>
        <p:nvSpPr>
          <p:cNvPr id="3" name="Footer Placeholder 2">
            <a:extLst>
              <a:ext uri="{FF2B5EF4-FFF2-40B4-BE49-F238E27FC236}">
                <a16:creationId xmlns:a16="http://schemas.microsoft.com/office/drawing/2014/main" id="{35F60A2A-0DF4-1342-97D3-4A4BA5E490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64B443-59B2-584F-9613-E137C3AFA758}"/>
              </a:ext>
            </a:extLst>
          </p:cNvPr>
          <p:cNvSpPr>
            <a:spLocks noGrp="1"/>
          </p:cNvSpPr>
          <p:nvPr>
            <p:ph type="sldNum" sz="quarter" idx="12"/>
          </p:nvPr>
        </p:nvSpPr>
        <p:spPr/>
        <p:txBody>
          <a:bodyPr/>
          <a:lstStyle/>
          <a:p>
            <a:fld id="{72AE0652-9B2C-5C41-82FB-C0D6838641DF}" type="slidenum">
              <a:rPr lang="en-US" smtClean="0"/>
              <a:t>‹#›</a:t>
            </a:fld>
            <a:endParaRPr lang="en-US"/>
          </a:p>
        </p:txBody>
      </p:sp>
    </p:spTree>
    <p:extLst>
      <p:ext uri="{BB962C8B-B14F-4D97-AF65-F5344CB8AC3E}">
        <p14:creationId xmlns:p14="http://schemas.microsoft.com/office/powerpoint/2010/main" val="291846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2CC2F-E99D-AE41-9655-C2B08C729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B82E34-71A4-2E44-A682-CDC9FF7BBF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ADFAA5-210D-C140-9E6C-686FB51AC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4BDDFD-950F-5F4F-84CC-44A5AD325218}"/>
              </a:ext>
            </a:extLst>
          </p:cNvPr>
          <p:cNvSpPr>
            <a:spLocks noGrp="1"/>
          </p:cNvSpPr>
          <p:nvPr>
            <p:ph type="dt" sz="half" idx="10"/>
          </p:nvPr>
        </p:nvSpPr>
        <p:spPr/>
        <p:txBody>
          <a:bodyPr/>
          <a:lstStyle/>
          <a:p>
            <a:fld id="{72BC6131-D6D1-DC41-9D56-BC3835F868D7}" type="datetimeFigureOut">
              <a:rPr lang="en-US" smtClean="0"/>
              <a:t>9/8/23</a:t>
            </a:fld>
            <a:endParaRPr lang="en-US"/>
          </a:p>
        </p:txBody>
      </p:sp>
      <p:sp>
        <p:nvSpPr>
          <p:cNvPr id="6" name="Footer Placeholder 5">
            <a:extLst>
              <a:ext uri="{FF2B5EF4-FFF2-40B4-BE49-F238E27FC236}">
                <a16:creationId xmlns:a16="http://schemas.microsoft.com/office/drawing/2014/main" id="{72E4E085-7032-8248-A0C7-0753726EB2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693A0-D232-924D-BEF6-98E6899640C1}"/>
              </a:ext>
            </a:extLst>
          </p:cNvPr>
          <p:cNvSpPr>
            <a:spLocks noGrp="1"/>
          </p:cNvSpPr>
          <p:nvPr>
            <p:ph type="sldNum" sz="quarter" idx="12"/>
          </p:nvPr>
        </p:nvSpPr>
        <p:spPr/>
        <p:txBody>
          <a:bodyPr/>
          <a:lstStyle/>
          <a:p>
            <a:fld id="{72AE0652-9B2C-5C41-82FB-C0D6838641DF}" type="slidenum">
              <a:rPr lang="en-US" smtClean="0"/>
              <a:t>‹#›</a:t>
            </a:fld>
            <a:endParaRPr lang="en-US"/>
          </a:p>
        </p:txBody>
      </p:sp>
    </p:spTree>
    <p:extLst>
      <p:ext uri="{BB962C8B-B14F-4D97-AF65-F5344CB8AC3E}">
        <p14:creationId xmlns:p14="http://schemas.microsoft.com/office/powerpoint/2010/main" val="213695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B3F1-CFF7-CD48-93D1-213B41932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B02450-A7B4-0247-94E3-F5302D2A95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A1F86F-D4B5-C944-85A0-437C102E2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6C2C31-4C36-D345-AF10-6D2217397B6A}"/>
              </a:ext>
            </a:extLst>
          </p:cNvPr>
          <p:cNvSpPr>
            <a:spLocks noGrp="1"/>
          </p:cNvSpPr>
          <p:nvPr>
            <p:ph type="dt" sz="half" idx="10"/>
          </p:nvPr>
        </p:nvSpPr>
        <p:spPr/>
        <p:txBody>
          <a:bodyPr/>
          <a:lstStyle/>
          <a:p>
            <a:fld id="{72BC6131-D6D1-DC41-9D56-BC3835F868D7}" type="datetimeFigureOut">
              <a:rPr lang="en-US" smtClean="0"/>
              <a:t>9/8/23</a:t>
            </a:fld>
            <a:endParaRPr lang="en-US"/>
          </a:p>
        </p:txBody>
      </p:sp>
      <p:sp>
        <p:nvSpPr>
          <p:cNvPr id="6" name="Footer Placeholder 5">
            <a:extLst>
              <a:ext uri="{FF2B5EF4-FFF2-40B4-BE49-F238E27FC236}">
                <a16:creationId xmlns:a16="http://schemas.microsoft.com/office/drawing/2014/main" id="{75965008-D774-5F49-835E-FF719155D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74A9E2-1409-F44D-940C-E1C5FF20D4D9}"/>
              </a:ext>
            </a:extLst>
          </p:cNvPr>
          <p:cNvSpPr>
            <a:spLocks noGrp="1"/>
          </p:cNvSpPr>
          <p:nvPr>
            <p:ph type="sldNum" sz="quarter" idx="12"/>
          </p:nvPr>
        </p:nvSpPr>
        <p:spPr/>
        <p:txBody>
          <a:bodyPr/>
          <a:lstStyle/>
          <a:p>
            <a:fld id="{72AE0652-9B2C-5C41-82FB-C0D6838641DF}" type="slidenum">
              <a:rPr lang="en-US" smtClean="0"/>
              <a:t>‹#›</a:t>
            </a:fld>
            <a:endParaRPr lang="en-US"/>
          </a:p>
        </p:txBody>
      </p:sp>
    </p:spTree>
    <p:extLst>
      <p:ext uri="{BB962C8B-B14F-4D97-AF65-F5344CB8AC3E}">
        <p14:creationId xmlns:p14="http://schemas.microsoft.com/office/powerpoint/2010/main" val="2237779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537DF4-1D98-0C4B-95F4-6D6FFB509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C2ACE8-EA82-0044-B238-E728896BF8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D35AE-0EA1-8C46-9E65-EED1C87BC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C6131-D6D1-DC41-9D56-BC3835F868D7}" type="datetimeFigureOut">
              <a:rPr lang="en-US" smtClean="0"/>
              <a:t>9/8/23</a:t>
            </a:fld>
            <a:endParaRPr lang="en-US"/>
          </a:p>
        </p:txBody>
      </p:sp>
      <p:sp>
        <p:nvSpPr>
          <p:cNvPr id="5" name="Footer Placeholder 4">
            <a:extLst>
              <a:ext uri="{FF2B5EF4-FFF2-40B4-BE49-F238E27FC236}">
                <a16:creationId xmlns:a16="http://schemas.microsoft.com/office/drawing/2014/main" id="{66BB0D7A-89DD-F74D-B03D-A365D16809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910EED-94AE-1D4F-8BD2-C5ACA07E8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E0652-9B2C-5C41-82FB-C0D6838641DF}" type="slidenum">
              <a:rPr lang="en-US" smtClean="0"/>
              <a:t>‹#›</a:t>
            </a:fld>
            <a:endParaRPr lang="en-US"/>
          </a:p>
        </p:txBody>
      </p:sp>
    </p:spTree>
    <p:extLst>
      <p:ext uri="{BB962C8B-B14F-4D97-AF65-F5344CB8AC3E}">
        <p14:creationId xmlns:p14="http://schemas.microsoft.com/office/powerpoint/2010/main" val="646038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20.png"/></Relationships>
</file>

<file path=ppt/slides/_rels/slide12.xml.rels><?xml version="1.0" encoding="UTF-8" standalone="yes"?>
<Relationships xmlns="http://schemas.openxmlformats.org/package/2006/relationships"><Relationship Id="rId3" Type="http://schemas.openxmlformats.org/officeDocument/2006/relationships/hyperlink" Target="mailto:pendergrass@g.harvard.ed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9.jpeg"/><Relationship Id="rId12" Type="http://schemas.openxmlformats.org/officeDocument/2006/relationships/image" Target="../media/image13.jpeg"/><Relationship Id="rId17" Type="http://schemas.openxmlformats.org/officeDocument/2006/relationships/image" Target="../media/image18.jpg"/><Relationship Id="rId2" Type="http://schemas.openxmlformats.org/officeDocument/2006/relationships/notesSlide" Target="../notesSlides/notesSlide3.xml"/><Relationship Id="rId16" Type="http://schemas.openxmlformats.org/officeDocument/2006/relationships/image" Target="../media/image17.jp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6.sv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5.png"/><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notesSlide" Target="../notesSlides/notesSlide4.xml"/><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3.mp4"/><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video" Target="../media/media3.mp4"/><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4.mp4"/><Relationship Id="rId7" Type="http://schemas.openxmlformats.org/officeDocument/2006/relationships/image" Target="../media/image3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7.xml"/><Relationship Id="rId5" Type="http://schemas.openxmlformats.org/officeDocument/2006/relationships/slideLayout" Target="../slideLayouts/slideLayout2.xml"/><Relationship Id="rId10" Type="http://schemas.openxmlformats.org/officeDocument/2006/relationships/image" Target="../media/image33.png"/><Relationship Id="rId4" Type="http://schemas.openxmlformats.org/officeDocument/2006/relationships/video" Target="../media/media4.mp4"/><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B1777ED1-2C55-B24A-8B19-34FB06E289B4}"/>
              </a:ext>
            </a:extLst>
          </p:cNvPr>
          <p:cNvPicPr>
            <a:picLocks noChangeAspect="1"/>
          </p:cNvPicPr>
          <p:nvPr/>
        </p:nvPicPr>
        <p:blipFill rotWithShape="1">
          <a:blip r:embed="rId3"/>
          <a:srcRect l="822" r="1"/>
          <a:stretch/>
        </p:blipFill>
        <p:spPr>
          <a:xfrm>
            <a:off x="81924" y="5189606"/>
            <a:ext cx="1851558" cy="16764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1658A8F-A0BF-584F-A908-366C9CA493BF}"/>
              </a:ext>
            </a:extLst>
          </p:cNvPr>
          <p:cNvPicPr>
            <a:picLocks noChangeAspect="1"/>
          </p:cNvPicPr>
          <p:nvPr/>
        </p:nvPicPr>
        <p:blipFill>
          <a:blip r:embed="rId4"/>
          <a:stretch>
            <a:fillRect/>
          </a:stretch>
        </p:blipFill>
        <p:spPr>
          <a:xfrm>
            <a:off x="10798460" y="5384800"/>
            <a:ext cx="1282700" cy="1473200"/>
          </a:xfrm>
          <a:prstGeom prst="rect">
            <a:avLst/>
          </a:prstGeom>
        </p:spPr>
      </p:pic>
      <p:sp>
        <p:nvSpPr>
          <p:cNvPr id="2" name="Title 1">
            <a:extLst>
              <a:ext uri="{FF2B5EF4-FFF2-40B4-BE49-F238E27FC236}">
                <a16:creationId xmlns:a16="http://schemas.microsoft.com/office/drawing/2014/main" id="{7FD76EF7-3101-B14C-B7FD-17254F55E0F7}"/>
              </a:ext>
            </a:extLst>
          </p:cNvPr>
          <p:cNvSpPr>
            <a:spLocks noGrp="1"/>
          </p:cNvSpPr>
          <p:nvPr>
            <p:ph type="ctrTitle"/>
          </p:nvPr>
        </p:nvSpPr>
        <p:spPr>
          <a:xfrm>
            <a:off x="368491" y="1461532"/>
            <a:ext cx="11428998" cy="4024093"/>
          </a:xfrm>
          <a:noFill/>
        </p:spPr>
        <p:txBody>
          <a:bodyPr>
            <a:normAutofit fontScale="90000"/>
          </a:bodyPr>
          <a:lstStyle/>
          <a:p>
            <a:r>
              <a:rPr lang="en-US" dirty="0"/>
              <a:t>High spatiotemporal resolution trends of PM</a:t>
            </a:r>
            <a:r>
              <a:rPr lang="en-US" baseline="-25000" dirty="0"/>
              <a:t>2.5</a:t>
            </a:r>
            <a:r>
              <a:rPr lang="en-US" dirty="0"/>
              <a:t> in East Asia inferred from the GOCI geostationary instrument, 2011-2020</a:t>
            </a:r>
            <a:br>
              <a:rPr lang="en-US" dirty="0"/>
            </a:br>
            <a:br>
              <a:rPr lang="en-US" sz="3100" dirty="0"/>
            </a:br>
            <a:r>
              <a:rPr lang="en-US" sz="3100" dirty="0"/>
              <a:t>Drew Pendergrass | GEMS Meeting</a:t>
            </a:r>
            <a:br>
              <a:rPr lang="en-US" sz="3100" dirty="0"/>
            </a:br>
            <a:r>
              <a:rPr lang="en-US" sz="3100" dirty="0"/>
              <a:t>September 8, 2023</a:t>
            </a:r>
            <a:br>
              <a:rPr lang="en-US" sz="3100" dirty="0"/>
            </a:br>
            <a:br>
              <a:rPr lang="en-US" sz="3100" dirty="0"/>
            </a:br>
            <a:r>
              <a:rPr lang="en-US" sz="3100" dirty="0"/>
              <a:t>with Daniel J. Jacob, </a:t>
            </a:r>
            <a:r>
              <a:rPr lang="en-US" sz="3100" dirty="0" err="1"/>
              <a:t>Yujin</a:t>
            </a:r>
            <a:r>
              <a:rPr lang="en-US" sz="3100" dirty="0"/>
              <a:t> Oak, </a:t>
            </a:r>
            <a:r>
              <a:rPr lang="en-US" sz="3100" dirty="0" err="1"/>
              <a:t>Jhoon</a:t>
            </a:r>
            <a:r>
              <a:rPr lang="en-US" sz="3100" dirty="0"/>
              <a:t> Kim, </a:t>
            </a:r>
            <a:r>
              <a:rPr lang="en-US" sz="3100" dirty="0" err="1"/>
              <a:t>Jeewoo</a:t>
            </a:r>
            <a:r>
              <a:rPr lang="en-US" sz="3100" dirty="0"/>
              <a:t> Lee, </a:t>
            </a:r>
            <a:r>
              <a:rPr lang="en-US" sz="3100" dirty="0" err="1"/>
              <a:t>Seoyoung</a:t>
            </a:r>
            <a:r>
              <a:rPr lang="en-US" sz="3100" dirty="0"/>
              <a:t> Lee, </a:t>
            </a:r>
            <a:r>
              <a:rPr lang="en-US" sz="3100" dirty="0" err="1"/>
              <a:t>Shixian</a:t>
            </a:r>
            <a:r>
              <a:rPr lang="en-US" sz="3100" dirty="0"/>
              <a:t> </a:t>
            </a:r>
            <a:r>
              <a:rPr lang="en-US" sz="3100" dirty="0" err="1"/>
              <a:t>Zhai</a:t>
            </a:r>
            <a:r>
              <a:rPr lang="en-US" sz="3100" dirty="0"/>
              <a:t>, and Hong Liao </a:t>
            </a:r>
          </a:p>
        </p:txBody>
      </p:sp>
    </p:spTree>
    <p:extLst>
      <p:ext uri="{BB962C8B-B14F-4D97-AF65-F5344CB8AC3E}">
        <p14:creationId xmlns:p14="http://schemas.microsoft.com/office/powerpoint/2010/main" val="677499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35880-2D5A-57BE-B09E-31A4A3300440}"/>
              </a:ext>
            </a:extLst>
          </p:cNvPr>
          <p:cNvSpPr>
            <a:spLocks noGrp="1"/>
          </p:cNvSpPr>
          <p:nvPr>
            <p:ph type="title"/>
          </p:nvPr>
        </p:nvSpPr>
        <p:spPr>
          <a:xfrm>
            <a:off x="6595672" y="350135"/>
            <a:ext cx="5391879" cy="1325563"/>
          </a:xfrm>
        </p:spPr>
        <p:txBody>
          <a:bodyPr>
            <a:normAutofit fontScale="90000"/>
          </a:bodyPr>
          <a:lstStyle/>
          <a:p>
            <a:pPr algn="ctr"/>
            <a:r>
              <a:rPr lang="en-US" dirty="0"/>
              <a:t>Dramatic improvements in PM</a:t>
            </a:r>
            <a:r>
              <a:rPr lang="en-US" baseline="-25000" dirty="0"/>
              <a:t>2.5</a:t>
            </a:r>
            <a:r>
              <a:rPr lang="en-US" dirty="0"/>
              <a:t> across three countries in study period</a:t>
            </a:r>
          </a:p>
        </p:txBody>
      </p:sp>
      <p:grpSp>
        <p:nvGrpSpPr>
          <p:cNvPr id="15" name="Group 14">
            <a:extLst>
              <a:ext uri="{FF2B5EF4-FFF2-40B4-BE49-F238E27FC236}">
                <a16:creationId xmlns:a16="http://schemas.microsoft.com/office/drawing/2014/main" id="{1EC0871E-0BF6-0208-25F3-4F9AF8755564}"/>
              </a:ext>
            </a:extLst>
          </p:cNvPr>
          <p:cNvGrpSpPr/>
          <p:nvPr/>
        </p:nvGrpSpPr>
        <p:grpSpPr>
          <a:xfrm>
            <a:off x="0" y="381016"/>
            <a:ext cx="6283377" cy="6343378"/>
            <a:chOff x="0" y="514622"/>
            <a:chExt cx="6283377" cy="6343378"/>
          </a:xfrm>
        </p:grpSpPr>
        <p:pic>
          <p:nvPicPr>
            <p:cNvPr id="5" name="Picture 4">
              <a:extLst>
                <a:ext uri="{FF2B5EF4-FFF2-40B4-BE49-F238E27FC236}">
                  <a16:creationId xmlns:a16="http://schemas.microsoft.com/office/drawing/2014/main" id="{0DE35E23-B9D6-8A86-964A-F5F9713A33FC}"/>
                </a:ext>
              </a:extLst>
            </p:cNvPr>
            <p:cNvPicPr>
              <a:picLocks noChangeAspect="1"/>
            </p:cNvPicPr>
            <p:nvPr/>
          </p:nvPicPr>
          <p:blipFill rotWithShape="1">
            <a:blip r:embed="rId3"/>
            <a:srcRect l="1834" b="21994"/>
            <a:stretch/>
          </p:blipFill>
          <p:spPr>
            <a:xfrm>
              <a:off x="0" y="2417615"/>
              <a:ext cx="6283377" cy="2139846"/>
            </a:xfrm>
            <a:prstGeom prst="rect">
              <a:avLst/>
            </a:prstGeom>
          </p:spPr>
        </p:pic>
        <p:pic>
          <p:nvPicPr>
            <p:cNvPr id="7" name="Picture 6">
              <a:extLst>
                <a:ext uri="{FF2B5EF4-FFF2-40B4-BE49-F238E27FC236}">
                  <a16:creationId xmlns:a16="http://schemas.microsoft.com/office/drawing/2014/main" id="{17307888-F4DA-39FF-B867-35056716C026}"/>
                </a:ext>
              </a:extLst>
            </p:cNvPr>
            <p:cNvPicPr>
              <a:picLocks noChangeAspect="1"/>
            </p:cNvPicPr>
            <p:nvPr/>
          </p:nvPicPr>
          <p:blipFill rotWithShape="1">
            <a:blip r:embed="rId4"/>
            <a:srcRect l="7025" t="6558" r="2509" b="5947"/>
            <a:stretch/>
          </p:blipFill>
          <p:spPr>
            <a:xfrm>
              <a:off x="509665" y="4542472"/>
              <a:ext cx="5586335" cy="2315528"/>
            </a:xfrm>
            <a:prstGeom prst="rect">
              <a:avLst/>
            </a:prstGeom>
          </p:spPr>
        </p:pic>
        <p:sp>
          <p:nvSpPr>
            <p:cNvPr id="8" name="TextBox 7">
              <a:extLst>
                <a:ext uri="{FF2B5EF4-FFF2-40B4-BE49-F238E27FC236}">
                  <a16:creationId xmlns:a16="http://schemas.microsoft.com/office/drawing/2014/main" id="{AFDA74FF-21AD-7FEC-C02E-EFFB69AE874E}"/>
                </a:ext>
              </a:extLst>
            </p:cNvPr>
            <p:cNvSpPr txBox="1"/>
            <p:nvPr/>
          </p:nvSpPr>
          <p:spPr>
            <a:xfrm>
              <a:off x="838200" y="4080806"/>
              <a:ext cx="1744004" cy="461665"/>
            </a:xfrm>
            <a:prstGeom prst="rect">
              <a:avLst/>
            </a:prstGeom>
            <a:noFill/>
          </p:spPr>
          <p:txBody>
            <a:bodyPr wrap="none" rtlCol="0">
              <a:spAutoFit/>
            </a:bodyPr>
            <a:lstStyle/>
            <a:p>
              <a:r>
                <a:rPr lang="en-US" sz="2400" b="1" dirty="0"/>
                <a:t>South Korea</a:t>
              </a:r>
            </a:p>
          </p:txBody>
        </p:sp>
        <p:sp>
          <p:nvSpPr>
            <p:cNvPr id="9" name="TextBox 8">
              <a:extLst>
                <a:ext uri="{FF2B5EF4-FFF2-40B4-BE49-F238E27FC236}">
                  <a16:creationId xmlns:a16="http://schemas.microsoft.com/office/drawing/2014/main" id="{A96F4C3D-9BA3-F69C-0FE4-B9BBAFF4CFCB}"/>
                </a:ext>
              </a:extLst>
            </p:cNvPr>
            <p:cNvSpPr txBox="1"/>
            <p:nvPr/>
          </p:nvSpPr>
          <p:spPr>
            <a:xfrm>
              <a:off x="824533" y="5944849"/>
              <a:ext cx="922047" cy="461665"/>
            </a:xfrm>
            <a:prstGeom prst="rect">
              <a:avLst/>
            </a:prstGeom>
            <a:noFill/>
          </p:spPr>
          <p:txBody>
            <a:bodyPr wrap="none" rtlCol="0">
              <a:spAutoFit/>
            </a:bodyPr>
            <a:lstStyle/>
            <a:p>
              <a:r>
                <a:rPr lang="en-US" sz="2400" b="1" dirty="0"/>
                <a:t>Japan</a:t>
              </a:r>
            </a:p>
          </p:txBody>
        </p:sp>
        <p:pic>
          <p:nvPicPr>
            <p:cNvPr id="11" name="Picture 10" descr="A close-up of a sign&#10;&#10;Description automatically generated">
              <a:extLst>
                <a:ext uri="{FF2B5EF4-FFF2-40B4-BE49-F238E27FC236}">
                  <a16:creationId xmlns:a16="http://schemas.microsoft.com/office/drawing/2014/main" id="{E9E57CBD-0F89-CAB5-F8F8-C4EAF54BCB82}"/>
                </a:ext>
              </a:extLst>
            </p:cNvPr>
            <p:cNvPicPr>
              <a:picLocks noChangeAspect="1"/>
            </p:cNvPicPr>
            <p:nvPr/>
          </p:nvPicPr>
          <p:blipFill>
            <a:blip r:embed="rId5"/>
            <a:stretch>
              <a:fillRect/>
            </a:stretch>
          </p:blipFill>
          <p:spPr>
            <a:xfrm>
              <a:off x="3435246" y="4644476"/>
              <a:ext cx="2413000" cy="749300"/>
            </a:xfrm>
            <a:prstGeom prst="rect">
              <a:avLst/>
            </a:prstGeom>
          </p:spPr>
        </p:pic>
        <p:pic>
          <p:nvPicPr>
            <p:cNvPr id="13" name="Picture 12" descr="A graph of a number of years&#10;&#10;Description automatically generated">
              <a:extLst>
                <a:ext uri="{FF2B5EF4-FFF2-40B4-BE49-F238E27FC236}">
                  <a16:creationId xmlns:a16="http://schemas.microsoft.com/office/drawing/2014/main" id="{FD8E7868-6461-B5EB-EDE2-36FF5DC49D48}"/>
                </a:ext>
              </a:extLst>
            </p:cNvPr>
            <p:cNvPicPr>
              <a:picLocks noChangeAspect="1"/>
            </p:cNvPicPr>
            <p:nvPr/>
          </p:nvPicPr>
          <p:blipFill rotWithShape="1">
            <a:blip r:embed="rId6"/>
            <a:srcRect l="7338" r="5503" b="21994"/>
            <a:stretch/>
          </p:blipFill>
          <p:spPr>
            <a:xfrm>
              <a:off x="549223" y="514622"/>
              <a:ext cx="5371892" cy="2060469"/>
            </a:xfrm>
            <a:prstGeom prst="rect">
              <a:avLst/>
            </a:prstGeom>
          </p:spPr>
        </p:pic>
        <p:sp>
          <p:nvSpPr>
            <p:cNvPr id="14" name="TextBox 13">
              <a:extLst>
                <a:ext uri="{FF2B5EF4-FFF2-40B4-BE49-F238E27FC236}">
                  <a16:creationId xmlns:a16="http://schemas.microsoft.com/office/drawing/2014/main" id="{ED3F34AF-A96F-4D07-0996-B2EA0826BC70}"/>
                </a:ext>
              </a:extLst>
            </p:cNvPr>
            <p:cNvSpPr txBox="1"/>
            <p:nvPr/>
          </p:nvSpPr>
          <p:spPr>
            <a:xfrm>
              <a:off x="838200" y="2099767"/>
              <a:ext cx="1927066" cy="461665"/>
            </a:xfrm>
            <a:prstGeom prst="rect">
              <a:avLst/>
            </a:prstGeom>
            <a:noFill/>
          </p:spPr>
          <p:txBody>
            <a:bodyPr wrap="none" rtlCol="0">
              <a:spAutoFit/>
            </a:bodyPr>
            <a:lstStyle/>
            <a:p>
              <a:r>
                <a:rPr lang="en-US" sz="2400" b="1" dirty="0"/>
                <a:t>Eastern China</a:t>
              </a:r>
            </a:p>
          </p:txBody>
        </p:sp>
      </p:grpSp>
      <p:sp>
        <p:nvSpPr>
          <p:cNvPr id="20" name="TextBox 19">
            <a:extLst>
              <a:ext uri="{FF2B5EF4-FFF2-40B4-BE49-F238E27FC236}">
                <a16:creationId xmlns:a16="http://schemas.microsoft.com/office/drawing/2014/main" id="{B4563E0E-51E9-93E2-B3EB-BC8C7419277C}"/>
              </a:ext>
            </a:extLst>
          </p:cNvPr>
          <p:cNvSpPr txBox="1"/>
          <p:nvPr/>
        </p:nvSpPr>
        <p:spPr>
          <a:xfrm>
            <a:off x="1241056" y="133606"/>
            <a:ext cx="3903697" cy="461665"/>
          </a:xfrm>
          <a:prstGeom prst="rect">
            <a:avLst/>
          </a:prstGeom>
          <a:noFill/>
        </p:spPr>
        <p:txBody>
          <a:bodyPr wrap="none" rtlCol="0">
            <a:spAutoFit/>
          </a:bodyPr>
          <a:lstStyle/>
          <a:p>
            <a:r>
              <a:rPr lang="en-US" sz="2400" b="1" dirty="0"/>
              <a:t>National annual mean trends</a:t>
            </a:r>
          </a:p>
        </p:txBody>
      </p:sp>
      <p:pic>
        <p:nvPicPr>
          <p:cNvPr id="19" name="Picture 18" descr="A graph of different colored lines&#10;&#10;Description automatically generated">
            <a:extLst>
              <a:ext uri="{FF2B5EF4-FFF2-40B4-BE49-F238E27FC236}">
                <a16:creationId xmlns:a16="http://schemas.microsoft.com/office/drawing/2014/main" id="{DCD581B8-57B6-6B47-3427-7FDF4D495BCC}"/>
              </a:ext>
            </a:extLst>
          </p:cNvPr>
          <p:cNvPicPr>
            <a:picLocks noChangeAspect="1"/>
          </p:cNvPicPr>
          <p:nvPr/>
        </p:nvPicPr>
        <p:blipFill rotWithShape="1">
          <a:blip r:embed="rId7"/>
          <a:srcRect l="2152"/>
          <a:stretch/>
        </p:blipFill>
        <p:spPr>
          <a:xfrm>
            <a:off x="6056026" y="2543804"/>
            <a:ext cx="6135974" cy="4180590"/>
          </a:xfrm>
          <a:prstGeom prst="rect">
            <a:avLst/>
          </a:prstGeom>
        </p:spPr>
      </p:pic>
      <p:sp>
        <p:nvSpPr>
          <p:cNvPr id="21" name="TextBox 20">
            <a:extLst>
              <a:ext uri="{FF2B5EF4-FFF2-40B4-BE49-F238E27FC236}">
                <a16:creationId xmlns:a16="http://schemas.microsoft.com/office/drawing/2014/main" id="{B805B89A-07D2-AE16-DDB8-8A3E5BF5854C}"/>
              </a:ext>
            </a:extLst>
          </p:cNvPr>
          <p:cNvSpPr txBox="1"/>
          <p:nvPr/>
        </p:nvSpPr>
        <p:spPr>
          <a:xfrm>
            <a:off x="6283377" y="2179006"/>
            <a:ext cx="5981907" cy="461665"/>
          </a:xfrm>
          <a:prstGeom prst="rect">
            <a:avLst/>
          </a:prstGeom>
          <a:noFill/>
        </p:spPr>
        <p:txBody>
          <a:bodyPr wrap="square" rtlCol="0">
            <a:spAutoFit/>
          </a:bodyPr>
          <a:lstStyle/>
          <a:p>
            <a:pPr algn="ctr"/>
            <a:r>
              <a:rPr lang="en-US" sz="2400" b="1" dirty="0"/>
              <a:t>Annual PM</a:t>
            </a:r>
            <a:r>
              <a:rPr lang="en-US" sz="2400" b="1" baseline="-25000" dirty="0"/>
              <a:t>2.5</a:t>
            </a:r>
            <a:r>
              <a:rPr lang="en-US" sz="2400" b="1" dirty="0"/>
              <a:t> population exposures</a:t>
            </a:r>
          </a:p>
        </p:txBody>
      </p:sp>
    </p:spTree>
    <p:extLst>
      <p:ext uri="{BB962C8B-B14F-4D97-AF65-F5344CB8AC3E}">
        <p14:creationId xmlns:p14="http://schemas.microsoft.com/office/powerpoint/2010/main" val="1533398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53DBF-E3EC-9749-82EE-6A30A7B1A9BA}"/>
              </a:ext>
            </a:extLst>
          </p:cNvPr>
          <p:cNvSpPr>
            <a:spLocks noGrp="1"/>
          </p:cNvSpPr>
          <p:nvPr>
            <p:ph type="title"/>
          </p:nvPr>
        </p:nvSpPr>
        <p:spPr>
          <a:xfrm>
            <a:off x="838200" y="108031"/>
            <a:ext cx="10515600" cy="1325563"/>
          </a:xfrm>
        </p:spPr>
        <p:txBody>
          <a:bodyPr>
            <a:normAutofit/>
          </a:bodyPr>
          <a:lstStyle/>
          <a:p>
            <a:r>
              <a:rPr lang="en-US" dirty="0"/>
              <a:t>Rapid but uneven improvements in PM</a:t>
            </a:r>
            <a:r>
              <a:rPr lang="en-US" baseline="-25000" dirty="0"/>
              <a:t>2.5</a:t>
            </a:r>
            <a:r>
              <a:rPr lang="en-US" dirty="0"/>
              <a:t> across East Asia</a:t>
            </a:r>
          </a:p>
        </p:txBody>
      </p:sp>
      <p:pic>
        <p:nvPicPr>
          <p:cNvPr id="4" name="Picture 3" descr="A map of the world with a red and blue line&#10;&#10;Description automatically generated">
            <a:extLst>
              <a:ext uri="{FF2B5EF4-FFF2-40B4-BE49-F238E27FC236}">
                <a16:creationId xmlns:a16="http://schemas.microsoft.com/office/drawing/2014/main" id="{040B53FA-798C-4148-8A76-6F0284F24A34}"/>
              </a:ext>
            </a:extLst>
          </p:cNvPr>
          <p:cNvPicPr>
            <a:picLocks noChangeAspect="1"/>
          </p:cNvPicPr>
          <p:nvPr/>
        </p:nvPicPr>
        <p:blipFill rotWithShape="1">
          <a:blip r:embed="rId3"/>
          <a:srcRect l="11280" t="10848" r="16928" b="10056"/>
          <a:stretch/>
        </p:blipFill>
        <p:spPr>
          <a:xfrm>
            <a:off x="590581" y="1433594"/>
            <a:ext cx="4923530" cy="542440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618464F-C963-2C13-48D4-BE1FB0FAD97A}"/>
                  </a:ext>
                </a:extLst>
              </p:cNvPr>
              <p:cNvSpPr txBox="1"/>
              <p:nvPr/>
            </p:nvSpPr>
            <p:spPr>
              <a:xfrm rot="16200000">
                <a:off x="10291441" y="3636309"/>
                <a:ext cx="265739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Δ</m:t>
                      </m:r>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PM</m:t>
                          </m:r>
                        </m:e>
                        <m:sub>
                          <m:r>
                            <a:rPr lang="en-US" sz="2800" b="0" i="1" smtClean="0">
                              <a:latin typeface="Cambria Math" panose="02040503050406030204" pitchFamily="18" charset="0"/>
                            </a:rPr>
                            <m:t>2.5</m:t>
                          </m:r>
                        </m:sub>
                      </m:sSub>
                      <m:r>
                        <a:rPr lang="en-US" sz="2800" b="0" i="1" smtClean="0">
                          <a:latin typeface="Cambria Math" panose="02040503050406030204" pitchFamily="18" charset="0"/>
                        </a:rPr>
                        <m:t> </m:t>
                      </m:r>
                      <m:sSup>
                        <m:sSupPr>
                          <m:ctrlPr>
                            <a:rPr lang="en-US" sz="2800" b="0" i="1" smtClean="0">
                              <a:latin typeface="Cambria Math" panose="02040503050406030204" pitchFamily="18" charset="0"/>
                            </a:rPr>
                          </m:ctrlPr>
                        </m:sSupPr>
                        <m:e>
                          <m:r>
                            <m:rPr>
                              <m:sty m:val="p"/>
                            </m:rPr>
                            <a:rPr lang="en-US" sz="2800" b="0" i="0" smtClean="0">
                              <a:latin typeface="Cambria Math" panose="02040503050406030204" pitchFamily="18" charset="0"/>
                            </a:rPr>
                            <m:t>a</m:t>
                          </m:r>
                        </m:e>
                        <m:sup>
                          <m:r>
                            <a:rPr lang="en-US" sz="2800" b="0" i="1" smtClean="0">
                              <a:latin typeface="Cambria Math" panose="02040503050406030204" pitchFamily="18" charset="0"/>
                            </a:rPr>
                            <m:t>−1</m:t>
                          </m:r>
                        </m:sup>
                      </m:sSup>
                      <m:r>
                        <a:rPr lang="en-US" sz="2800" b="0" i="1" smtClean="0">
                          <a:latin typeface="Cambria Math" panose="02040503050406030204" pitchFamily="18" charset="0"/>
                        </a:rPr>
                        <m:t> (%)</m:t>
                      </m:r>
                    </m:oMath>
                  </m:oMathPara>
                </a14:m>
                <a:endParaRPr lang="en-US" sz="2800" dirty="0"/>
              </a:p>
            </p:txBody>
          </p:sp>
        </mc:Choice>
        <mc:Fallback xmlns="">
          <p:sp>
            <p:nvSpPr>
              <p:cNvPr id="5" name="TextBox 4">
                <a:extLst>
                  <a:ext uri="{FF2B5EF4-FFF2-40B4-BE49-F238E27FC236}">
                    <a16:creationId xmlns:a16="http://schemas.microsoft.com/office/drawing/2014/main" id="{8618464F-C963-2C13-48D4-BE1FB0FAD97A}"/>
                  </a:ext>
                </a:extLst>
              </p:cNvPr>
              <p:cNvSpPr txBox="1">
                <a:spLocks noRot="1" noChangeAspect="1" noMove="1" noResize="1" noEditPoints="1" noAdjustHandles="1" noChangeArrowheads="1" noChangeShapeType="1" noTextEdit="1"/>
              </p:cNvSpPr>
              <p:nvPr/>
            </p:nvSpPr>
            <p:spPr>
              <a:xfrm rot="16200000">
                <a:off x="10291441" y="3636309"/>
                <a:ext cx="2657394" cy="523220"/>
              </a:xfrm>
              <a:prstGeom prst="rect">
                <a:avLst/>
              </a:prstGeom>
              <a:blipFill>
                <a:blip r:embed="rId4"/>
                <a:stretch>
                  <a:fillRect t="-952" r="-2142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46C2FCE-6AFF-BE47-DD4D-79D2F7258496}"/>
              </a:ext>
            </a:extLst>
          </p:cNvPr>
          <p:cNvSpPr txBox="1"/>
          <p:nvPr/>
        </p:nvSpPr>
        <p:spPr>
          <a:xfrm>
            <a:off x="5444836" y="1620979"/>
            <a:ext cx="418704" cy="369332"/>
          </a:xfrm>
          <a:prstGeom prst="rect">
            <a:avLst/>
          </a:prstGeom>
          <a:noFill/>
        </p:spPr>
        <p:txBody>
          <a:bodyPr wrap="none" rtlCol="0">
            <a:spAutoFit/>
          </a:bodyPr>
          <a:lstStyle/>
          <a:p>
            <a:r>
              <a:rPr lang="en-US" dirty="0"/>
              <a:t>15</a:t>
            </a:r>
          </a:p>
        </p:txBody>
      </p:sp>
      <p:sp>
        <p:nvSpPr>
          <p:cNvPr id="7" name="TextBox 6">
            <a:extLst>
              <a:ext uri="{FF2B5EF4-FFF2-40B4-BE49-F238E27FC236}">
                <a16:creationId xmlns:a16="http://schemas.microsoft.com/office/drawing/2014/main" id="{C1EC6742-66D0-D7F0-735A-53396F3363D6}"/>
              </a:ext>
            </a:extLst>
          </p:cNvPr>
          <p:cNvSpPr txBox="1"/>
          <p:nvPr/>
        </p:nvSpPr>
        <p:spPr>
          <a:xfrm>
            <a:off x="5444836" y="2389825"/>
            <a:ext cx="418704" cy="369332"/>
          </a:xfrm>
          <a:prstGeom prst="rect">
            <a:avLst/>
          </a:prstGeom>
          <a:noFill/>
        </p:spPr>
        <p:txBody>
          <a:bodyPr wrap="none" rtlCol="0">
            <a:spAutoFit/>
          </a:bodyPr>
          <a:lstStyle/>
          <a:p>
            <a:r>
              <a:rPr lang="en-US" dirty="0"/>
              <a:t>10</a:t>
            </a:r>
          </a:p>
        </p:txBody>
      </p:sp>
      <p:sp>
        <p:nvSpPr>
          <p:cNvPr id="8" name="TextBox 7">
            <a:extLst>
              <a:ext uri="{FF2B5EF4-FFF2-40B4-BE49-F238E27FC236}">
                <a16:creationId xmlns:a16="http://schemas.microsoft.com/office/drawing/2014/main" id="{86CA867A-6729-E49B-7504-5EFD2E1C5226}"/>
              </a:ext>
            </a:extLst>
          </p:cNvPr>
          <p:cNvSpPr txBox="1"/>
          <p:nvPr/>
        </p:nvSpPr>
        <p:spPr>
          <a:xfrm>
            <a:off x="5472349" y="3158671"/>
            <a:ext cx="301686" cy="369332"/>
          </a:xfrm>
          <a:prstGeom prst="rect">
            <a:avLst/>
          </a:prstGeom>
          <a:noFill/>
        </p:spPr>
        <p:txBody>
          <a:bodyPr wrap="none" rtlCol="0">
            <a:spAutoFit/>
          </a:bodyPr>
          <a:lstStyle/>
          <a:p>
            <a:r>
              <a:rPr lang="en-US" dirty="0"/>
              <a:t>5</a:t>
            </a:r>
          </a:p>
        </p:txBody>
      </p:sp>
      <p:sp>
        <p:nvSpPr>
          <p:cNvPr id="9" name="TextBox 8">
            <a:extLst>
              <a:ext uri="{FF2B5EF4-FFF2-40B4-BE49-F238E27FC236}">
                <a16:creationId xmlns:a16="http://schemas.microsoft.com/office/drawing/2014/main" id="{A12E145A-A9A4-54CD-BDDD-06C9B5E7F570}"/>
              </a:ext>
            </a:extLst>
          </p:cNvPr>
          <p:cNvSpPr txBox="1"/>
          <p:nvPr/>
        </p:nvSpPr>
        <p:spPr>
          <a:xfrm>
            <a:off x="5453659" y="3961131"/>
            <a:ext cx="301686" cy="369332"/>
          </a:xfrm>
          <a:prstGeom prst="rect">
            <a:avLst/>
          </a:prstGeom>
          <a:noFill/>
        </p:spPr>
        <p:txBody>
          <a:bodyPr wrap="none" rtlCol="0">
            <a:spAutoFit/>
          </a:bodyPr>
          <a:lstStyle/>
          <a:p>
            <a:r>
              <a:rPr lang="en-US" dirty="0"/>
              <a:t>0</a:t>
            </a:r>
          </a:p>
        </p:txBody>
      </p:sp>
      <p:sp>
        <p:nvSpPr>
          <p:cNvPr id="10" name="TextBox 9">
            <a:extLst>
              <a:ext uri="{FF2B5EF4-FFF2-40B4-BE49-F238E27FC236}">
                <a16:creationId xmlns:a16="http://schemas.microsoft.com/office/drawing/2014/main" id="{243E53E4-BDE6-B329-8402-8D6E6A0883D9}"/>
              </a:ext>
            </a:extLst>
          </p:cNvPr>
          <p:cNvSpPr txBox="1"/>
          <p:nvPr/>
        </p:nvSpPr>
        <p:spPr>
          <a:xfrm>
            <a:off x="5437083" y="4745475"/>
            <a:ext cx="372218" cy="369332"/>
          </a:xfrm>
          <a:prstGeom prst="rect">
            <a:avLst/>
          </a:prstGeom>
          <a:noFill/>
        </p:spPr>
        <p:txBody>
          <a:bodyPr wrap="none" rtlCol="0">
            <a:spAutoFit/>
          </a:bodyPr>
          <a:lstStyle/>
          <a:p>
            <a:r>
              <a:rPr lang="en-US" dirty="0"/>
              <a:t>-5</a:t>
            </a:r>
          </a:p>
        </p:txBody>
      </p:sp>
      <p:sp>
        <p:nvSpPr>
          <p:cNvPr id="12" name="TextBox 11">
            <a:extLst>
              <a:ext uri="{FF2B5EF4-FFF2-40B4-BE49-F238E27FC236}">
                <a16:creationId xmlns:a16="http://schemas.microsoft.com/office/drawing/2014/main" id="{5CA174AB-1672-14A1-5DF3-E8664D662F70}"/>
              </a:ext>
            </a:extLst>
          </p:cNvPr>
          <p:cNvSpPr txBox="1"/>
          <p:nvPr/>
        </p:nvSpPr>
        <p:spPr>
          <a:xfrm>
            <a:off x="5432586" y="5516939"/>
            <a:ext cx="489236" cy="369332"/>
          </a:xfrm>
          <a:prstGeom prst="rect">
            <a:avLst/>
          </a:prstGeom>
          <a:noFill/>
        </p:spPr>
        <p:txBody>
          <a:bodyPr wrap="none" rtlCol="0">
            <a:spAutoFit/>
          </a:bodyPr>
          <a:lstStyle/>
          <a:p>
            <a:r>
              <a:rPr lang="en-US" dirty="0"/>
              <a:t>-10</a:t>
            </a:r>
          </a:p>
        </p:txBody>
      </p:sp>
      <p:sp>
        <p:nvSpPr>
          <p:cNvPr id="13" name="TextBox 12">
            <a:extLst>
              <a:ext uri="{FF2B5EF4-FFF2-40B4-BE49-F238E27FC236}">
                <a16:creationId xmlns:a16="http://schemas.microsoft.com/office/drawing/2014/main" id="{6A4D78BC-D87E-B897-3681-08F19BE7AF69}"/>
              </a:ext>
            </a:extLst>
          </p:cNvPr>
          <p:cNvSpPr txBox="1"/>
          <p:nvPr/>
        </p:nvSpPr>
        <p:spPr>
          <a:xfrm>
            <a:off x="5430004" y="6304769"/>
            <a:ext cx="489236" cy="369332"/>
          </a:xfrm>
          <a:prstGeom prst="rect">
            <a:avLst/>
          </a:prstGeom>
          <a:noFill/>
        </p:spPr>
        <p:txBody>
          <a:bodyPr wrap="none" rtlCol="0">
            <a:spAutoFit/>
          </a:bodyPr>
          <a:lstStyle/>
          <a:p>
            <a:r>
              <a:rPr lang="en-US" dirty="0"/>
              <a:t>-15</a:t>
            </a:r>
          </a:p>
        </p:txBody>
      </p:sp>
      <p:pic>
        <p:nvPicPr>
          <p:cNvPr id="15" name="Picture 14" descr="A map of the world with blue and red gradients&#10;&#10;Description automatically generated">
            <a:extLst>
              <a:ext uri="{FF2B5EF4-FFF2-40B4-BE49-F238E27FC236}">
                <a16:creationId xmlns:a16="http://schemas.microsoft.com/office/drawing/2014/main" id="{99318AA7-8955-CCAA-4192-2548CB605401}"/>
              </a:ext>
            </a:extLst>
          </p:cNvPr>
          <p:cNvPicPr>
            <a:picLocks noChangeAspect="1"/>
          </p:cNvPicPr>
          <p:nvPr/>
        </p:nvPicPr>
        <p:blipFill rotWithShape="1">
          <a:blip r:embed="rId5"/>
          <a:srcRect l="11075" t="10492" r="16618" b="10262"/>
          <a:stretch/>
        </p:blipFill>
        <p:spPr>
          <a:xfrm>
            <a:off x="5948406" y="1401739"/>
            <a:ext cx="4958794" cy="5434729"/>
          </a:xfrm>
          <a:prstGeom prst="rect">
            <a:avLst/>
          </a:prstGeom>
        </p:spPr>
      </p:pic>
      <p:sp>
        <p:nvSpPr>
          <p:cNvPr id="16" name="TextBox 15">
            <a:extLst>
              <a:ext uri="{FF2B5EF4-FFF2-40B4-BE49-F238E27FC236}">
                <a16:creationId xmlns:a16="http://schemas.microsoft.com/office/drawing/2014/main" id="{91045BD2-F403-509D-B23D-BDE369501B31}"/>
              </a:ext>
            </a:extLst>
          </p:cNvPr>
          <p:cNvSpPr txBox="1"/>
          <p:nvPr/>
        </p:nvSpPr>
        <p:spPr>
          <a:xfrm>
            <a:off x="10799775" y="2054814"/>
            <a:ext cx="418704" cy="369332"/>
          </a:xfrm>
          <a:prstGeom prst="rect">
            <a:avLst/>
          </a:prstGeom>
          <a:noFill/>
        </p:spPr>
        <p:txBody>
          <a:bodyPr wrap="none" rtlCol="0">
            <a:spAutoFit/>
          </a:bodyPr>
          <a:lstStyle/>
          <a:p>
            <a:r>
              <a:rPr lang="en-US" dirty="0"/>
              <a:t>10</a:t>
            </a:r>
          </a:p>
        </p:txBody>
      </p:sp>
      <p:sp>
        <p:nvSpPr>
          <p:cNvPr id="17" name="TextBox 16">
            <a:extLst>
              <a:ext uri="{FF2B5EF4-FFF2-40B4-BE49-F238E27FC236}">
                <a16:creationId xmlns:a16="http://schemas.microsoft.com/office/drawing/2014/main" id="{7EB130B9-C293-1A53-646F-A31150E2927F}"/>
              </a:ext>
            </a:extLst>
          </p:cNvPr>
          <p:cNvSpPr txBox="1"/>
          <p:nvPr/>
        </p:nvSpPr>
        <p:spPr>
          <a:xfrm>
            <a:off x="10827288" y="3021367"/>
            <a:ext cx="301686" cy="369332"/>
          </a:xfrm>
          <a:prstGeom prst="rect">
            <a:avLst/>
          </a:prstGeom>
          <a:noFill/>
        </p:spPr>
        <p:txBody>
          <a:bodyPr wrap="none" rtlCol="0">
            <a:spAutoFit/>
          </a:bodyPr>
          <a:lstStyle/>
          <a:p>
            <a:r>
              <a:rPr lang="en-US" dirty="0"/>
              <a:t>5</a:t>
            </a:r>
          </a:p>
        </p:txBody>
      </p:sp>
      <p:sp>
        <p:nvSpPr>
          <p:cNvPr id="18" name="TextBox 17">
            <a:extLst>
              <a:ext uri="{FF2B5EF4-FFF2-40B4-BE49-F238E27FC236}">
                <a16:creationId xmlns:a16="http://schemas.microsoft.com/office/drawing/2014/main" id="{56B1648C-9B95-106C-770D-D5748FEEC7FF}"/>
              </a:ext>
            </a:extLst>
          </p:cNvPr>
          <p:cNvSpPr txBox="1"/>
          <p:nvPr/>
        </p:nvSpPr>
        <p:spPr>
          <a:xfrm>
            <a:off x="10808598" y="3972111"/>
            <a:ext cx="301686" cy="369332"/>
          </a:xfrm>
          <a:prstGeom prst="rect">
            <a:avLst/>
          </a:prstGeom>
          <a:noFill/>
        </p:spPr>
        <p:txBody>
          <a:bodyPr wrap="none" rtlCol="0">
            <a:spAutoFit/>
          </a:bodyPr>
          <a:lstStyle/>
          <a:p>
            <a:r>
              <a:rPr lang="en-US" dirty="0"/>
              <a:t>0</a:t>
            </a:r>
          </a:p>
        </p:txBody>
      </p:sp>
      <p:sp>
        <p:nvSpPr>
          <p:cNvPr id="19" name="TextBox 18">
            <a:extLst>
              <a:ext uri="{FF2B5EF4-FFF2-40B4-BE49-F238E27FC236}">
                <a16:creationId xmlns:a16="http://schemas.microsoft.com/office/drawing/2014/main" id="{6EBDBF64-805D-A037-7651-824508B8C68D}"/>
              </a:ext>
            </a:extLst>
          </p:cNvPr>
          <p:cNvSpPr txBox="1"/>
          <p:nvPr/>
        </p:nvSpPr>
        <p:spPr>
          <a:xfrm>
            <a:off x="10792022" y="4904739"/>
            <a:ext cx="372218" cy="369332"/>
          </a:xfrm>
          <a:prstGeom prst="rect">
            <a:avLst/>
          </a:prstGeom>
          <a:noFill/>
        </p:spPr>
        <p:txBody>
          <a:bodyPr wrap="none" rtlCol="0">
            <a:spAutoFit/>
          </a:bodyPr>
          <a:lstStyle/>
          <a:p>
            <a:r>
              <a:rPr lang="en-US" dirty="0"/>
              <a:t>-5</a:t>
            </a:r>
          </a:p>
        </p:txBody>
      </p:sp>
      <p:sp>
        <p:nvSpPr>
          <p:cNvPr id="20" name="TextBox 19">
            <a:extLst>
              <a:ext uri="{FF2B5EF4-FFF2-40B4-BE49-F238E27FC236}">
                <a16:creationId xmlns:a16="http://schemas.microsoft.com/office/drawing/2014/main" id="{0A7A690E-5BF4-7328-CC7E-54FA9576DF52}"/>
              </a:ext>
            </a:extLst>
          </p:cNvPr>
          <p:cNvSpPr txBox="1"/>
          <p:nvPr/>
        </p:nvSpPr>
        <p:spPr>
          <a:xfrm>
            <a:off x="10787525" y="5861557"/>
            <a:ext cx="489236" cy="369332"/>
          </a:xfrm>
          <a:prstGeom prst="rect">
            <a:avLst/>
          </a:prstGeom>
          <a:noFill/>
        </p:spPr>
        <p:txBody>
          <a:bodyPr wrap="none" rtlCol="0">
            <a:spAutoFit/>
          </a:bodyPr>
          <a:lstStyle/>
          <a:p>
            <a:r>
              <a:rPr lang="en-US" dirty="0"/>
              <a:t>-10</a:t>
            </a:r>
          </a:p>
        </p:txBody>
      </p:sp>
      <p:sp>
        <p:nvSpPr>
          <p:cNvPr id="21" name="Rectangle 20">
            <a:extLst>
              <a:ext uri="{FF2B5EF4-FFF2-40B4-BE49-F238E27FC236}">
                <a16:creationId xmlns:a16="http://schemas.microsoft.com/office/drawing/2014/main" id="{1757B563-09CA-0616-2426-0A1CAB7518AC}"/>
              </a:ext>
            </a:extLst>
          </p:cNvPr>
          <p:cNvSpPr/>
          <p:nvPr/>
        </p:nvSpPr>
        <p:spPr>
          <a:xfrm>
            <a:off x="7794273" y="1377790"/>
            <a:ext cx="914400" cy="230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D7BF12-9994-BF1C-559F-B5CB7CE6ED44}"/>
              </a:ext>
            </a:extLst>
          </p:cNvPr>
          <p:cNvSpPr/>
          <p:nvPr/>
        </p:nvSpPr>
        <p:spPr>
          <a:xfrm>
            <a:off x="2388879" y="1390147"/>
            <a:ext cx="914400" cy="230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923C61C-4AEC-39D8-5D5A-C073463527A5}"/>
              </a:ext>
            </a:extLst>
          </p:cNvPr>
          <p:cNvSpPr txBox="1"/>
          <p:nvPr/>
        </p:nvSpPr>
        <p:spPr>
          <a:xfrm>
            <a:off x="778775" y="1664426"/>
            <a:ext cx="2961836" cy="461665"/>
          </a:xfrm>
          <a:prstGeom prst="rect">
            <a:avLst/>
          </a:prstGeom>
          <a:noFill/>
        </p:spPr>
        <p:txBody>
          <a:bodyPr wrap="none" rtlCol="0">
            <a:spAutoFit/>
          </a:bodyPr>
          <a:lstStyle/>
          <a:p>
            <a:r>
              <a:rPr lang="en-US" sz="2400" b="1" dirty="0"/>
              <a:t>2012-20</a:t>
            </a:r>
            <a:r>
              <a:rPr lang="en-US" sz="2400" dirty="0"/>
              <a:t>, annual trend</a:t>
            </a:r>
          </a:p>
        </p:txBody>
      </p:sp>
      <p:sp>
        <p:nvSpPr>
          <p:cNvPr id="24" name="TextBox 23">
            <a:extLst>
              <a:ext uri="{FF2B5EF4-FFF2-40B4-BE49-F238E27FC236}">
                <a16:creationId xmlns:a16="http://schemas.microsoft.com/office/drawing/2014/main" id="{A75E9900-41AE-0913-6736-F070CE471A70}"/>
              </a:ext>
            </a:extLst>
          </p:cNvPr>
          <p:cNvSpPr txBox="1"/>
          <p:nvPr/>
        </p:nvSpPr>
        <p:spPr>
          <a:xfrm>
            <a:off x="6079006" y="1632571"/>
            <a:ext cx="2961836" cy="461665"/>
          </a:xfrm>
          <a:prstGeom prst="rect">
            <a:avLst/>
          </a:prstGeom>
          <a:noFill/>
        </p:spPr>
        <p:txBody>
          <a:bodyPr wrap="none" rtlCol="0">
            <a:spAutoFit/>
          </a:bodyPr>
          <a:lstStyle/>
          <a:p>
            <a:r>
              <a:rPr lang="en-US" sz="2400" b="1" dirty="0"/>
              <a:t>2015-20</a:t>
            </a:r>
            <a:r>
              <a:rPr lang="en-US" sz="2400" dirty="0"/>
              <a:t>, annual trend</a:t>
            </a:r>
          </a:p>
        </p:txBody>
      </p:sp>
      <p:sp>
        <p:nvSpPr>
          <p:cNvPr id="25" name="TextBox 24">
            <a:extLst>
              <a:ext uri="{FF2B5EF4-FFF2-40B4-BE49-F238E27FC236}">
                <a16:creationId xmlns:a16="http://schemas.microsoft.com/office/drawing/2014/main" id="{C929FD47-FA48-E420-ABCB-5164BACD3E51}"/>
              </a:ext>
            </a:extLst>
          </p:cNvPr>
          <p:cNvSpPr txBox="1"/>
          <p:nvPr/>
        </p:nvSpPr>
        <p:spPr>
          <a:xfrm>
            <a:off x="8538910" y="6230889"/>
            <a:ext cx="1797287" cy="369332"/>
          </a:xfrm>
          <a:prstGeom prst="rect">
            <a:avLst/>
          </a:prstGeom>
          <a:noFill/>
        </p:spPr>
        <p:txBody>
          <a:bodyPr wrap="none" rtlCol="0">
            <a:spAutoFit/>
          </a:bodyPr>
          <a:lstStyle/>
          <a:p>
            <a:r>
              <a:rPr lang="en-US" dirty="0"/>
              <a:t>(relative to 2015)</a:t>
            </a:r>
          </a:p>
        </p:txBody>
      </p:sp>
      <p:sp>
        <p:nvSpPr>
          <p:cNvPr id="26" name="TextBox 25">
            <a:extLst>
              <a:ext uri="{FF2B5EF4-FFF2-40B4-BE49-F238E27FC236}">
                <a16:creationId xmlns:a16="http://schemas.microsoft.com/office/drawing/2014/main" id="{1E812AC2-ABC8-B8A8-1D5E-C73576039B33}"/>
              </a:ext>
            </a:extLst>
          </p:cNvPr>
          <p:cNvSpPr txBox="1"/>
          <p:nvPr/>
        </p:nvSpPr>
        <p:spPr>
          <a:xfrm>
            <a:off x="3103682" y="6304769"/>
            <a:ext cx="1797287" cy="369332"/>
          </a:xfrm>
          <a:prstGeom prst="rect">
            <a:avLst/>
          </a:prstGeom>
          <a:noFill/>
        </p:spPr>
        <p:txBody>
          <a:bodyPr wrap="none" rtlCol="0">
            <a:spAutoFit/>
          </a:bodyPr>
          <a:lstStyle/>
          <a:p>
            <a:r>
              <a:rPr lang="en-US" dirty="0"/>
              <a:t>(relative to 2015)</a:t>
            </a:r>
          </a:p>
        </p:txBody>
      </p:sp>
      <p:sp>
        <p:nvSpPr>
          <p:cNvPr id="11" name="TextBox 10">
            <a:extLst>
              <a:ext uri="{FF2B5EF4-FFF2-40B4-BE49-F238E27FC236}">
                <a16:creationId xmlns:a16="http://schemas.microsoft.com/office/drawing/2014/main" id="{B22EE3F9-8672-1326-F592-AE70B6171547}"/>
              </a:ext>
            </a:extLst>
          </p:cNvPr>
          <p:cNvSpPr txBox="1"/>
          <p:nvPr/>
        </p:nvSpPr>
        <p:spPr>
          <a:xfrm>
            <a:off x="7382645" y="5352775"/>
            <a:ext cx="2432867" cy="646331"/>
          </a:xfrm>
          <a:prstGeom prst="rect">
            <a:avLst/>
          </a:prstGeom>
          <a:noFill/>
        </p:spPr>
        <p:txBody>
          <a:bodyPr wrap="square">
            <a:spAutoFit/>
          </a:bodyPr>
          <a:lstStyle/>
          <a:p>
            <a:r>
              <a:rPr lang="en-US" dirty="0"/>
              <a:t>no recent trend in SMA; many rural areas</a:t>
            </a:r>
          </a:p>
        </p:txBody>
      </p:sp>
    </p:spTree>
    <p:extLst>
      <p:ext uri="{BB962C8B-B14F-4D97-AF65-F5344CB8AC3E}">
        <p14:creationId xmlns:p14="http://schemas.microsoft.com/office/powerpoint/2010/main" val="470483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3C99-6832-C14E-8FFF-E706C421A19F}"/>
              </a:ext>
            </a:extLst>
          </p:cNvPr>
          <p:cNvSpPr>
            <a:spLocks noGrp="1"/>
          </p:cNvSpPr>
          <p:nvPr>
            <p:ph type="title"/>
          </p:nvPr>
        </p:nvSpPr>
        <p:spPr>
          <a:xfrm>
            <a:off x="838200" y="172514"/>
            <a:ext cx="10515600" cy="1325563"/>
          </a:xfrm>
        </p:spPr>
        <p:txBody>
          <a:bodyPr/>
          <a:lstStyle/>
          <a:p>
            <a:r>
              <a:rPr lang="en-US" dirty="0"/>
              <a:t>Conclusions</a:t>
            </a:r>
          </a:p>
        </p:txBody>
      </p:sp>
      <p:sp>
        <p:nvSpPr>
          <p:cNvPr id="3" name="Content Placeholder 2">
            <a:extLst>
              <a:ext uri="{FF2B5EF4-FFF2-40B4-BE49-F238E27FC236}">
                <a16:creationId xmlns:a16="http://schemas.microsoft.com/office/drawing/2014/main" id="{0CDFE205-ACFC-FA49-BF7A-1D0777BE7C74}"/>
              </a:ext>
            </a:extLst>
          </p:cNvPr>
          <p:cNvSpPr>
            <a:spLocks noGrp="1"/>
          </p:cNvSpPr>
          <p:nvPr>
            <p:ph idx="1"/>
          </p:nvPr>
        </p:nvSpPr>
        <p:spPr>
          <a:xfrm>
            <a:off x="985838" y="1265770"/>
            <a:ext cx="10515600" cy="4351338"/>
          </a:xfrm>
        </p:spPr>
        <p:txBody>
          <a:bodyPr>
            <a:normAutofit/>
          </a:bodyPr>
          <a:lstStyle/>
          <a:p>
            <a:r>
              <a:rPr lang="en-US" dirty="0"/>
              <a:t>GOCI PM</a:t>
            </a:r>
            <a:r>
              <a:rPr lang="en-US" baseline="-25000" dirty="0"/>
              <a:t>2.5</a:t>
            </a:r>
            <a:r>
              <a:rPr lang="en-US" dirty="0"/>
              <a:t> v2.0 algorithm offers daily 24-h mean PM</a:t>
            </a:r>
            <a:r>
              <a:rPr lang="en-US" baseline="-25000" dirty="0"/>
              <a:t>2.5</a:t>
            </a:r>
            <a:r>
              <a:rPr lang="en-US" dirty="0"/>
              <a:t> at 2km resolution from 2011-2020 for eastern China, South Korea, and Japan.</a:t>
            </a:r>
          </a:p>
          <a:p>
            <a:pPr lvl="1"/>
            <a:r>
              <a:rPr lang="en-US" dirty="0"/>
              <a:t>Sharper separation of neighborhood-level pollution: </a:t>
            </a:r>
            <a:r>
              <a:rPr lang="en-US" b="1" dirty="0"/>
              <a:t>ready for public health applications. </a:t>
            </a:r>
            <a:r>
              <a:rPr lang="en-US" dirty="0"/>
              <a:t>Data will be free and </a:t>
            </a:r>
            <a:r>
              <a:rPr lang="en-US" b="1" dirty="0"/>
              <a:t>publicly available online soon</a:t>
            </a:r>
            <a:r>
              <a:rPr lang="en-US" dirty="0"/>
              <a:t>!</a:t>
            </a:r>
            <a:endParaRPr lang="en-US" b="1" dirty="0"/>
          </a:p>
          <a:p>
            <a:pPr lvl="1"/>
            <a:r>
              <a:rPr lang="en-US" dirty="0"/>
              <a:t>Improved representation of clean areas relative to v1.0</a:t>
            </a:r>
          </a:p>
          <a:p>
            <a:r>
              <a:rPr lang="en-US" dirty="0"/>
              <a:t>PM</a:t>
            </a:r>
            <a:r>
              <a:rPr lang="en-US" baseline="-25000" dirty="0"/>
              <a:t>2.5</a:t>
            </a:r>
            <a:r>
              <a:rPr lang="en-US" dirty="0"/>
              <a:t> concentrations predicted by the RF algorithm demonstrate dramatic improvements in pollution that slow by end of decade especially in rural areas</a:t>
            </a:r>
          </a:p>
          <a:p>
            <a:r>
              <a:rPr lang="en-US" dirty="0"/>
              <a:t>Improved dataset along with analysis of drivers will be released with paper soon – contact </a:t>
            </a:r>
            <a:r>
              <a:rPr lang="en-US" dirty="0">
                <a:hlinkClick r:id="rId3"/>
              </a:rPr>
              <a:t>pendergrass@g.harvard.edu</a:t>
            </a:r>
            <a:r>
              <a:rPr lang="en-US" dirty="0"/>
              <a:t> if interested.</a:t>
            </a:r>
          </a:p>
        </p:txBody>
      </p:sp>
      <p:pic>
        <p:nvPicPr>
          <p:cNvPr id="4" name="Picture 3" descr="A picture containing diagram&#10;&#10;Description automatically generated">
            <a:extLst>
              <a:ext uri="{FF2B5EF4-FFF2-40B4-BE49-F238E27FC236}">
                <a16:creationId xmlns:a16="http://schemas.microsoft.com/office/drawing/2014/main" id="{128E7D94-30D8-7D96-6710-1CD18952CB69}"/>
              </a:ext>
            </a:extLst>
          </p:cNvPr>
          <p:cNvPicPr>
            <a:picLocks noChangeAspect="1"/>
          </p:cNvPicPr>
          <p:nvPr/>
        </p:nvPicPr>
        <p:blipFill rotWithShape="1">
          <a:blip r:embed="rId4"/>
          <a:srcRect l="822" r="1"/>
          <a:stretch/>
        </p:blipFill>
        <p:spPr>
          <a:xfrm>
            <a:off x="110840" y="5458618"/>
            <a:ext cx="1464064" cy="1325563"/>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113FB5F4-61B0-4C47-14F2-E13F8D75AB6E}"/>
              </a:ext>
            </a:extLst>
          </p:cNvPr>
          <p:cNvPicPr>
            <a:picLocks noChangeAspect="1"/>
          </p:cNvPicPr>
          <p:nvPr/>
        </p:nvPicPr>
        <p:blipFill>
          <a:blip r:embed="rId5"/>
          <a:stretch>
            <a:fillRect/>
          </a:stretch>
        </p:blipFill>
        <p:spPr>
          <a:xfrm>
            <a:off x="10798460" y="5384800"/>
            <a:ext cx="1282700" cy="1473200"/>
          </a:xfrm>
          <a:prstGeom prst="rect">
            <a:avLst/>
          </a:prstGeom>
        </p:spPr>
      </p:pic>
    </p:spTree>
    <p:extLst>
      <p:ext uri="{BB962C8B-B14F-4D97-AF65-F5344CB8AC3E}">
        <p14:creationId xmlns:p14="http://schemas.microsoft.com/office/powerpoint/2010/main" val="3676533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7218B-9E7D-0854-D981-2AA5E6363F1C}"/>
              </a:ext>
            </a:extLst>
          </p:cNvPr>
          <p:cNvSpPr>
            <a:spLocks noGrp="1"/>
          </p:cNvSpPr>
          <p:nvPr>
            <p:ph type="title"/>
          </p:nvPr>
        </p:nvSpPr>
        <p:spPr>
          <a:xfrm>
            <a:off x="273970" y="226519"/>
            <a:ext cx="4810664" cy="3249926"/>
          </a:xfrm>
        </p:spPr>
        <p:txBody>
          <a:bodyPr>
            <a:normAutofit fontScale="90000"/>
          </a:bodyPr>
          <a:lstStyle/>
          <a:p>
            <a:r>
              <a:rPr lang="en-US" dirty="0"/>
              <a:t>Previous work used GOCI 6x6 km</a:t>
            </a:r>
            <a:r>
              <a:rPr lang="en-US" baseline="30000" dirty="0"/>
              <a:t>2</a:t>
            </a:r>
            <a:r>
              <a:rPr lang="en-US" dirty="0"/>
              <a:t> AOD retrieval to infer daily PM</a:t>
            </a:r>
            <a:r>
              <a:rPr lang="en-US" baseline="-25000" dirty="0"/>
              <a:t>2.5 </a:t>
            </a:r>
            <a:r>
              <a:rPr lang="en-US" dirty="0"/>
              <a:t>in East Asia via a machine learning method</a:t>
            </a:r>
          </a:p>
        </p:txBody>
      </p:sp>
      <p:pic>
        <p:nvPicPr>
          <p:cNvPr id="18" name="Picture 17" descr="Chart&#10;&#10;Description automatically generated">
            <a:extLst>
              <a:ext uri="{FF2B5EF4-FFF2-40B4-BE49-F238E27FC236}">
                <a16:creationId xmlns:a16="http://schemas.microsoft.com/office/drawing/2014/main" id="{A5BBCEAC-9D97-491C-F7FC-4D0CF1E62EE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96619" y="86476"/>
            <a:ext cx="6895381" cy="6540692"/>
          </a:xfrm>
          <a:prstGeom prst="rect">
            <a:avLst/>
          </a:prstGeom>
        </p:spPr>
      </p:pic>
      <p:sp>
        <p:nvSpPr>
          <p:cNvPr id="19" name="TextBox 18">
            <a:extLst>
              <a:ext uri="{FF2B5EF4-FFF2-40B4-BE49-F238E27FC236}">
                <a16:creationId xmlns:a16="http://schemas.microsoft.com/office/drawing/2014/main" id="{800078BE-F10B-7B13-C15D-80EF9D495822}"/>
              </a:ext>
            </a:extLst>
          </p:cNvPr>
          <p:cNvSpPr txBox="1"/>
          <p:nvPr/>
        </p:nvSpPr>
        <p:spPr>
          <a:xfrm>
            <a:off x="8475075" y="6257836"/>
            <a:ext cx="2431050" cy="369332"/>
          </a:xfrm>
          <a:prstGeom prst="rect">
            <a:avLst/>
          </a:prstGeom>
          <a:noFill/>
        </p:spPr>
        <p:txBody>
          <a:bodyPr wrap="none" rtlCol="0">
            <a:spAutoFit/>
          </a:bodyPr>
          <a:lstStyle/>
          <a:p>
            <a:r>
              <a:rPr lang="en-US" i="1" dirty="0"/>
              <a:t>Pendergrass et al</a:t>
            </a:r>
            <a:r>
              <a:rPr lang="en-US" dirty="0"/>
              <a:t>., 2022</a:t>
            </a:r>
          </a:p>
        </p:txBody>
      </p:sp>
      <p:sp>
        <p:nvSpPr>
          <p:cNvPr id="20" name="Content Placeholder 2">
            <a:extLst>
              <a:ext uri="{FF2B5EF4-FFF2-40B4-BE49-F238E27FC236}">
                <a16:creationId xmlns:a16="http://schemas.microsoft.com/office/drawing/2014/main" id="{EDA39271-AE84-EE5E-9CB7-957EE758E51C}"/>
              </a:ext>
            </a:extLst>
          </p:cNvPr>
          <p:cNvSpPr>
            <a:spLocks noGrp="1"/>
          </p:cNvSpPr>
          <p:nvPr>
            <p:ph idx="1"/>
          </p:nvPr>
        </p:nvSpPr>
        <p:spPr>
          <a:xfrm>
            <a:off x="273970" y="4266564"/>
            <a:ext cx="4433497" cy="1877524"/>
          </a:xfrm>
        </p:spPr>
        <p:txBody>
          <a:bodyPr>
            <a:normAutofit lnSpcReduction="10000"/>
          </a:bodyPr>
          <a:lstStyle/>
          <a:p>
            <a:r>
              <a:rPr lang="en-US" b="1" dirty="0"/>
              <a:t>GOCI PM</a:t>
            </a:r>
            <a:r>
              <a:rPr lang="en-US" b="1" baseline="-25000" dirty="0"/>
              <a:t>2.5</a:t>
            </a:r>
            <a:r>
              <a:rPr lang="en-US" b="1" dirty="0"/>
              <a:t> v1.0 </a:t>
            </a:r>
            <a:r>
              <a:rPr lang="en-US" dirty="0"/>
              <a:t>generated continuous PM</a:t>
            </a:r>
            <a:r>
              <a:rPr lang="en-US" baseline="-25000" dirty="0"/>
              <a:t>2.5</a:t>
            </a:r>
            <a:r>
              <a:rPr lang="en-US" dirty="0"/>
              <a:t> fields using a random forest trained on AOD, surface PM</a:t>
            </a:r>
            <a:r>
              <a:rPr lang="en-US" baseline="-25000" dirty="0"/>
              <a:t>2.5</a:t>
            </a:r>
            <a:r>
              <a:rPr lang="en-US" dirty="0"/>
              <a:t>, and covariates.</a:t>
            </a:r>
          </a:p>
        </p:txBody>
      </p:sp>
    </p:spTree>
    <p:extLst>
      <p:ext uri="{BB962C8B-B14F-4D97-AF65-F5344CB8AC3E}">
        <p14:creationId xmlns:p14="http://schemas.microsoft.com/office/powerpoint/2010/main" val="2221724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creen capture&#10;&#10;Description automatically generated">
            <a:extLst>
              <a:ext uri="{FF2B5EF4-FFF2-40B4-BE49-F238E27FC236}">
                <a16:creationId xmlns:a16="http://schemas.microsoft.com/office/drawing/2014/main" id="{4DBC21E5-6F39-0AEE-6138-00015511D552}"/>
              </a:ext>
            </a:extLst>
          </p:cNvPr>
          <p:cNvPicPr>
            <a:picLocks noChangeAspect="1"/>
          </p:cNvPicPr>
          <p:nvPr/>
        </p:nvPicPr>
        <p:blipFill>
          <a:blip r:embed="rId2"/>
          <a:stretch>
            <a:fillRect/>
          </a:stretch>
        </p:blipFill>
        <p:spPr>
          <a:xfrm>
            <a:off x="3243383" y="378210"/>
            <a:ext cx="8948617" cy="6095913"/>
          </a:xfrm>
          <a:prstGeom prst="rect">
            <a:avLst/>
          </a:prstGeom>
        </p:spPr>
      </p:pic>
      <p:sp>
        <p:nvSpPr>
          <p:cNvPr id="2" name="Title 1">
            <a:extLst>
              <a:ext uri="{FF2B5EF4-FFF2-40B4-BE49-F238E27FC236}">
                <a16:creationId xmlns:a16="http://schemas.microsoft.com/office/drawing/2014/main" id="{8F16DAA9-6FF5-CA35-E57B-995EA6CB2A2D}"/>
              </a:ext>
            </a:extLst>
          </p:cNvPr>
          <p:cNvSpPr>
            <a:spLocks noGrp="1"/>
          </p:cNvSpPr>
          <p:nvPr>
            <p:ph type="title"/>
          </p:nvPr>
        </p:nvSpPr>
        <p:spPr>
          <a:xfrm>
            <a:off x="0" y="1969709"/>
            <a:ext cx="3364302" cy="3741049"/>
          </a:xfrm>
        </p:spPr>
        <p:txBody>
          <a:bodyPr>
            <a:normAutofit/>
          </a:bodyPr>
          <a:lstStyle/>
          <a:p>
            <a:r>
              <a:rPr lang="en-US" sz="3600" dirty="0"/>
              <a:t>A new 2x2 km</a:t>
            </a:r>
            <a:r>
              <a:rPr lang="en-US" sz="3600" baseline="30000" dirty="0"/>
              <a:t>2</a:t>
            </a:r>
            <a:r>
              <a:rPr lang="en-US" sz="3600" dirty="0"/>
              <a:t> GOCI AOD retrieval enables sharper product:</a:t>
            </a:r>
            <a:br>
              <a:rPr lang="en-US" sz="3600" dirty="0"/>
            </a:br>
            <a:r>
              <a:rPr lang="en-US" sz="3600" b="1" dirty="0"/>
              <a:t>GOCI PM</a:t>
            </a:r>
            <a:r>
              <a:rPr lang="en-US" sz="3600" b="1" baseline="-25000" dirty="0"/>
              <a:t>2.5 </a:t>
            </a:r>
            <a:r>
              <a:rPr lang="en-US" sz="3600" b="1" dirty="0"/>
              <a:t>v2.0</a:t>
            </a:r>
            <a:endParaRPr lang="en-US" sz="3600" dirty="0"/>
          </a:p>
        </p:txBody>
      </p:sp>
      <p:sp>
        <p:nvSpPr>
          <p:cNvPr id="6" name="Oval 5">
            <a:extLst>
              <a:ext uri="{FF2B5EF4-FFF2-40B4-BE49-F238E27FC236}">
                <a16:creationId xmlns:a16="http://schemas.microsoft.com/office/drawing/2014/main" id="{C14D964D-1F98-5C2D-7CDA-01AD30C18F35}"/>
              </a:ext>
            </a:extLst>
          </p:cNvPr>
          <p:cNvSpPr/>
          <p:nvPr/>
        </p:nvSpPr>
        <p:spPr>
          <a:xfrm>
            <a:off x="5538158" y="4313207"/>
            <a:ext cx="327804" cy="34505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5AB7B93-7A17-85D4-CF37-14C9033B6999}"/>
              </a:ext>
            </a:extLst>
          </p:cNvPr>
          <p:cNvSpPr/>
          <p:nvPr/>
        </p:nvSpPr>
        <p:spPr>
          <a:xfrm>
            <a:off x="5538158" y="4658263"/>
            <a:ext cx="557842" cy="48308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079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D4473AA1-5BF0-42EA-EA50-F6241A70EFE4}"/>
              </a:ext>
            </a:extLst>
          </p:cNvPr>
          <p:cNvPicPr>
            <a:picLocks noChangeAspect="1"/>
          </p:cNvPicPr>
          <p:nvPr/>
        </p:nvPicPr>
        <p:blipFill rotWithShape="1">
          <a:blip r:embed="rId3"/>
          <a:srcRect l="13101" t="25212" r="25964" b="31544"/>
          <a:stretch/>
        </p:blipFill>
        <p:spPr>
          <a:xfrm>
            <a:off x="4197878" y="5394068"/>
            <a:ext cx="1609289" cy="1142050"/>
          </a:xfrm>
          <a:prstGeom prst="rect">
            <a:avLst/>
          </a:prstGeom>
        </p:spPr>
      </p:pic>
      <p:pic>
        <p:nvPicPr>
          <p:cNvPr id="40" name="Picture 39" descr="A map of the world with a rainbow scale&#10;&#10;Description automatically generated with medium confidence">
            <a:extLst>
              <a:ext uri="{FF2B5EF4-FFF2-40B4-BE49-F238E27FC236}">
                <a16:creationId xmlns:a16="http://schemas.microsoft.com/office/drawing/2014/main" id="{4720C481-41D4-4567-FB40-C31DF9E0B965}"/>
              </a:ext>
            </a:extLst>
          </p:cNvPr>
          <p:cNvPicPr>
            <a:picLocks noChangeAspect="1"/>
          </p:cNvPicPr>
          <p:nvPr/>
        </p:nvPicPr>
        <p:blipFill rotWithShape="1">
          <a:blip r:embed="rId4"/>
          <a:srcRect l="13610" t="22795" r="25929" b="29671"/>
          <a:stretch/>
        </p:blipFill>
        <p:spPr>
          <a:xfrm>
            <a:off x="8361152" y="2485023"/>
            <a:ext cx="1805929" cy="1419815"/>
          </a:xfrm>
          <a:prstGeom prst="rect">
            <a:avLst/>
          </a:prstGeom>
        </p:spPr>
      </p:pic>
      <p:pic>
        <p:nvPicPr>
          <p:cNvPr id="2060" name="Picture 12" descr="Asia Physical Map">
            <a:extLst>
              <a:ext uri="{FF2B5EF4-FFF2-40B4-BE49-F238E27FC236}">
                <a16:creationId xmlns:a16="http://schemas.microsoft.com/office/drawing/2014/main" id="{E3E6F2F2-47B6-1648-AA95-54A7B32690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770" t="31017" r="607" b="33921"/>
          <a:stretch/>
        </p:blipFill>
        <p:spPr bwMode="auto">
          <a:xfrm>
            <a:off x="198492" y="1909740"/>
            <a:ext cx="3613213" cy="45738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498793-EC94-2649-B2C5-7FD1AE497623}"/>
              </a:ext>
            </a:extLst>
          </p:cNvPr>
          <p:cNvSpPr>
            <a:spLocks noGrp="1"/>
          </p:cNvSpPr>
          <p:nvPr>
            <p:ph type="title"/>
          </p:nvPr>
        </p:nvSpPr>
        <p:spPr>
          <a:xfrm>
            <a:off x="21584" y="-221807"/>
            <a:ext cx="10515600" cy="1325563"/>
          </a:xfrm>
        </p:spPr>
        <p:txBody>
          <a:bodyPr/>
          <a:lstStyle/>
          <a:p>
            <a:r>
              <a:rPr lang="en-US" dirty="0"/>
              <a:t>Data for training GOCI PM</a:t>
            </a:r>
            <a:r>
              <a:rPr lang="en-US" baseline="-25000" dirty="0"/>
              <a:t>2.5</a:t>
            </a:r>
            <a:r>
              <a:rPr lang="en-US" dirty="0"/>
              <a:t> v2.0</a:t>
            </a:r>
          </a:p>
        </p:txBody>
      </p:sp>
      <p:sp>
        <p:nvSpPr>
          <p:cNvPr id="6" name="TextBox 5">
            <a:extLst>
              <a:ext uri="{FF2B5EF4-FFF2-40B4-BE49-F238E27FC236}">
                <a16:creationId xmlns:a16="http://schemas.microsoft.com/office/drawing/2014/main" id="{0E51BBC7-366E-9145-A85A-FC6C964E3138}"/>
              </a:ext>
            </a:extLst>
          </p:cNvPr>
          <p:cNvSpPr txBox="1"/>
          <p:nvPr/>
        </p:nvSpPr>
        <p:spPr>
          <a:xfrm>
            <a:off x="613208" y="1395891"/>
            <a:ext cx="2550635" cy="461665"/>
          </a:xfrm>
          <a:prstGeom prst="rect">
            <a:avLst/>
          </a:prstGeom>
          <a:noFill/>
        </p:spPr>
        <p:txBody>
          <a:bodyPr wrap="none" rtlCol="0">
            <a:spAutoFit/>
          </a:bodyPr>
          <a:lstStyle/>
          <a:p>
            <a:r>
              <a:rPr lang="en-US" sz="2400" b="1" dirty="0"/>
              <a:t>Ground PM</a:t>
            </a:r>
            <a:r>
              <a:rPr lang="en-US" sz="2400" b="1" baseline="-25000" dirty="0"/>
              <a:t>2.5</a:t>
            </a:r>
            <a:r>
              <a:rPr lang="en-US" sz="2400" b="1" dirty="0"/>
              <a:t> data</a:t>
            </a:r>
          </a:p>
        </p:txBody>
      </p:sp>
      <p:sp>
        <p:nvSpPr>
          <p:cNvPr id="7" name="TextBox 6">
            <a:extLst>
              <a:ext uri="{FF2B5EF4-FFF2-40B4-BE49-F238E27FC236}">
                <a16:creationId xmlns:a16="http://schemas.microsoft.com/office/drawing/2014/main" id="{7BD57A32-298E-0446-8E64-36FB02F6483A}"/>
              </a:ext>
            </a:extLst>
          </p:cNvPr>
          <p:cNvSpPr txBox="1"/>
          <p:nvPr/>
        </p:nvSpPr>
        <p:spPr>
          <a:xfrm>
            <a:off x="1950277" y="4754945"/>
            <a:ext cx="1707324" cy="369332"/>
          </a:xfrm>
          <a:prstGeom prst="rect">
            <a:avLst/>
          </a:prstGeom>
          <a:solidFill>
            <a:schemeClr val="bg1"/>
          </a:solidFill>
        </p:spPr>
        <p:txBody>
          <a:bodyPr wrap="square" rtlCol="0">
            <a:spAutoFit/>
          </a:bodyPr>
          <a:lstStyle/>
          <a:p>
            <a:pPr algn="ctr"/>
            <a:r>
              <a:rPr lang="en-US" dirty="0"/>
              <a:t>NIES (2011-20)</a:t>
            </a:r>
          </a:p>
        </p:txBody>
      </p:sp>
      <p:sp>
        <p:nvSpPr>
          <p:cNvPr id="4" name="Rectangle 3">
            <a:extLst>
              <a:ext uri="{FF2B5EF4-FFF2-40B4-BE49-F238E27FC236}">
                <a16:creationId xmlns:a16="http://schemas.microsoft.com/office/drawing/2014/main" id="{97CB7123-F534-DF44-BA5A-A243BFDC4A10}"/>
              </a:ext>
            </a:extLst>
          </p:cNvPr>
          <p:cNvSpPr/>
          <p:nvPr/>
        </p:nvSpPr>
        <p:spPr>
          <a:xfrm>
            <a:off x="347436" y="5758937"/>
            <a:ext cx="2424062" cy="646331"/>
          </a:xfrm>
          <a:prstGeom prst="rect">
            <a:avLst/>
          </a:prstGeom>
          <a:solidFill>
            <a:schemeClr val="bg1"/>
          </a:solidFill>
        </p:spPr>
        <p:txBody>
          <a:bodyPr wrap="none">
            <a:spAutoFit/>
          </a:bodyPr>
          <a:lstStyle/>
          <a:p>
            <a:r>
              <a:rPr lang="en-US" dirty="0"/>
              <a:t>China MEE (2014-20) +</a:t>
            </a:r>
          </a:p>
          <a:p>
            <a:r>
              <a:rPr lang="en-US" dirty="0"/>
              <a:t>US Embassies (2011-20)</a:t>
            </a:r>
          </a:p>
        </p:txBody>
      </p:sp>
      <p:sp>
        <p:nvSpPr>
          <p:cNvPr id="8" name="Rectangle 7">
            <a:extLst>
              <a:ext uri="{FF2B5EF4-FFF2-40B4-BE49-F238E27FC236}">
                <a16:creationId xmlns:a16="http://schemas.microsoft.com/office/drawing/2014/main" id="{691A4F72-23C1-FA44-A8CA-2C3D15E3CF9E}"/>
              </a:ext>
            </a:extLst>
          </p:cNvPr>
          <p:cNvSpPr/>
          <p:nvPr/>
        </p:nvSpPr>
        <p:spPr>
          <a:xfrm>
            <a:off x="1036673" y="2490338"/>
            <a:ext cx="2759533" cy="646331"/>
          </a:xfrm>
          <a:prstGeom prst="rect">
            <a:avLst/>
          </a:prstGeom>
          <a:solidFill>
            <a:schemeClr val="bg1"/>
          </a:solidFill>
        </p:spPr>
        <p:txBody>
          <a:bodyPr wrap="square">
            <a:spAutoFit/>
          </a:bodyPr>
          <a:lstStyle/>
          <a:p>
            <a:pPr algn="ctr"/>
            <a:r>
              <a:rPr lang="en-US" dirty="0" err="1"/>
              <a:t>AirKorea</a:t>
            </a:r>
            <a:r>
              <a:rPr lang="en-US" dirty="0"/>
              <a:t> PM</a:t>
            </a:r>
            <a:r>
              <a:rPr lang="en-US" baseline="-25000" dirty="0"/>
              <a:t>2.5</a:t>
            </a:r>
            <a:r>
              <a:rPr lang="en-US" dirty="0"/>
              <a:t> (2015-20) +</a:t>
            </a:r>
          </a:p>
          <a:p>
            <a:pPr algn="ctr"/>
            <a:r>
              <a:rPr lang="en-US" dirty="0"/>
              <a:t>Est. from PM</a:t>
            </a:r>
            <a:r>
              <a:rPr lang="en-US" baseline="-25000" dirty="0"/>
              <a:t>10 </a:t>
            </a:r>
            <a:r>
              <a:rPr lang="en-US" dirty="0"/>
              <a:t>(2011-20)</a:t>
            </a:r>
          </a:p>
        </p:txBody>
      </p:sp>
      <p:sp>
        <p:nvSpPr>
          <p:cNvPr id="12" name="Up Arrow 11">
            <a:extLst>
              <a:ext uri="{FF2B5EF4-FFF2-40B4-BE49-F238E27FC236}">
                <a16:creationId xmlns:a16="http://schemas.microsoft.com/office/drawing/2014/main" id="{386A5BB3-9C78-C044-B56B-22A12378EAEC}"/>
              </a:ext>
            </a:extLst>
          </p:cNvPr>
          <p:cNvSpPr/>
          <p:nvPr/>
        </p:nvSpPr>
        <p:spPr>
          <a:xfrm rot="20928839">
            <a:off x="3032566" y="3773800"/>
            <a:ext cx="402686" cy="9386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a:extLst>
              <a:ext uri="{FF2B5EF4-FFF2-40B4-BE49-F238E27FC236}">
                <a16:creationId xmlns:a16="http://schemas.microsoft.com/office/drawing/2014/main" id="{84562DEB-3809-4A42-86EB-04C06743581F}"/>
              </a:ext>
            </a:extLst>
          </p:cNvPr>
          <p:cNvSpPr/>
          <p:nvPr/>
        </p:nvSpPr>
        <p:spPr>
          <a:xfrm rot="10028531">
            <a:off x="1945183" y="3131908"/>
            <a:ext cx="402686" cy="8969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a:extLst>
              <a:ext uri="{FF2B5EF4-FFF2-40B4-BE49-F238E27FC236}">
                <a16:creationId xmlns:a16="http://schemas.microsoft.com/office/drawing/2014/main" id="{69DDD26B-226E-774A-A374-0A741798DBB6}"/>
              </a:ext>
            </a:extLst>
          </p:cNvPr>
          <p:cNvSpPr/>
          <p:nvPr/>
        </p:nvSpPr>
        <p:spPr>
          <a:xfrm rot="20808484">
            <a:off x="959695" y="4862382"/>
            <a:ext cx="402686" cy="89385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2" name="Picture 14" descr="Ocean-Colour Sensors &gt; GOCI">
            <a:extLst>
              <a:ext uri="{FF2B5EF4-FFF2-40B4-BE49-F238E27FC236}">
                <a16:creationId xmlns:a16="http://schemas.microsoft.com/office/drawing/2014/main" id="{4F074028-5F52-ED41-AFF3-8BD529C998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58" b="34752"/>
          <a:stretch/>
        </p:blipFill>
        <p:spPr bwMode="auto">
          <a:xfrm>
            <a:off x="4123021" y="1249719"/>
            <a:ext cx="2610309" cy="81534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7B25434-1CE4-484D-9FB2-77E74DFA6275}"/>
              </a:ext>
            </a:extLst>
          </p:cNvPr>
          <p:cNvSpPr/>
          <p:nvPr/>
        </p:nvSpPr>
        <p:spPr>
          <a:xfrm>
            <a:off x="4100893" y="1203394"/>
            <a:ext cx="2455693" cy="646331"/>
          </a:xfrm>
          <a:prstGeom prst="rect">
            <a:avLst/>
          </a:prstGeom>
          <a:noFill/>
        </p:spPr>
        <p:txBody>
          <a:bodyPr wrap="square">
            <a:spAutoFit/>
          </a:bodyPr>
          <a:lstStyle/>
          <a:p>
            <a:r>
              <a:rPr lang="en-US" b="1" dirty="0">
                <a:solidFill>
                  <a:schemeClr val="bg1"/>
                </a:solidFill>
              </a:rPr>
              <a:t>GOCI AOD and gap-filling information</a:t>
            </a:r>
            <a:endParaRPr lang="en-US" dirty="0">
              <a:solidFill>
                <a:schemeClr val="bg1"/>
              </a:solidFill>
            </a:endParaRPr>
          </a:p>
        </p:txBody>
      </p:sp>
      <p:sp>
        <p:nvSpPr>
          <p:cNvPr id="27" name="TextBox 26">
            <a:extLst>
              <a:ext uri="{FF2B5EF4-FFF2-40B4-BE49-F238E27FC236}">
                <a16:creationId xmlns:a16="http://schemas.microsoft.com/office/drawing/2014/main" id="{D4E18BA5-2E64-8D43-AC96-AF5D883C327A}"/>
              </a:ext>
            </a:extLst>
          </p:cNvPr>
          <p:cNvSpPr txBox="1"/>
          <p:nvPr/>
        </p:nvSpPr>
        <p:spPr>
          <a:xfrm>
            <a:off x="8269346" y="2045651"/>
            <a:ext cx="3979178" cy="461665"/>
          </a:xfrm>
          <a:prstGeom prst="rect">
            <a:avLst/>
          </a:prstGeom>
          <a:noFill/>
        </p:spPr>
        <p:txBody>
          <a:bodyPr wrap="square" rtlCol="0">
            <a:spAutoFit/>
          </a:bodyPr>
          <a:lstStyle/>
          <a:p>
            <a:pPr algn="ctr"/>
            <a:r>
              <a:rPr lang="en-US" sz="2400" b="1" dirty="0"/>
              <a:t>Landcover and metadata</a:t>
            </a:r>
          </a:p>
        </p:txBody>
      </p:sp>
      <p:sp>
        <p:nvSpPr>
          <p:cNvPr id="18" name="Rectangle 17">
            <a:extLst>
              <a:ext uri="{FF2B5EF4-FFF2-40B4-BE49-F238E27FC236}">
                <a16:creationId xmlns:a16="http://schemas.microsoft.com/office/drawing/2014/main" id="{AAADB07B-F2F2-9245-908A-856AE65321E7}"/>
              </a:ext>
            </a:extLst>
          </p:cNvPr>
          <p:cNvSpPr/>
          <p:nvPr/>
        </p:nvSpPr>
        <p:spPr>
          <a:xfrm>
            <a:off x="3933461" y="1280715"/>
            <a:ext cx="45719" cy="5089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6" name="Picture 18" descr="Season - Wikipedia">
            <a:extLst>
              <a:ext uri="{FF2B5EF4-FFF2-40B4-BE49-F238E27FC236}">
                <a16:creationId xmlns:a16="http://schemas.microsoft.com/office/drawing/2014/main" id="{907065CA-2F43-8442-9E74-A5DE542DA5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2946" y="3962467"/>
            <a:ext cx="1422608" cy="1006769"/>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50AD08E6-1653-A34F-9C26-477E31B98DC8}"/>
              </a:ext>
            </a:extLst>
          </p:cNvPr>
          <p:cNvSpPr/>
          <p:nvPr/>
        </p:nvSpPr>
        <p:spPr>
          <a:xfrm>
            <a:off x="10189309" y="5008507"/>
            <a:ext cx="2059215" cy="369332"/>
          </a:xfrm>
          <a:prstGeom prst="rect">
            <a:avLst/>
          </a:prstGeom>
          <a:solidFill>
            <a:schemeClr val="bg1"/>
          </a:solidFill>
        </p:spPr>
        <p:txBody>
          <a:bodyPr wrap="square">
            <a:spAutoFit/>
          </a:bodyPr>
          <a:lstStyle/>
          <a:p>
            <a:pPr algn="ctr"/>
            <a:r>
              <a:rPr lang="en-US" dirty="0"/>
              <a:t>Day of year</a:t>
            </a:r>
          </a:p>
        </p:txBody>
      </p:sp>
      <p:pic>
        <p:nvPicPr>
          <p:cNvPr id="2072" name="Picture 24">
            <a:extLst>
              <a:ext uri="{FF2B5EF4-FFF2-40B4-BE49-F238E27FC236}">
                <a16:creationId xmlns:a16="http://schemas.microsoft.com/office/drawing/2014/main" id="{48236D0E-20FE-F640-9E9B-91FD29ED6A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3536" y="5481393"/>
            <a:ext cx="750071" cy="49973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5CB5EE65-ED68-274A-9D39-6EB514FC5C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44338" y="5417161"/>
            <a:ext cx="877453" cy="584698"/>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a:extLst>
              <a:ext uri="{FF2B5EF4-FFF2-40B4-BE49-F238E27FC236}">
                <a16:creationId xmlns:a16="http://schemas.microsoft.com/office/drawing/2014/main" id="{882AD4F3-B997-0045-98F1-6B2ED24811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8571" y="5967910"/>
            <a:ext cx="877452" cy="584697"/>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F6B2DC3C-D065-504B-A476-EE7D5C1A52BC}"/>
              </a:ext>
            </a:extLst>
          </p:cNvPr>
          <p:cNvSpPr/>
          <p:nvPr/>
        </p:nvSpPr>
        <p:spPr>
          <a:xfrm>
            <a:off x="10825963" y="6475394"/>
            <a:ext cx="815736" cy="369332"/>
          </a:xfrm>
          <a:prstGeom prst="rect">
            <a:avLst/>
          </a:prstGeom>
          <a:solidFill>
            <a:schemeClr val="bg1"/>
          </a:solidFill>
        </p:spPr>
        <p:txBody>
          <a:bodyPr wrap="none">
            <a:spAutoFit/>
          </a:bodyPr>
          <a:lstStyle/>
          <a:p>
            <a:r>
              <a:rPr lang="en-US" dirty="0"/>
              <a:t>Nation</a:t>
            </a:r>
          </a:p>
        </p:txBody>
      </p:sp>
      <p:sp>
        <p:nvSpPr>
          <p:cNvPr id="30" name="Rectangle 29">
            <a:extLst>
              <a:ext uri="{FF2B5EF4-FFF2-40B4-BE49-F238E27FC236}">
                <a16:creationId xmlns:a16="http://schemas.microsoft.com/office/drawing/2014/main" id="{7EE5B3FE-93BD-BC4B-9C02-BB42F1E266E1}"/>
              </a:ext>
            </a:extLst>
          </p:cNvPr>
          <p:cNvSpPr/>
          <p:nvPr/>
        </p:nvSpPr>
        <p:spPr>
          <a:xfrm rot="5400000" flipH="1">
            <a:off x="2045886" y="-438212"/>
            <a:ext cx="45719" cy="345492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4F86C74-6213-3C45-838C-3BE1B6936824}"/>
              </a:ext>
            </a:extLst>
          </p:cNvPr>
          <p:cNvSpPr/>
          <p:nvPr/>
        </p:nvSpPr>
        <p:spPr>
          <a:xfrm rot="5400000">
            <a:off x="7931851" y="-2525567"/>
            <a:ext cx="71156" cy="72660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3EF69ABD-C23A-BE45-AD5A-FD07215564AD}"/>
                  </a:ext>
                </a:extLst>
              </p:cNvPr>
              <p:cNvSpPr/>
              <p:nvPr/>
            </p:nvSpPr>
            <p:spPr>
              <a:xfrm>
                <a:off x="7094770" y="625973"/>
                <a:ext cx="2057486" cy="461665"/>
              </a:xfrm>
              <a:prstGeom prst="rect">
                <a:avLst/>
              </a:prstGeom>
            </p:spPr>
            <p:txBody>
              <a:bodyPr wrap="none">
                <a:spAutoFit/>
              </a:bodyPr>
              <a:lstStyle/>
              <a:p>
                <a:r>
                  <a:rPr lang="en-US" sz="2400" b="1" dirty="0"/>
                  <a:t>Input vector </a:t>
                </a:r>
                <a14:m>
                  <m:oMath xmlns:m="http://schemas.openxmlformats.org/officeDocument/2006/math">
                    <m:acc>
                      <m:accPr>
                        <m:chr m:val="⃑"/>
                        <m:ctrlPr>
                          <a:rPr lang="en-US" sz="2400" b="1" i="1">
                            <a:latin typeface="Cambria Math" panose="02040503050406030204" pitchFamily="18" charset="0"/>
                          </a:rPr>
                        </m:ctrlPr>
                      </m:accPr>
                      <m:e>
                        <m:r>
                          <a:rPr lang="en-US" sz="2400" b="1" i="1">
                            <a:latin typeface="Cambria Math" panose="02040503050406030204" pitchFamily="18" charset="0"/>
                          </a:rPr>
                          <m:t>𝒙</m:t>
                        </m:r>
                      </m:e>
                    </m:acc>
                    <m:r>
                      <a:rPr lang="en-US" sz="2400" b="1" i="1">
                        <a:latin typeface="Cambria Math" panose="02040503050406030204" pitchFamily="18" charset="0"/>
                      </a:rPr>
                      <m:t> </m:t>
                    </m:r>
                  </m:oMath>
                </a14:m>
                <a:endParaRPr lang="en-US" sz="2400" dirty="0"/>
              </a:p>
            </p:txBody>
          </p:sp>
        </mc:Choice>
        <mc:Fallback xmlns="">
          <p:sp>
            <p:nvSpPr>
              <p:cNvPr id="3" name="Rectangle 2">
                <a:extLst>
                  <a:ext uri="{FF2B5EF4-FFF2-40B4-BE49-F238E27FC236}">
                    <a16:creationId xmlns:a16="http://schemas.microsoft.com/office/drawing/2014/main" id="{3EF69ABD-C23A-BE45-AD5A-FD07215564AD}"/>
                  </a:ext>
                </a:extLst>
              </p:cNvPr>
              <p:cNvSpPr>
                <a:spLocks noRot="1" noChangeAspect="1" noMove="1" noResize="1" noEditPoints="1" noAdjustHandles="1" noChangeArrowheads="1" noChangeShapeType="1" noTextEdit="1"/>
              </p:cNvSpPr>
              <p:nvPr/>
            </p:nvSpPr>
            <p:spPr>
              <a:xfrm>
                <a:off x="7094770" y="625973"/>
                <a:ext cx="2057486" cy="461665"/>
              </a:xfrm>
              <a:prstGeom prst="rect">
                <a:avLst/>
              </a:prstGeom>
              <a:blipFill>
                <a:blip r:embed="rId11"/>
                <a:stretch>
                  <a:fillRect l="-4294" t="-8108" r="-2454" b="-29730"/>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8C01B3B6-6A6F-1D4E-BC3E-14742C6C148B}"/>
              </a:ext>
            </a:extLst>
          </p:cNvPr>
          <p:cNvSpPr/>
          <p:nvPr/>
        </p:nvSpPr>
        <p:spPr>
          <a:xfrm>
            <a:off x="976260" y="827584"/>
            <a:ext cx="1948034" cy="461665"/>
          </a:xfrm>
          <a:prstGeom prst="rect">
            <a:avLst/>
          </a:prstGeom>
        </p:spPr>
        <p:txBody>
          <a:bodyPr wrap="none">
            <a:spAutoFit/>
          </a:bodyPr>
          <a:lstStyle/>
          <a:p>
            <a:r>
              <a:rPr lang="en-US" sz="2400" b="1" dirty="0"/>
              <a:t>Target value y</a:t>
            </a:r>
            <a:endParaRPr lang="en-US" sz="2400" dirty="0"/>
          </a:p>
        </p:txBody>
      </p:sp>
      <p:sp>
        <p:nvSpPr>
          <p:cNvPr id="32" name="Rectangle 31">
            <a:extLst>
              <a:ext uri="{FF2B5EF4-FFF2-40B4-BE49-F238E27FC236}">
                <a16:creationId xmlns:a16="http://schemas.microsoft.com/office/drawing/2014/main" id="{423F892C-C7E4-1242-A989-B1041591981B}"/>
              </a:ext>
            </a:extLst>
          </p:cNvPr>
          <p:cNvSpPr/>
          <p:nvPr/>
        </p:nvSpPr>
        <p:spPr>
          <a:xfrm>
            <a:off x="181004" y="1894135"/>
            <a:ext cx="2101257" cy="646331"/>
          </a:xfrm>
          <a:prstGeom prst="rect">
            <a:avLst/>
          </a:prstGeom>
          <a:solidFill>
            <a:schemeClr val="bg1"/>
          </a:solidFill>
        </p:spPr>
        <p:txBody>
          <a:bodyPr wrap="square">
            <a:spAutoFit/>
          </a:bodyPr>
          <a:lstStyle/>
          <a:p>
            <a:r>
              <a:rPr lang="en-US" b="1" dirty="0">
                <a:solidFill>
                  <a:srgbClr val="FF0000"/>
                </a:solidFill>
              </a:rPr>
              <a:t>24-hr average </a:t>
            </a:r>
            <a:r>
              <a:rPr lang="en-US" dirty="0"/>
              <a:t>taken </a:t>
            </a:r>
          </a:p>
          <a:p>
            <a:r>
              <a:rPr lang="en-US" dirty="0"/>
              <a:t>at each site</a:t>
            </a:r>
          </a:p>
        </p:txBody>
      </p:sp>
      <p:sp>
        <p:nvSpPr>
          <p:cNvPr id="9" name="TextBox 8">
            <a:extLst>
              <a:ext uri="{FF2B5EF4-FFF2-40B4-BE49-F238E27FC236}">
                <a16:creationId xmlns:a16="http://schemas.microsoft.com/office/drawing/2014/main" id="{7BFAF1B1-4BAD-A102-9C7A-5F7B6431DF43}"/>
              </a:ext>
            </a:extLst>
          </p:cNvPr>
          <p:cNvSpPr txBox="1"/>
          <p:nvPr/>
        </p:nvSpPr>
        <p:spPr>
          <a:xfrm>
            <a:off x="7094770" y="1127303"/>
            <a:ext cx="4704075" cy="461665"/>
          </a:xfrm>
          <a:prstGeom prst="rect">
            <a:avLst/>
          </a:prstGeom>
          <a:noFill/>
        </p:spPr>
        <p:txBody>
          <a:bodyPr wrap="square" rtlCol="0">
            <a:spAutoFit/>
          </a:bodyPr>
          <a:lstStyle/>
          <a:p>
            <a:pPr algn="ctr"/>
            <a:r>
              <a:rPr lang="en-US" sz="2400" b="1" dirty="0"/>
              <a:t>Emissions and CTM monthly means</a:t>
            </a:r>
          </a:p>
        </p:txBody>
      </p:sp>
      <p:pic>
        <p:nvPicPr>
          <p:cNvPr id="1028" name="Picture 4" descr="KORUS-AQ">
            <a:extLst>
              <a:ext uri="{FF2B5EF4-FFF2-40B4-BE49-F238E27FC236}">
                <a16:creationId xmlns:a16="http://schemas.microsoft.com/office/drawing/2014/main" id="{27BC9079-B6FD-1BAF-4D35-D94FEEAB286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291" t="13346" r="41266" b="17031"/>
          <a:stretch/>
        </p:blipFill>
        <p:spPr bwMode="auto">
          <a:xfrm>
            <a:off x="7016900" y="1578918"/>
            <a:ext cx="1651941" cy="4225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elcome to the GEOS-Chem Web Site">
            <a:extLst>
              <a:ext uri="{FF2B5EF4-FFF2-40B4-BE49-F238E27FC236}">
                <a16:creationId xmlns:a16="http://schemas.microsoft.com/office/drawing/2014/main" id="{1C886564-BD51-BA39-D418-4C8F2592A1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36609" y="1567601"/>
            <a:ext cx="2926757" cy="4237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B18BF43-62C3-DE18-7A37-F4F0D9615040}"/>
              </a:ext>
            </a:extLst>
          </p:cNvPr>
          <p:cNvSpPr txBox="1"/>
          <p:nvPr/>
        </p:nvSpPr>
        <p:spPr>
          <a:xfrm>
            <a:off x="3600347" y="1998832"/>
            <a:ext cx="4704075" cy="461665"/>
          </a:xfrm>
          <a:prstGeom prst="rect">
            <a:avLst/>
          </a:prstGeom>
          <a:noFill/>
        </p:spPr>
        <p:txBody>
          <a:bodyPr wrap="square" rtlCol="0">
            <a:spAutoFit/>
          </a:bodyPr>
          <a:lstStyle/>
          <a:p>
            <a:pPr algn="ctr"/>
            <a:r>
              <a:rPr lang="en-US" sz="2400" b="1" dirty="0"/>
              <a:t>Meteorology</a:t>
            </a:r>
          </a:p>
        </p:txBody>
      </p:sp>
      <p:pic>
        <p:nvPicPr>
          <p:cNvPr id="14" name="Graphic 13" descr="Mountains with solid fill">
            <a:extLst>
              <a:ext uri="{FF2B5EF4-FFF2-40B4-BE49-F238E27FC236}">
                <a16:creationId xmlns:a16="http://schemas.microsoft.com/office/drawing/2014/main" id="{7E0E5C9E-5874-64CF-7DE8-F1486F23A41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18867" y="4171084"/>
            <a:ext cx="914400" cy="914400"/>
          </a:xfrm>
          <a:prstGeom prst="rect">
            <a:avLst/>
          </a:prstGeom>
        </p:spPr>
      </p:pic>
      <p:pic>
        <p:nvPicPr>
          <p:cNvPr id="16" name="Picture 15" descr="Crowd of people on a street">
            <a:extLst>
              <a:ext uri="{FF2B5EF4-FFF2-40B4-BE49-F238E27FC236}">
                <a16:creationId xmlns:a16="http://schemas.microsoft.com/office/drawing/2014/main" id="{BC44C27A-285E-167B-5CEF-E175A88A9C97}"/>
              </a:ext>
            </a:extLst>
          </p:cNvPr>
          <p:cNvPicPr>
            <a:picLocks noChangeAspect="1"/>
          </p:cNvPicPr>
          <p:nvPr/>
        </p:nvPicPr>
        <p:blipFill>
          <a:blip r:embed="rId16"/>
          <a:stretch>
            <a:fillRect/>
          </a:stretch>
        </p:blipFill>
        <p:spPr>
          <a:xfrm>
            <a:off x="8328664" y="5337481"/>
            <a:ext cx="1732771" cy="1154052"/>
          </a:xfrm>
          <a:prstGeom prst="rect">
            <a:avLst/>
          </a:prstGeom>
        </p:spPr>
      </p:pic>
      <p:pic>
        <p:nvPicPr>
          <p:cNvPr id="23" name="Picture 22" descr="Rice fields on terraced of Mu Cang Chai  YenBai  in Vietnam">
            <a:extLst>
              <a:ext uri="{FF2B5EF4-FFF2-40B4-BE49-F238E27FC236}">
                <a16:creationId xmlns:a16="http://schemas.microsoft.com/office/drawing/2014/main" id="{B8ADCC62-FC4F-58FE-1DF9-AC16436EC801}"/>
              </a:ext>
            </a:extLst>
          </p:cNvPr>
          <p:cNvPicPr>
            <a:picLocks noChangeAspect="1"/>
          </p:cNvPicPr>
          <p:nvPr/>
        </p:nvPicPr>
        <p:blipFill>
          <a:blip r:embed="rId17"/>
          <a:stretch>
            <a:fillRect/>
          </a:stretch>
        </p:blipFill>
        <p:spPr>
          <a:xfrm>
            <a:off x="10312321" y="2547196"/>
            <a:ext cx="1719723" cy="1147042"/>
          </a:xfrm>
          <a:prstGeom prst="rect">
            <a:avLst/>
          </a:prstGeom>
        </p:spPr>
      </p:pic>
      <p:sp>
        <p:nvSpPr>
          <p:cNvPr id="29" name="Rectangle 28">
            <a:extLst>
              <a:ext uri="{FF2B5EF4-FFF2-40B4-BE49-F238E27FC236}">
                <a16:creationId xmlns:a16="http://schemas.microsoft.com/office/drawing/2014/main" id="{42BE1FF6-476C-ADF1-8B5D-7BC4FC7E0829}"/>
              </a:ext>
            </a:extLst>
          </p:cNvPr>
          <p:cNvSpPr/>
          <p:nvPr/>
        </p:nvSpPr>
        <p:spPr>
          <a:xfrm>
            <a:off x="8213431" y="6525099"/>
            <a:ext cx="2059215" cy="369332"/>
          </a:xfrm>
          <a:prstGeom prst="rect">
            <a:avLst/>
          </a:prstGeom>
          <a:solidFill>
            <a:schemeClr val="bg1"/>
          </a:solidFill>
        </p:spPr>
        <p:txBody>
          <a:bodyPr wrap="square">
            <a:spAutoFit/>
          </a:bodyPr>
          <a:lstStyle/>
          <a:p>
            <a:pPr algn="ctr"/>
            <a:r>
              <a:rPr lang="en-US" dirty="0"/>
              <a:t>Population</a:t>
            </a:r>
          </a:p>
        </p:txBody>
      </p:sp>
      <p:sp>
        <p:nvSpPr>
          <p:cNvPr id="37" name="Rectangle 36">
            <a:extLst>
              <a:ext uri="{FF2B5EF4-FFF2-40B4-BE49-F238E27FC236}">
                <a16:creationId xmlns:a16="http://schemas.microsoft.com/office/drawing/2014/main" id="{31916E2B-6473-094F-EADE-92946D790D2E}"/>
              </a:ext>
            </a:extLst>
          </p:cNvPr>
          <p:cNvSpPr/>
          <p:nvPr/>
        </p:nvSpPr>
        <p:spPr>
          <a:xfrm>
            <a:off x="8185251" y="4909741"/>
            <a:ext cx="2059215" cy="369332"/>
          </a:xfrm>
          <a:prstGeom prst="rect">
            <a:avLst/>
          </a:prstGeom>
          <a:noFill/>
        </p:spPr>
        <p:txBody>
          <a:bodyPr wrap="square">
            <a:spAutoFit/>
          </a:bodyPr>
          <a:lstStyle/>
          <a:p>
            <a:pPr algn="ctr"/>
            <a:r>
              <a:rPr lang="en-US" dirty="0"/>
              <a:t>Elevation</a:t>
            </a:r>
          </a:p>
        </p:txBody>
      </p:sp>
      <p:sp>
        <p:nvSpPr>
          <p:cNvPr id="38" name="Rectangle 37">
            <a:extLst>
              <a:ext uri="{FF2B5EF4-FFF2-40B4-BE49-F238E27FC236}">
                <a16:creationId xmlns:a16="http://schemas.microsoft.com/office/drawing/2014/main" id="{73CC77C6-F1F1-832A-E3FB-590B1E8ED8F8}"/>
              </a:ext>
            </a:extLst>
          </p:cNvPr>
          <p:cNvSpPr/>
          <p:nvPr/>
        </p:nvSpPr>
        <p:spPr>
          <a:xfrm>
            <a:off x="10210062" y="3432198"/>
            <a:ext cx="2059215" cy="369332"/>
          </a:xfrm>
          <a:prstGeom prst="rect">
            <a:avLst/>
          </a:prstGeom>
          <a:solidFill>
            <a:schemeClr val="bg1"/>
          </a:solidFill>
        </p:spPr>
        <p:txBody>
          <a:bodyPr wrap="square">
            <a:spAutoFit/>
          </a:bodyPr>
          <a:lstStyle/>
          <a:p>
            <a:pPr algn="ctr"/>
            <a:r>
              <a:rPr lang="en-US" dirty="0"/>
              <a:t>Land cover type</a:t>
            </a:r>
          </a:p>
        </p:txBody>
      </p:sp>
      <p:sp>
        <p:nvSpPr>
          <p:cNvPr id="11" name="Rectangle 10">
            <a:extLst>
              <a:ext uri="{FF2B5EF4-FFF2-40B4-BE49-F238E27FC236}">
                <a16:creationId xmlns:a16="http://schemas.microsoft.com/office/drawing/2014/main" id="{3D8C4B3F-3438-C85B-AA37-E32792223AF7}"/>
              </a:ext>
            </a:extLst>
          </p:cNvPr>
          <p:cNvSpPr/>
          <p:nvPr/>
        </p:nvSpPr>
        <p:spPr>
          <a:xfrm>
            <a:off x="8199180" y="3920143"/>
            <a:ext cx="2059215" cy="369332"/>
          </a:xfrm>
          <a:prstGeom prst="rect">
            <a:avLst/>
          </a:prstGeom>
          <a:noFill/>
        </p:spPr>
        <p:txBody>
          <a:bodyPr wrap="square">
            <a:spAutoFit/>
          </a:bodyPr>
          <a:lstStyle/>
          <a:p>
            <a:pPr algn="ctr"/>
            <a:r>
              <a:rPr lang="en-US" dirty="0"/>
              <a:t>NDVI</a:t>
            </a:r>
          </a:p>
        </p:txBody>
      </p:sp>
      <p:pic>
        <p:nvPicPr>
          <p:cNvPr id="42" name="Picture 41" descr="A map of the world with different colors&#10;&#10;Description automatically generated">
            <a:extLst>
              <a:ext uri="{FF2B5EF4-FFF2-40B4-BE49-F238E27FC236}">
                <a16:creationId xmlns:a16="http://schemas.microsoft.com/office/drawing/2014/main" id="{C596A294-18F9-0996-A0EA-EF94FB109EEE}"/>
              </a:ext>
            </a:extLst>
          </p:cNvPr>
          <p:cNvPicPr>
            <a:picLocks noChangeAspect="1"/>
          </p:cNvPicPr>
          <p:nvPr/>
        </p:nvPicPr>
        <p:blipFill rotWithShape="1">
          <a:blip r:embed="rId18"/>
          <a:srcRect l="13746" t="23292" r="25964" b="31635"/>
          <a:stretch/>
        </p:blipFill>
        <p:spPr>
          <a:xfrm>
            <a:off x="4240507" y="2422519"/>
            <a:ext cx="1496470" cy="1118756"/>
          </a:xfrm>
          <a:prstGeom prst="rect">
            <a:avLst/>
          </a:prstGeom>
        </p:spPr>
      </p:pic>
      <p:pic>
        <p:nvPicPr>
          <p:cNvPr id="45" name="Picture 44" descr="A map of the world with different colors&#10;&#10;Description automatically generated">
            <a:extLst>
              <a:ext uri="{FF2B5EF4-FFF2-40B4-BE49-F238E27FC236}">
                <a16:creationId xmlns:a16="http://schemas.microsoft.com/office/drawing/2014/main" id="{F642A6C1-FAB9-7A03-03AE-99F14A6DA427}"/>
              </a:ext>
            </a:extLst>
          </p:cNvPr>
          <p:cNvPicPr>
            <a:picLocks noChangeAspect="1"/>
          </p:cNvPicPr>
          <p:nvPr/>
        </p:nvPicPr>
        <p:blipFill rotWithShape="1">
          <a:blip r:embed="rId19"/>
          <a:srcRect l="13101" t="23293" r="26795" b="29572"/>
          <a:stretch/>
        </p:blipFill>
        <p:spPr>
          <a:xfrm>
            <a:off x="4210225" y="3867188"/>
            <a:ext cx="1471577" cy="1154052"/>
          </a:xfrm>
          <a:prstGeom prst="rect">
            <a:avLst/>
          </a:prstGeom>
        </p:spPr>
      </p:pic>
      <p:sp>
        <p:nvSpPr>
          <p:cNvPr id="46" name="Rectangle 45">
            <a:extLst>
              <a:ext uri="{FF2B5EF4-FFF2-40B4-BE49-F238E27FC236}">
                <a16:creationId xmlns:a16="http://schemas.microsoft.com/office/drawing/2014/main" id="{92B7CED6-3DE1-531C-E65B-B38BC541BF99}"/>
              </a:ext>
            </a:extLst>
          </p:cNvPr>
          <p:cNvSpPr/>
          <p:nvPr/>
        </p:nvSpPr>
        <p:spPr>
          <a:xfrm>
            <a:off x="3708700" y="3548118"/>
            <a:ext cx="2811368" cy="369332"/>
          </a:xfrm>
          <a:prstGeom prst="rect">
            <a:avLst/>
          </a:prstGeom>
          <a:noFill/>
        </p:spPr>
        <p:txBody>
          <a:bodyPr wrap="square">
            <a:spAutoFit/>
          </a:bodyPr>
          <a:lstStyle/>
          <a:p>
            <a:pPr algn="ctr"/>
            <a:r>
              <a:rPr lang="en-US" dirty="0"/>
              <a:t>Boundary level height</a:t>
            </a:r>
          </a:p>
        </p:txBody>
      </p:sp>
      <p:sp>
        <p:nvSpPr>
          <p:cNvPr id="47" name="Rectangle 46">
            <a:extLst>
              <a:ext uri="{FF2B5EF4-FFF2-40B4-BE49-F238E27FC236}">
                <a16:creationId xmlns:a16="http://schemas.microsoft.com/office/drawing/2014/main" id="{A89B3859-C75F-A8A3-95DE-487D49DA3328}"/>
              </a:ext>
            </a:extLst>
          </p:cNvPr>
          <p:cNvSpPr/>
          <p:nvPr/>
        </p:nvSpPr>
        <p:spPr>
          <a:xfrm>
            <a:off x="3564659" y="5015053"/>
            <a:ext cx="2811368" cy="369332"/>
          </a:xfrm>
          <a:prstGeom prst="rect">
            <a:avLst/>
          </a:prstGeom>
          <a:noFill/>
        </p:spPr>
        <p:txBody>
          <a:bodyPr wrap="square">
            <a:spAutoFit/>
          </a:bodyPr>
          <a:lstStyle/>
          <a:p>
            <a:pPr algn="ctr"/>
            <a:r>
              <a:rPr lang="en-US" dirty="0"/>
              <a:t>Sea level pressure</a:t>
            </a:r>
          </a:p>
        </p:txBody>
      </p:sp>
      <p:sp>
        <p:nvSpPr>
          <p:cNvPr id="50" name="Rectangle 49">
            <a:extLst>
              <a:ext uri="{FF2B5EF4-FFF2-40B4-BE49-F238E27FC236}">
                <a16:creationId xmlns:a16="http://schemas.microsoft.com/office/drawing/2014/main" id="{408A048C-CCD0-360F-F4F6-7C848C92D36E}"/>
              </a:ext>
            </a:extLst>
          </p:cNvPr>
          <p:cNvSpPr/>
          <p:nvPr/>
        </p:nvSpPr>
        <p:spPr>
          <a:xfrm>
            <a:off x="3597543" y="6527091"/>
            <a:ext cx="2811368" cy="369332"/>
          </a:xfrm>
          <a:prstGeom prst="rect">
            <a:avLst/>
          </a:prstGeom>
          <a:noFill/>
        </p:spPr>
        <p:txBody>
          <a:bodyPr wrap="square">
            <a:spAutoFit/>
          </a:bodyPr>
          <a:lstStyle/>
          <a:p>
            <a:pPr algn="ctr"/>
            <a:r>
              <a:rPr lang="en-US" dirty="0"/>
              <a:t>Relative humidity</a:t>
            </a:r>
          </a:p>
        </p:txBody>
      </p:sp>
      <p:pic>
        <p:nvPicPr>
          <p:cNvPr id="53" name="Picture 52">
            <a:extLst>
              <a:ext uri="{FF2B5EF4-FFF2-40B4-BE49-F238E27FC236}">
                <a16:creationId xmlns:a16="http://schemas.microsoft.com/office/drawing/2014/main" id="{0A647E0B-E20D-4BBD-9580-777F1905956E}"/>
              </a:ext>
            </a:extLst>
          </p:cNvPr>
          <p:cNvPicPr>
            <a:picLocks noChangeAspect="1"/>
          </p:cNvPicPr>
          <p:nvPr/>
        </p:nvPicPr>
        <p:blipFill rotWithShape="1">
          <a:blip r:embed="rId20"/>
          <a:srcRect l="13298" t="24679" r="26544" b="29572"/>
          <a:stretch/>
        </p:blipFill>
        <p:spPr>
          <a:xfrm>
            <a:off x="6538360" y="2394264"/>
            <a:ext cx="1496470" cy="1138045"/>
          </a:xfrm>
          <a:prstGeom prst="rect">
            <a:avLst/>
          </a:prstGeom>
        </p:spPr>
      </p:pic>
      <p:sp>
        <p:nvSpPr>
          <p:cNvPr id="54" name="Rectangle 53">
            <a:extLst>
              <a:ext uri="{FF2B5EF4-FFF2-40B4-BE49-F238E27FC236}">
                <a16:creationId xmlns:a16="http://schemas.microsoft.com/office/drawing/2014/main" id="{3A68498E-70FF-132B-9ACB-CEC3DCBC1D47}"/>
              </a:ext>
            </a:extLst>
          </p:cNvPr>
          <p:cNvSpPr/>
          <p:nvPr/>
        </p:nvSpPr>
        <p:spPr>
          <a:xfrm>
            <a:off x="5876554" y="3469144"/>
            <a:ext cx="2811368" cy="369332"/>
          </a:xfrm>
          <a:prstGeom prst="rect">
            <a:avLst/>
          </a:prstGeom>
          <a:noFill/>
        </p:spPr>
        <p:txBody>
          <a:bodyPr wrap="square">
            <a:spAutoFit/>
          </a:bodyPr>
          <a:lstStyle/>
          <a:p>
            <a:pPr algn="ctr"/>
            <a:r>
              <a:rPr lang="en-US" dirty="0"/>
              <a:t>Temperature</a:t>
            </a:r>
          </a:p>
        </p:txBody>
      </p:sp>
      <p:pic>
        <p:nvPicPr>
          <p:cNvPr id="56" name="Picture 55">
            <a:extLst>
              <a:ext uri="{FF2B5EF4-FFF2-40B4-BE49-F238E27FC236}">
                <a16:creationId xmlns:a16="http://schemas.microsoft.com/office/drawing/2014/main" id="{01DC643A-2B48-005B-EB32-647F4B003D5A}"/>
              </a:ext>
            </a:extLst>
          </p:cNvPr>
          <p:cNvPicPr>
            <a:picLocks noChangeAspect="1"/>
          </p:cNvPicPr>
          <p:nvPr/>
        </p:nvPicPr>
        <p:blipFill rotWithShape="1">
          <a:blip r:embed="rId21"/>
          <a:srcRect l="14443" t="22380" r="25884" b="29572"/>
          <a:stretch/>
        </p:blipFill>
        <p:spPr>
          <a:xfrm>
            <a:off x="6460538" y="3801530"/>
            <a:ext cx="1490162" cy="1199889"/>
          </a:xfrm>
          <a:prstGeom prst="rect">
            <a:avLst/>
          </a:prstGeom>
        </p:spPr>
      </p:pic>
      <p:sp>
        <p:nvSpPr>
          <p:cNvPr id="57" name="Rectangle 56">
            <a:extLst>
              <a:ext uri="{FF2B5EF4-FFF2-40B4-BE49-F238E27FC236}">
                <a16:creationId xmlns:a16="http://schemas.microsoft.com/office/drawing/2014/main" id="{0B3C49E4-CF0D-88D5-EED9-D3C3C9EA80F0}"/>
              </a:ext>
            </a:extLst>
          </p:cNvPr>
          <p:cNvSpPr/>
          <p:nvPr/>
        </p:nvSpPr>
        <p:spPr>
          <a:xfrm>
            <a:off x="5710182" y="5012921"/>
            <a:ext cx="2811368" cy="369332"/>
          </a:xfrm>
          <a:prstGeom prst="rect">
            <a:avLst/>
          </a:prstGeom>
          <a:noFill/>
        </p:spPr>
        <p:txBody>
          <a:bodyPr wrap="square">
            <a:spAutoFit/>
          </a:bodyPr>
          <a:lstStyle/>
          <a:p>
            <a:pPr algn="ctr"/>
            <a:r>
              <a:rPr lang="en-US" dirty="0"/>
              <a:t>U winds</a:t>
            </a:r>
          </a:p>
        </p:txBody>
      </p:sp>
      <p:pic>
        <p:nvPicPr>
          <p:cNvPr id="59" name="Picture 58" descr="A map of the world with a temperature scale&#10;&#10;Description automatically generated with medium confidence">
            <a:extLst>
              <a:ext uri="{FF2B5EF4-FFF2-40B4-BE49-F238E27FC236}">
                <a16:creationId xmlns:a16="http://schemas.microsoft.com/office/drawing/2014/main" id="{A71C82FD-3F6F-6E1B-03C4-A0A9B3C58499}"/>
              </a:ext>
            </a:extLst>
          </p:cNvPr>
          <p:cNvPicPr>
            <a:picLocks noChangeAspect="1"/>
          </p:cNvPicPr>
          <p:nvPr/>
        </p:nvPicPr>
        <p:blipFill rotWithShape="1">
          <a:blip r:embed="rId22"/>
          <a:srcRect l="13610" t="23293" r="27405" b="29572"/>
          <a:stretch/>
        </p:blipFill>
        <p:spPr>
          <a:xfrm>
            <a:off x="6466812" y="5345980"/>
            <a:ext cx="1551450" cy="1239770"/>
          </a:xfrm>
          <a:prstGeom prst="rect">
            <a:avLst/>
          </a:prstGeom>
        </p:spPr>
      </p:pic>
      <p:sp>
        <p:nvSpPr>
          <p:cNvPr id="60" name="Rectangle 59">
            <a:extLst>
              <a:ext uri="{FF2B5EF4-FFF2-40B4-BE49-F238E27FC236}">
                <a16:creationId xmlns:a16="http://schemas.microsoft.com/office/drawing/2014/main" id="{0513C465-0B43-9039-6DE8-5F607BDA680E}"/>
              </a:ext>
            </a:extLst>
          </p:cNvPr>
          <p:cNvSpPr/>
          <p:nvPr/>
        </p:nvSpPr>
        <p:spPr>
          <a:xfrm>
            <a:off x="5798914" y="6558578"/>
            <a:ext cx="2811368" cy="369332"/>
          </a:xfrm>
          <a:prstGeom prst="rect">
            <a:avLst/>
          </a:prstGeom>
          <a:noFill/>
        </p:spPr>
        <p:txBody>
          <a:bodyPr wrap="square">
            <a:spAutoFit/>
          </a:bodyPr>
          <a:lstStyle/>
          <a:p>
            <a:pPr algn="ctr"/>
            <a:r>
              <a:rPr lang="en-US" dirty="0"/>
              <a:t>V winds</a:t>
            </a:r>
          </a:p>
        </p:txBody>
      </p:sp>
    </p:spTree>
    <p:extLst>
      <p:ext uri="{BB962C8B-B14F-4D97-AF65-F5344CB8AC3E}">
        <p14:creationId xmlns:p14="http://schemas.microsoft.com/office/powerpoint/2010/main" val="420935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07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07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36" grpId="0" animBg="1"/>
      <p:bldP spid="43" grpId="0" animBg="1"/>
      <p:bldP spid="31" grpId="0" animBg="1"/>
      <p:bldP spid="3" grpId="0"/>
      <p:bldP spid="9" grpId="0"/>
      <p:bldP spid="10" grpId="0"/>
      <p:bldP spid="29" grpId="0" animBg="1"/>
      <p:bldP spid="37" grpId="0"/>
      <p:bldP spid="38" grpId="0" animBg="1"/>
      <p:bldP spid="11" grpId="0"/>
      <p:bldP spid="46" grpId="0"/>
      <p:bldP spid="47" grpId="0"/>
      <p:bldP spid="50" grpId="0"/>
      <p:bldP spid="54" grpId="0"/>
      <p:bldP spid="57" grpId="0"/>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djusted_gc_aod_gocigrid">
            <a:hlinkClick r:id="" action="ppaction://media"/>
            <a:extLst>
              <a:ext uri="{FF2B5EF4-FFF2-40B4-BE49-F238E27FC236}">
                <a16:creationId xmlns:a16="http://schemas.microsoft.com/office/drawing/2014/main" id="{86AD833F-00E4-AE70-CA08-D47FAD34E7E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827" t="22716" r="26172" b="13085"/>
          <a:stretch/>
        </p:blipFill>
        <p:spPr>
          <a:xfrm>
            <a:off x="8343591" y="2772001"/>
            <a:ext cx="3742467" cy="4004286"/>
          </a:xfrm>
          <a:prstGeom prst="rect">
            <a:avLst/>
          </a:prstGeom>
        </p:spPr>
      </p:pic>
      <p:sp>
        <p:nvSpPr>
          <p:cNvPr id="2" name="Title 1">
            <a:extLst>
              <a:ext uri="{FF2B5EF4-FFF2-40B4-BE49-F238E27FC236}">
                <a16:creationId xmlns:a16="http://schemas.microsoft.com/office/drawing/2014/main" id="{CC98A080-1C12-DE5F-D84D-90C47BB1F1C9}"/>
              </a:ext>
            </a:extLst>
          </p:cNvPr>
          <p:cNvSpPr>
            <a:spLocks noGrp="1"/>
          </p:cNvSpPr>
          <p:nvPr>
            <p:ph type="title"/>
          </p:nvPr>
        </p:nvSpPr>
        <p:spPr/>
        <p:txBody>
          <a:bodyPr/>
          <a:lstStyle/>
          <a:p>
            <a:r>
              <a:rPr lang="en-US" dirty="0"/>
              <a:t>v1.0 AOD gap filling: statistical interpolation + chemical transport model</a:t>
            </a:r>
          </a:p>
        </p:txBody>
      </p:sp>
      <p:pic>
        <p:nvPicPr>
          <p:cNvPr id="5" name="Picture 2" descr="The influence of proxies: Localization radius | Études sur les glaciers">
            <a:extLst>
              <a:ext uri="{FF2B5EF4-FFF2-40B4-BE49-F238E27FC236}">
                <a16:creationId xmlns:a16="http://schemas.microsoft.com/office/drawing/2014/main" id="{68D561B3-9FE1-7A77-7C81-291D2D13E60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46"/>
          <a:stretch/>
        </p:blipFill>
        <p:spPr bwMode="auto">
          <a:xfrm>
            <a:off x="3011160" y="3209736"/>
            <a:ext cx="5071207" cy="326860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DC35765-F426-1B3D-ADA9-574F098A39F5}"/>
                  </a:ext>
                </a:extLst>
              </p:cNvPr>
              <p:cNvSpPr/>
              <p:nvPr/>
            </p:nvSpPr>
            <p:spPr>
              <a:xfrm>
                <a:off x="3272369" y="1831551"/>
                <a:ext cx="561339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800">
                          <a:latin typeface="Cambria Math" panose="02040503050406030204" pitchFamily="18" charset="0"/>
                        </a:rPr>
                        <m:t>A</m:t>
                      </m:r>
                      <m:r>
                        <m:rPr>
                          <m:sty m:val="p"/>
                        </m:rPr>
                        <a:rPr lang="en-US" sz="2800" i="0">
                          <a:latin typeface="Cambria Math" panose="02040503050406030204" pitchFamily="18" charset="0"/>
                        </a:rPr>
                        <m:t>OD</m:t>
                      </m:r>
                      <m:r>
                        <a:rPr lang="en-US" sz="2800" i="0">
                          <a:latin typeface="Cambria Math" panose="02040503050406030204" pitchFamily="18" charset="0"/>
                        </a:rPr>
                        <m:t>=</m:t>
                      </m:r>
                      <m:r>
                        <a:rPr lang="en-US" sz="2800" i="1">
                          <a:latin typeface="Cambria Math" panose="02040503050406030204" pitchFamily="18" charset="0"/>
                        </a:rPr>
                        <m:t>𝛼</m:t>
                      </m:r>
                      <m:r>
                        <a:rPr lang="en-US" sz="2800" i="0">
                          <a:latin typeface="Cambria Math" panose="02040503050406030204" pitchFamily="18" charset="0"/>
                        </a:rPr>
                        <m:t> </m:t>
                      </m:r>
                      <m:sSub>
                        <m:sSubPr>
                          <m:ctrlPr>
                            <a:rPr lang="en-US" sz="2800" i="1">
                              <a:solidFill>
                                <a:srgbClr val="836967"/>
                              </a:solidFill>
                              <a:latin typeface="Cambria Math" panose="02040503050406030204" pitchFamily="18" charset="0"/>
                            </a:rPr>
                          </m:ctrlPr>
                        </m:sSubPr>
                        <m:e>
                          <m:r>
                            <m:rPr>
                              <m:sty m:val="p"/>
                            </m:rPr>
                            <a:rPr lang="en-US" sz="2800" i="0">
                              <a:latin typeface="Cambria Math" panose="02040503050406030204" pitchFamily="18" charset="0"/>
                            </a:rPr>
                            <m:t>AOD</m:t>
                          </m:r>
                        </m:e>
                        <m:sub>
                          <m:r>
                            <m:rPr>
                              <m:sty m:val="p"/>
                            </m:rPr>
                            <a:rPr lang="en-US" sz="2800" i="0">
                              <a:latin typeface="Cambria Math" panose="02040503050406030204" pitchFamily="18" charset="0"/>
                            </a:rPr>
                            <m:t>IDW</m:t>
                          </m:r>
                        </m:sub>
                      </m:sSub>
                      <m:r>
                        <a:rPr lang="en-US" sz="2800" i="0">
                          <a:latin typeface="Cambria Math" panose="02040503050406030204" pitchFamily="18" charset="0"/>
                        </a:rPr>
                        <m:t>+</m:t>
                      </m:r>
                      <m:d>
                        <m:dPr>
                          <m:ctrlPr>
                            <a:rPr lang="en-US" sz="2800" i="1">
                              <a:solidFill>
                                <a:srgbClr val="836967"/>
                              </a:solidFill>
                              <a:latin typeface="Cambria Math" panose="02040503050406030204" pitchFamily="18" charset="0"/>
                            </a:rPr>
                          </m:ctrlPr>
                        </m:dPr>
                        <m:e>
                          <m:r>
                            <a:rPr lang="en-US" sz="2800" i="0">
                              <a:latin typeface="Cambria Math" panose="02040503050406030204" pitchFamily="18" charset="0"/>
                            </a:rPr>
                            <m:t>1−</m:t>
                          </m:r>
                          <m:r>
                            <a:rPr lang="en-US" sz="2800" i="1">
                              <a:latin typeface="Cambria Math" panose="02040503050406030204" pitchFamily="18" charset="0"/>
                            </a:rPr>
                            <m:t>𝛼</m:t>
                          </m:r>
                        </m:e>
                      </m:d>
                      <m:sSub>
                        <m:sSubPr>
                          <m:ctrlPr>
                            <a:rPr lang="en-US" sz="2800" i="1">
                              <a:solidFill>
                                <a:srgbClr val="836967"/>
                              </a:solidFill>
                              <a:latin typeface="Cambria Math" panose="02040503050406030204" pitchFamily="18" charset="0"/>
                            </a:rPr>
                          </m:ctrlPr>
                        </m:sSubPr>
                        <m:e>
                          <m:r>
                            <m:rPr>
                              <m:sty m:val="p"/>
                            </m:rPr>
                            <a:rPr lang="en-US" sz="2800" i="0">
                              <a:latin typeface="Cambria Math" panose="02040503050406030204" pitchFamily="18" charset="0"/>
                            </a:rPr>
                            <m:t>AOD</m:t>
                          </m:r>
                        </m:e>
                        <m:sub>
                          <m:r>
                            <m:rPr>
                              <m:sty m:val="p"/>
                            </m:rPr>
                            <a:rPr lang="en-US" sz="2800" i="0">
                              <a:latin typeface="Cambria Math" panose="02040503050406030204" pitchFamily="18" charset="0"/>
                            </a:rPr>
                            <m:t>GC</m:t>
                          </m:r>
                        </m:sub>
                      </m:sSub>
                    </m:oMath>
                  </m:oMathPara>
                </a14:m>
                <a:endParaRPr lang="en-US" sz="2800" dirty="0"/>
              </a:p>
            </p:txBody>
          </p:sp>
        </mc:Choice>
        <mc:Fallback xmlns="">
          <p:sp>
            <p:nvSpPr>
              <p:cNvPr id="6" name="Rectangle 5">
                <a:extLst>
                  <a:ext uri="{FF2B5EF4-FFF2-40B4-BE49-F238E27FC236}">
                    <a16:creationId xmlns:a16="http://schemas.microsoft.com/office/drawing/2014/main" id="{ADC35765-F426-1B3D-ADA9-574F098A39F5}"/>
                  </a:ext>
                </a:extLst>
              </p:cNvPr>
              <p:cNvSpPr>
                <a:spLocks noRot="1" noChangeAspect="1" noMove="1" noResize="1" noEditPoints="1" noAdjustHandles="1" noChangeArrowheads="1" noChangeShapeType="1" noTextEdit="1"/>
              </p:cNvSpPr>
              <p:nvPr/>
            </p:nvSpPr>
            <p:spPr>
              <a:xfrm>
                <a:off x="3272369" y="1831551"/>
                <a:ext cx="5613396" cy="523220"/>
              </a:xfrm>
              <a:prstGeom prst="rect">
                <a:avLst/>
              </a:prstGeom>
              <a:blipFill>
                <a:blip r:embed="rId7"/>
                <a:stretch>
                  <a:fillRect b="-21429"/>
                </a:stretch>
              </a:blipFill>
            </p:spPr>
            <p:txBody>
              <a:bodyPr/>
              <a:lstStyle/>
              <a:p>
                <a:r>
                  <a:rPr lang="en-US">
                    <a:noFill/>
                  </a:rPr>
                  <a:t> </a:t>
                </a:r>
              </a:p>
            </p:txBody>
          </p:sp>
        </mc:Fallback>
      </mc:AlternateContent>
      <p:pic>
        <p:nvPicPr>
          <p:cNvPr id="7" name="Picture 2" descr="GEOMS2 / Wiki / Inverse weighted distance">
            <a:extLst>
              <a:ext uri="{FF2B5EF4-FFF2-40B4-BE49-F238E27FC236}">
                <a16:creationId xmlns:a16="http://schemas.microsoft.com/office/drawing/2014/main" id="{860B03AC-3345-EB75-4BB1-AECC06A604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491" r="16558" b="9767"/>
          <a:stretch/>
        </p:blipFill>
        <p:spPr bwMode="auto">
          <a:xfrm>
            <a:off x="-29270" y="2853510"/>
            <a:ext cx="3040430" cy="32686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85AD6C9-1EE1-CE64-17F7-8D273D24AD4C}"/>
                  </a:ext>
                </a:extLst>
              </p:cNvPr>
              <p:cNvSpPr txBox="1"/>
              <p:nvPr/>
            </p:nvSpPr>
            <p:spPr>
              <a:xfrm>
                <a:off x="105942" y="2748071"/>
                <a:ext cx="2850076" cy="461665"/>
              </a:xfrm>
              <a:prstGeom prst="rect">
                <a:avLst/>
              </a:prstGeom>
              <a:noFill/>
            </p:spPr>
            <p:txBody>
              <a:bodyPr wrap="none" rtlCol="0">
                <a:spAutoFit/>
              </a:bodyPr>
              <a:lstStyle/>
              <a:p>
                <a14:m>
                  <m:oMath xmlns:m="http://schemas.openxmlformats.org/officeDocument/2006/math">
                    <m:sSub>
                      <m:sSubPr>
                        <m:ctrlPr>
                          <a:rPr lang="en-US" sz="2400" i="1" smtClean="0">
                            <a:solidFill>
                              <a:srgbClr val="836967"/>
                            </a:solidFill>
                            <a:latin typeface="Cambria Math" panose="02040503050406030204" pitchFamily="18" charset="0"/>
                          </a:rPr>
                        </m:ctrlPr>
                      </m:sSubPr>
                      <m:e>
                        <m:r>
                          <m:rPr>
                            <m:sty m:val="p"/>
                          </m:rPr>
                          <a:rPr lang="en-US" sz="2400" i="0">
                            <a:latin typeface="Cambria Math" panose="02040503050406030204" pitchFamily="18" charset="0"/>
                          </a:rPr>
                          <m:t>AOD</m:t>
                        </m:r>
                      </m:e>
                      <m:sub>
                        <m:r>
                          <m:rPr>
                            <m:sty m:val="p"/>
                          </m:rPr>
                          <a:rPr lang="en-US" sz="2400" i="0">
                            <a:latin typeface="Cambria Math" panose="02040503050406030204" pitchFamily="18" charset="0"/>
                          </a:rPr>
                          <m:t>IDW</m:t>
                        </m:r>
                      </m:sub>
                    </m:sSub>
                    <m:r>
                      <a:rPr lang="en-US" sz="2400" b="0" i="1" smtClean="0">
                        <a:latin typeface="Cambria Math" panose="02040503050406030204" pitchFamily="18" charset="0"/>
                      </a:rPr>
                      <m:t>: </m:t>
                    </m:r>
                  </m:oMath>
                </a14:m>
                <a:r>
                  <a:rPr lang="en-US" sz="2400" dirty="0"/>
                  <a:t>IDW interp.</a:t>
                </a:r>
              </a:p>
            </p:txBody>
          </p:sp>
        </mc:Choice>
        <mc:Fallback xmlns="">
          <p:sp>
            <p:nvSpPr>
              <p:cNvPr id="8" name="TextBox 7">
                <a:extLst>
                  <a:ext uri="{FF2B5EF4-FFF2-40B4-BE49-F238E27FC236}">
                    <a16:creationId xmlns:a16="http://schemas.microsoft.com/office/drawing/2014/main" id="{E85AD6C9-1EE1-CE64-17F7-8D273D24AD4C}"/>
                  </a:ext>
                </a:extLst>
              </p:cNvPr>
              <p:cNvSpPr txBox="1">
                <a:spLocks noRot="1" noChangeAspect="1" noMove="1" noResize="1" noEditPoints="1" noAdjustHandles="1" noChangeArrowheads="1" noChangeShapeType="1" noTextEdit="1"/>
              </p:cNvSpPr>
              <p:nvPr/>
            </p:nvSpPr>
            <p:spPr>
              <a:xfrm>
                <a:off x="105942" y="2748071"/>
                <a:ext cx="2850076" cy="461665"/>
              </a:xfrm>
              <a:prstGeom prst="rect">
                <a:avLst/>
              </a:prstGeom>
              <a:blipFill>
                <a:blip r:embed="rId9"/>
                <a:stretch>
                  <a:fillRect l="-444" t="-8108" r="-2667"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F936823-6872-A1C2-2B83-2D3DCD131106}"/>
                  </a:ext>
                </a:extLst>
              </p:cNvPr>
              <p:cNvSpPr txBox="1"/>
              <p:nvPr/>
            </p:nvSpPr>
            <p:spPr>
              <a:xfrm>
                <a:off x="4057942" y="2752916"/>
                <a:ext cx="3334246" cy="461665"/>
              </a:xfrm>
              <a:prstGeom prst="rect">
                <a:avLst/>
              </a:prstGeom>
              <a:noFill/>
            </p:spPr>
            <p:txBody>
              <a:bodyPr wrap="none" rtlCol="0">
                <a:spAutoFit/>
              </a:bodyPr>
              <a:lstStyle/>
              <a:p>
                <a14:m>
                  <m:oMath xmlns:m="http://schemas.openxmlformats.org/officeDocument/2006/math">
                    <m:r>
                      <a:rPr lang="en-US" sz="2400" b="0" i="1" smtClean="0">
                        <a:solidFill>
                          <a:schemeClr val="tx1"/>
                        </a:solidFill>
                        <a:latin typeface="Cambria Math" panose="02040503050406030204" pitchFamily="18" charset="0"/>
                      </a:rPr>
                      <m:t>𝛼</m:t>
                    </m:r>
                    <m:r>
                      <a:rPr lang="en-US" sz="2400" b="0" i="1" smtClean="0">
                        <a:latin typeface="Cambria Math" panose="02040503050406030204" pitchFamily="18" charset="0"/>
                      </a:rPr>
                      <m:t>: </m:t>
                    </m:r>
                  </m:oMath>
                </a14:m>
                <a:r>
                  <a:rPr lang="en-US" sz="2400" dirty="0" err="1"/>
                  <a:t>Gaspari</a:t>
                </a:r>
                <a:r>
                  <a:rPr lang="en-US" sz="2400" dirty="0"/>
                  <a:t>-Cohn function</a:t>
                </a:r>
              </a:p>
            </p:txBody>
          </p:sp>
        </mc:Choice>
        <mc:Fallback xmlns="">
          <p:sp>
            <p:nvSpPr>
              <p:cNvPr id="9" name="TextBox 8">
                <a:extLst>
                  <a:ext uri="{FF2B5EF4-FFF2-40B4-BE49-F238E27FC236}">
                    <a16:creationId xmlns:a16="http://schemas.microsoft.com/office/drawing/2014/main" id="{2F936823-6872-A1C2-2B83-2D3DCD131106}"/>
                  </a:ext>
                </a:extLst>
              </p:cNvPr>
              <p:cNvSpPr txBox="1">
                <a:spLocks noRot="1" noChangeAspect="1" noMove="1" noResize="1" noEditPoints="1" noAdjustHandles="1" noChangeArrowheads="1" noChangeShapeType="1" noTextEdit="1"/>
              </p:cNvSpPr>
              <p:nvPr/>
            </p:nvSpPr>
            <p:spPr>
              <a:xfrm>
                <a:off x="4057942" y="2752916"/>
                <a:ext cx="3334246" cy="461665"/>
              </a:xfrm>
              <a:prstGeom prst="rect">
                <a:avLst/>
              </a:prstGeom>
              <a:blipFill>
                <a:blip r:embed="rId10"/>
                <a:stretch>
                  <a:fillRect t="-5405" r="-1894"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37D3E34-3DAD-36D6-604D-F7AD57F7E484}"/>
                  </a:ext>
                </a:extLst>
              </p:cNvPr>
              <p:cNvSpPr txBox="1"/>
              <p:nvPr/>
            </p:nvSpPr>
            <p:spPr>
              <a:xfrm>
                <a:off x="8494112" y="2323011"/>
                <a:ext cx="3423181" cy="461665"/>
              </a:xfrm>
              <a:prstGeom prst="rect">
                <a:avLst/>
              </a:prstGeom>
              <a:noFill/>
            </p:spPr>
            <p:txBody>
              <a:bodyPr wrap="none" rtlCol="0">
                <a:spAutoFit/>
              </a:bodyPr>
              <a:lstStyle/>
              <a:p>
                <a14:m>
                  <m:oMath xmlns:m="http://schemas.openxmlformats.org/officeDocument/2006/math">
                    <m:sSub>
                      <m:sSubPr>
                        <m:ctrlPr>
                          <a:rPr lang="en-US" sz="2400" i="1" smtClean="0">
                            <a:solidFill>
                              <a:srgbClr val="836967"/>
                            </a:solidFill>
                            <a:latin typeface="Cambria Math" panose="02040503050406030204" pitchFamily="18" charset="0"/>
                          </a:rPr>
                        </m:ctrlPr>
                      </m:sSubPr>
                      <m:e>
                        <m:r>
                          <m:rPr>
                            <m:sty m:val="p"/>
                          </m:rPr>
                          <a:rPr lang="en-US" sz="2400" i="0">
                            <a:latin typeface="Cambria Math" panose="02040503050406030204" pitchFamily="18" charset="0"/>
                          </a:rPr>
                          <m:t>AOD</m:t>
                        </m:r>
                      </m:e>
                      <m:sub>
                        <m:r>
                          <m:rPr>
                            <m:sty m:val="p"/>
                          </m:rPr>
                          <a:rPr lang="en-US" sz="2400" b="0" i="0" smtClean="0">
                            <a:latin typeface="Cambria Math" panose="02040503050406030204" pitchFamily="18" charset="0"/>
                          </a:rPr>
                          <m:t>GC</m:t>
                        </m:r>
                      </m:sub>
                    </m:sSub>
                    <m:r>
                      <a:rPr lang="en-US" sz="2400" b="0" i="1" smtClean="0">
                        <a:latin typeface="Cambria Math" panose="02040503050406030204" pitchFamily="18" charset="0"/>
                      </a:rPr>
                      <m:t>: </m:t>
                    </m:r>
                  </m:oMath>
                </a14:m>
                <a:r>
                  <a:rPr lang="en-US" sz="2400" dirty="0"/>
                  <a:t>GEOS-Chem </a:t>
                </a:r>
                <a:r>
                  <a:rPr lang="en-US" sz="2400" dirty="0" err="1"/>
                  <a:t>avgs</a:t>
                </a:r>
                <a:r>
                  <a:rPr lang="en-US" sz="2400" dirty="0"/>
                  <a:t>.</a:t>
                </a:r>
              </a:p>
            </p:txBody>
          </p:sp>
        </mc:Choice>
        <mc:Fallback xmlns="">
          <p:sp>
            <p:nvSpPr>
              <p:cNvPr id="10" name="TextBox 9">
                <a:extLst>
                  <a:ext uri="{FF2B5EF4-FFF2-40B4-BE49-F238E27FC236}">
                    <a16:creationId xmlns:a16="http://schemas.microsoft.com/office/drawing/2014/main" id="{F37D3E34-3DAD-36D6-604D-F7AD57F7E484}"/>
                  </a:ext>
                </a:extLst>
              </p:cNvPr>
              <p:cNvSpPr txBox="1">
                <a:spLocks noRot="1" noChangeAspect="1" noMove="1" noResize="1" noEditPoints="1" noAdjustHandles="1" noChangeArrowheads="1" noChangeShapeType="1" noTextEdit="1"/>
              </p:cNvSpPr>
              <p:nvPr/>
            </p:nvSpPr>
            <p:spPr>
              <a:xfrm>
                <a:off x="8494112" y="2323011"/>
                <a:ext cx="3423181" cy="461665"/>
              </a:xfrm>
              <a:prstGeom prst="rect">
                <a:avLst/>
              </a:prstGeom>
              <a:blipFill>
                <a:blip r:embed="rId11"/>
                <a:stretch>
                  <a:fillRect l="-369" t="-5263" r="-1845" b="-28947"/>
                </a:stretch>
              </a:blipFill>
            </p:spPr>
            <p:txBody>
              <a:bodyPr/>
              <a:lstStyle/>
              <a:p>
                <a:r>
                  <a:rPr lang="en-US">
                    <a:noFill/>
                  </a:rPr>
                  <a:t> </a:t>
                </a:r>
              </a:p>
            </p:txBody>
          </p:sp>
        </mc:Fallback>
      </mc:AlternateContent>
    </p:spTree>
    <p:extLst>
      <p:ext uri="{BB962C8B-B14F-4D97-AF65-F5344CB8AC3E}">
        <p14:creationId xmlns:p14="http://schemas.microsoft.com/office/powerpoint/2010/main" val="23789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1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C28B-4664-EA06-B9F1-D9D2901D0BEF}"/>
              </a:ext>
            </a:extLst>
          </p:cNvPr>
          <p:cNvSpPr>
            <a:spLocks noGrp="1"/>
          </p:cNvSpPr>
          <p:nvPr>
            <p:ph type="title"/>
          </p:nvPr>
        </p:nvSpPr>
        <p:spPr/>
        <p:txBody>
          <a:bodyPr>
            <a:normAutofit/>
          </a:bodyPr>
          <a:lstStyle/>
          <a:p>
            <a:r>
              <a:rPr lang="en-US" dirty="0"/>
              <a:t>v2.0 AOD gap filling: separate random forest, use GEOS-Chem AOD as additional covariate </a:t>
            </a:r>
          </a:p>
        </p:txBody>
      </p:sp>
      <p:pic>
        <p:nvPicPr>
          <p:cNvPr id="4" name="aod_300days_unfilled_forslides">
            <a:hlinkClick r:id="" action="ppaction://media"/>
            <a:extLst>
              <a:ext uri="{FF2B5EF4-FFF2-40B4-BE49-F238E27FC236}">
                <a16:creationId xmlns:a16="http://schemas.microsoft.com/office/drawing/2014/main" id="{D491E498-7EF4-1440-F5F8-460383B7BAE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1751" t="13333" r="24776" b="12316"/>
          <a:stretch/>
        </p:blipFill>
        <p:spPr>
          <a:xfrm>
            <a:off x="0" y="1829484"/>
            <a:ext cx="4055597" cy="4750632"/>
          </a:xfrm>
          <a:prstGeom prst="rect">
            <a:avLst/>
          </a:prstGeom>
        </p:spPr>
      </p:pic>
      <p:sp>
        <p:nvSpPr>
          <p:cNvPr id="5" name="Right Arrow 4">
            <a:extLst>
              <a:ext uri="{FF2B5EF4-FFF2-40B4-BE49-F238E27FC236}">
                <a16:creationId xmlns:a16="http://schemas.microsoft.com/office/drawing/2014/main" id="{58985BEA-B319-15E7-4E8E-B0B70F9260D5}"/>
              </a:ext>
            </a:extLst>
          </p:cNvPr>
          <p:cNvSpPr/>
          <p:nvPr/>
        </p:nvSpPr>
        <p:spPr>
          <a:xfrm>
            <a:off x="4206257" y="1620932"/>
            <a:ext cx="3067546" cy="7580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Separate RF fit</a:t>
            </a:r>
          </a:p>
        </p:txBody>
      </p:sp>
      <p:sp>
        <p:nvSpPr>
          <p:cNvPr id="6" name="TextBox 5">
            <a:extLst>
              <a:ext uri="{FF2B5EF4-FFF2-40B4-BE49-F238E27FC236}">
                <a16:creationId xmlns:a16="http://schemas.microsoft.com/office/drawing/2014/main" id="{4C8354D2-6491-626C-A73D-81DC96D6740E}"/>
              </a:ext>
            </a:extLst>
          </p:cNvPr>
          <p:cNvSpPr txBox="1"/>
          <p:nvPr/>
        </p:nvSpPr>
        <p:spPr>
          <a:xfrm>
            <a:off x="2105747" y="6139041"/>
            <a:ext cx="1868204" cy="369332"/>
          </a:xfrm>
          <a:prstGeom prst="rect">
            <a:avLst/>
          </a:prstGeom>
          <a:noFill/>
        </p:spPr>
        <p:txBody>
          <a:bodyPr wrap="none" rtlCol="0">
            <a:spAutoFit/>
          </a:bodyPr>
          <a:lstStyle/>
          <a:p>
            <a:r>
              <a:rPr lang="en-US" dirty="0"/>
              <a:t>Yonsei U. retrieval</a:t>
            </a:r>
          </a:p>
        </p:txBody>
      </p:sp>
      <p:pic>
        <p:nvPicPr>
          <p:cNvPr id="7" name="aod_300days_filled_forslides">
            <a:hlinkClick r:id="" action="ppaction://media"/>
            <a:extLst>
              <a:ext uri="{FF2B5EF4-FFF2-40B4-BE49-F238E27FC236}">
                <a16:creationId xmlns:a16="http://schemas.microsoft.com/office/drawing/2014/main" id="{1457DE1E-F87E-F187-EEB3-F4333E2BDAA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2222" t="11111" r="17131" b="9292"/>
          <a:stretch/>
        </p:blipFill>
        <p:spPr>
          <a:xfrm>
            <a:off x="7457505" y="1690688"/>
            <a:ext cx="4487582" cy="5055942"/>
          </a:xfrm>
          <a:prstGeom prst="rect">
            <a:avLst/>
          </a:prstGeom>
        </p:spPr>
      </p:pic>
      <p:sp>
        <p:nvSpPr>
          <p:cNvPr id="8" name="TextBox 7">
            <a:extLst>
              <a:ext uri="{FF2B5EF4-FFF2-40B4-BE49-F238E27FC236}">
                <a16:creationId xmlns:a16="http://schemas.microsoft.com/office/drawing/2014/main" id="{521A5BDD-39B5-FC92-A0EB-CB70F76384A5}"/>
              </a:ext>
            </a:extLst>
          </p:cNvPr>
          <p:cNvSpPr txBox="1"/>
          <p:nvPr/>
        </p:nvSpPr>
        <p:spPr>
          <a:xfrm>
            <a:off x="9088374" y="6123544"/>
            <a:ext cx="2345386" cy="369332"/>
          </a:xfrm>
          <a:prstGeom prst="rect">
            <a:avLst/>
          </a:prstGeom>
          <a:noFill/>
        </p:spPr>
        <p:txBody>
          <a:bodyPr wrap="none" rtlCol="0">
            <a:spAutoFit/>
          </a:bodyPr>
          <a:lstStyle/>
          <a:p>
            <a:r>
              <a:rPr lang="en-US" dirty="0"/>
              <a:t>AOD for inferring PM</a:t>
            </a:r>
            <a:r>
              <a:rPr lang="en-US" baseline="-25000" dirty="0"/>
              <a:t>2.5</a:t>
            </a:r>
          </a:p>
        </p:txBody>
      </p:sp>
      <p:sp>
        <p:nvSpPr>
          <p:cNvPr id="9" name="TextBox 8">
            <a:extLst>
              <a:ext uri="{FF2B5EF4-FFF2-40B4-BE49-F238E27FC236}">
                <a16:creationId xmlns:a16="http://schemas.microsoft.com/office/drawing/2014/main" id="{4EDD4DF2-9A77-6C71-C2C2-39313AE8F562}"/>
              </a:ext>
            </a:extLst>
          </p:cNvPr>
          <p:cNvSpPr txBox="1"/>
          <p:nvPr/>
        </p:nvSpPr>
        <p:spPr>
          <a:xfrm>
            <a:off x="11883095" y="2378973"/>
            <a:ext cx="301686" cy="369332"/>
          </a:xfrm>
          <a:prstGeom prst="rect">
            <a:avLst/>
          </a:prstGeom>
          <a:noFill/>
        </p:spPr>
        <p:txBody>
          <a:bodyPr wrap="none" rtlCol="0">
            <a:spAutoFit/>
          </a:bodyPr>
          <a:lstStyle/>
          <a:p>
            <a:r>
              <a:rPr lang="en-US" dirty="0"/>
              <a:t>3</a:t>
            </a:r>
          </a:p>
        </p:txBody>
      </p:sp>
      <p:sp>
        <p:nvSpPr>
          <p:cNvPr id="10" name="TextBox 9">
            <a:extLst>
              <a:ext uri="{FF2B5EF4-FFF2-40B4-BE49-F238E27FC236}">
                <a16:creationId xmlns:a16="http://schemas.microsoft.com/office/drawing/2014/main" id="{BCA39999-2250-1F1D-212F-5F4D15992BF4}"/>
              </a:ext>
            </a:extLst>
          </p:cNvPr>
          <p:cNvSpPr txBox="1"/>
          <p:nvPr/>
        </p:nvSpPr>
        <p:spPr>
          <a:xfrm>
            <a:off x="11890314" y="3709370"/>
            <a:ext cx="301686" cy="369332"/>
          </a:xfrm>
          <a:prstGeom prst="rect">
            <a:avLst/>
          </a:prstGeom>
          <a:noFill/>
        </p:spPr>
        <p:txBody>
          <a:bodyPr wrap="none" rtlCol="0">
            <a:spAutoFit/>
          </a:bodyPr>
          <a:lstStyle/>
          <a:p>
            <a:r>
              <a:rPr lang="en-US" dirty="0"/>
              <a:t>2</a:t>
            </a:r>
          </a:p>
        </p:txBody>
      </p:sp>
      <p:sp>
        <p:nvSpPr>
          <p:cNvPr id="11" name="TextBox 10">
            <a:extLst>
              <a:ext uri="{FF2B5EF4-FFF2-40B4-BE49-F238E27FC236}">
                <a16:creationId xmlns:a16="http://schemas.microsoft.com/office/drawing/2014/main" id="{3C0F88D0-44A3-51D6-4AA6-21D50D8FD8C5}"/>
              </a:ext>
            </a:extLst>
          </p:cNvPr>
          <p:cNvSpPr txBox="1"/>
          <p:nvPr/>
        </p:nvSpPr>
        <p:spPr>
          <a:xfrm>
            <a:off x="11883095" y="5043334"/>
            <a:ext cx="301686" cy="369332"/>
          </a:xfrm>
          <a:prstGeom prst="rect">
            <a:avLst/>
          </a:prstGeom>
          <a:noFill/>
        </p:spPr>
        <p:txBody>
          <a:bodyPr wrap="none" rtlCol="0">
            <a:spAutoFit/>
          </a:bodyPr>
          <a:lstStyle/>
          <a:p>
            <a:r>
              <a:rPr lang="en-US" dirty="0"/>
              <a:t>1</a:t>
            </a:r>
          </a:p>
        </p:txBody>
      </p:sp>
      <p:sp>
        <p:nvSpPr>
          <p:cNvPr id="12" name="TextBox 11">
            <a:extLst>
              <a:ext uri="{FF2B5EF4-FFF2-40B4-BE49-F238E27FC236}">
                <a16:creationId xmlns:a16="http://schemas.microsoft.com/office/drawing/2014/main" id="{6467AE3D-2EDF-C34B-48C5-82D909ADF4CE}"/>
              </a:ext>
            </a:extLst>
          </p:cNvPr>
          <p:cNvSpPr txBox="1"/>
          <p:nvPr/>
        </p:nvSpPr>
        <p:spPr>
          <a:xfrm>
            <a:off x="11883095" y="6377299"/>
            <a:ext cx="301686" cy="369332"/>
          </a:xfrm>
          <a:prstGeom prst="rect">
            <a:avLst/>
          </a:prstGeom>
          <a:noFill/>
        </p:spPr>
        <p:txBody>
          <a:bodyPr wrap="none" rtlCol="0">
            <a:spAutoFit/>
          </a:bodyPr>
          <a:lstStyle/>
          <a:p>
            <a:r>
              <a:rPr lang="en-US" dirty="0"/>
              <a:t>0</a:t>
            </a:r>
          </a:p>
        </p:txBody>
      </p:sp>
      <p:sp>
        <p:nvSpPr>
          <p:cNvPr id="13" name="Rectangle 12">
            <a:extLst>
              <a:ext uri="{FF2B5EF4-FFF2-40B4-BE49-F238E27FC236}">
                <a16:creationId xmlns:a16="http://schemas.microsoft.com/office/drawing/2014/main" id="{0FE42B4E-8F02-6557-9E6E-3A2B4A4B96AD}"/>
              </a:ext>
            </a:extLst>
          </p:cNvPr>
          <p:cNvSpPr/>
          <p:nvPr/>
        </p:nvSpPr>
        <p:spPr>
          <a:xfrm>
            <a:off x="9197063" y="1551888"/>
            <a:ext cx="504233" cy="2775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1FB56CA-6DAB-71EB-E6F6-7FD79682DA4F}"/>
              </a:ext>
            </a:extLst>
          </p:cNvPr>
          <p:cNvSpPr txBox="1"/>
          <p:nvPr/>
        </p:nvSpPr>
        <p:spPr>
          <a:xfrm>
            <a:off x="7538029" y="1829485"/>
            <a:ext cx="1750672" cy="523220"/>
          </a:xfrm>
          <a:prstGeom prst="rect">
            <a:avLst/>
          </a:prstGeom>
          <a:noFill/>
        </p:spPr>
        <p:txBody>
          <a:bodyPr wrap="none" rtlCol="0">
            <a:spAutoFit/>
          </a:bodyPr>
          <a:lstStyle/>
          <a:p>
            <a:r>
              <a:rPr lang="en-US" sz="2800" b="1" dirty="0"/>
              <a:t>Filled AOD</a:t>
            </a:r>
            <a:endParaRPr lang="en-US" b="1" dirty="0"/>
          </a:p>
        </p:txBody>
      </p:sp>
      <p:sp>
        <p:nvSpPr>
          <p:cNvPr id="15" name="TextBox 14">
            <a:extLst>
              <a:ext uri="{FF2B5EF4-FFF2-40B4-BE49-F238E27FC236}">
                <a16:creationId xmlns:a16="http://schemas.microsoft.com/office/drawing/2014/main" id="{61D79648-280D-FB04-2E64-88CE38068C86}"/>
              </a:ext>
            </a:extLst>
          </p:cNvPr>
          <p:cNvSpPr txBox="1"/>
          <p:nvPr/>
        </p:nvSpPr>
        <p:spPr>
          <a:xfrm>
            <a:off x="82777" y="1839762"/>
            <a:ext cx="2383922" cy="523220"/>
          </a:xfrm>
          <a:prstGeom prst="rect">
            <a:avLst/>
          </a:prstGeom>
          <a:noFill/>
        </p:spPr>
        <p:txBody>
          <a:bodyPr wrap="none" rtlCol="0">
            <a:spAutoFit/>
          </a:bodyPr>
          <a:lstStyle/>
          <a:p>
            <a:r>
              <a:rPr lang="en-US" sz="2800" b="1" dirty="0"/>
              <a:t>Retrieved AOD</a:t>
            </a:r>
            <a:endParaRPr lang="en-US" b="1" dirty="0"/>
          </a:p>
        </p:txBody>
      </p:sp>
      <mc:AlternateContent xmlns:mc="http://schemas.openxmlformats.org/markup-compatibility/2006" xmlns:a14="http://schemas.microsoft.com/office/drawing/2010/main">
        <mc:Choice Requires="a14">
          <p:sp>
            <p:nvSpPr>
              <p:cNvPr id="31" name="Content Placeholder 2">
                <a:extLst>
                  <a:ext uri="{FF2B5EF4-FFF2-40B4-BE49-F238E27FC236}">
                    <a16:creationId xmlns:a16="http://schemas.microsoft.com/office/drawing/2014/main" id="{2D1C718C-4AA0-70BE-749A-632F5895A2FE}"/>
                  </a:ext>
                </a:extLst>
              </p:cNvPr>
              <p:cNvSpPr>
                <a:spLocks noGrp="1"/>
              </p:cNvSpPr>
              <p:nvPr>
                <p:ph idx="1"/>
              </p:nvPr>
            </p:nvSpPr>
            <p:spPr>
              <a:xfrm>
                <a:off x="4036540" y="2477837"/>
                <a:ext cx="3299852" cy="4351338"/>
              </a:xfrm>
            </p:spPr>
            <p:txBody>
              <a:bodyPr>
                <a:normAutofit fontScale="85000" lnSpcReduction="10000"/>
              </a:bodyPr>
              <a:lstStyle/>
              <a:p>
                <a:r>
                  <a:rPr lang="en-US" dirty="0"/>
                  <a:t>Trained to predict AOD, using the same meteorology/land use used to train PM</a:t>
                </a:r>
                <a:r>
                  <a:rPr lang="en-US" baseline="-25000" dirty="0"/>
                  <a:t>2.5</a:t>
                </a:r>
                <a:r>
                  <a:rPr lang="en-US" dirty="0"/>
                  <a:t> RFs.</a:t>
                </a:r>
              </a:p>
              <a:p>
                <a:r>
                  <a:rPr lang="en-US" dirty="0"/>
                  <a:t>Missingness data (</a:t>
                </a:r>
                <a14:m>
                  <m:oMath xmlns:m="http://schemas.openxmlformats.org/officeDocument/2006/math">
                    <m:r>
                      <a:rPr lang="en-US" sz="2800" b="0" i="1" smtClean="0">
                        <a:solidFill>
                          <a:schemeClr val="tx1"/>
                        </a:solidFill>
                        <a:latin typeface="Cambria Math" panose="02040503050406030204" pitchFamily="18" charset="0"/>
                      </a:rPr>
                      <m:t>𝛼</m:t>
                    </m:r>
                    <m:r>
                      <a:rPr lang="en-US" sz="2800" b="0" i="1" smtClean="0">
                        <a:solidFill>
                          <a:schemeClr val="tx1"/>
                        </a:solidFill>
                        <a:latin typeface="Cambria Math" panose="02040503050406030204" pitchFamily="18" charset="0"/>
                      </a:rPr>
                      <m:t>, </m:t>
                    </m:r>
                  </m:oMath>
                </a14:m>
                <a:r>
                  <a:rPr lang="en-US" dirty="0"/>
                  <a:t>same as v1) passed on to PM</a:t>
                </a:r>
                <a:r>
                  <a:rPr lang="en-US" baseline="-25000" dirty="0"/>
                  <a:t>2.5</a:t>
                </a:r>
                <a:r>
                  <a:rPr lang="en-US" dirty="0"/>
                  <a:t> RF so that gap-filled data is weighted appropriately</a:t>
                </a:r>
              </a:p>
              <a:p>
                <a:r>
                  <a:rPr lang="en-US" dirty="0"/>
                  <a:t>Huge training set, so split by year. </a:t>
                </a:r>
                <a:r>
                  <a:rPr lang="en-US" b="1" dirty="0"/>
                  <a:t>R</a:t>
                </a:r>
                <a:r>
                  <a:rPr lang="en-US" b="1" baseline="30000" dirty="0"/>
                  <a:t>2</a:t>
                </a:r>
                <a:r>
                  <a:rPr lang="en-US" b="1" dirty="0"/>
                  <a:t> ranges from 0.86-0.93</a:t>
                </a:r>
              </a:p>
            </p:txBody>
          </p:sp>
        </mc:Choice>
        <mc:Fallback xmlns="">
          <p:sp>
            <p:nvSpPr>
              <p:cNvPr id="31" name="Content Placeholder 2">
                <a:extLst>
                  <a:ext uri="{FF2B5EF4-FFF2-40B4-BE49-F238E27FC236}">
                    <a16:creationId xmlns:a16="http://schemas.microsoft.com/office/drawing/2014/main" id="{2D1C718C-4AA0-70BE-749A-632F5895A2FE}"/>
                  </a:ext>
                </a:extLst>
              </p:cNvPr>
              <p:cNvSpPr>
                <a:spLocks noGrp="1" noRot="1" noChangeAspect="1" noMove="1" noResize="1" noEditPoints="1" noAdjustHandles="1" noChangeArrowheads="1" noChangeShapeType="1" noTextEdit="1"/>
              </p:cNvSpPr>
              <p:nvPr>
                <p:ph idx="1"/>
              </p:nvPr>
            </p:nvSpPr>
            <p:spPr>
              <a:xfrm>
                <a:off x="4036540" y="2477837"/>
                <a:ext cx="3299852" cy="4351338"/>
              </a:xfrm>
              <a:blipFill>
                <a:blip r:embed="rId9"/>
                <a:stretch>
                  <a:fillRect l="-2299" t="-2326" r="-2682"/>
                </a:stretch>
              </a:blipFill>
            </p:spPr>
            <p:txBody>
              <a:bodyPr/>
              <a:lstStyle/>
              <a:p>
                <a:r>
                  <a:rPr lang="en-US">
                    <a:noFill/>
                  </a:rPr>
                  <a:t> </a:t>
                </a:r>
              </a:p>
            </p:txBody>
          </p:sp>
        </mc:Fallback>
      </mc:AlternateContent>
    </p:spTree>
    <p:extLst>
      <p:ext uri="{BB962C8B-B14F-4D97-AF65-F5344CB8AC3E}">
        <p14:creationId xmlns:p14="http://schemas.microsoft.com/office/powerpoint/2010/main" val="130357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7"/>
                                        </p:tgtEl>
                                      </p:cBhvr>
                                    </p:cmd>
                                  </p:childTnLst>
                                </p:cTn>
                              </p:par>
                              <p:par>
                                <p:cTn id="7" presetID="1" presetClass="mediacall" presetSubtype="0" fill="hold" nodeType="withEffect">
                                  <p:stCondLst>
                                    <p:cond delay="0"/>
                                  </p:stCondLst>
                                  <p:childTnLst>
                                    <p:cmd type="call" cmd="playFrom(0.0)">
                                      <p:cBhvr>
                                        <p:cTn id="8" dur="10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map with different colored dots&#10;&#10;Description automatically generated">
            <a:extLst>
              <a:ext uri="{FF2B5EF4-FFF2-40B4-BE49-F238E27FC236}">
                <a16:creationId xmlns:a16="http://schemas.microsoft.com/office/drawing/2014/main" id="{0247A317-31EE-25B8-CCB0-7AF0E21EF241}"/>
              </a:ext>
            </a:extLst>
          </p:cNvPr>
          <p:cNvPicPr>
            <a:picLocks noChangeAspect="1"/>
          </p:cNvPicPr>
          <p:nvPr/>
        </p:nvPicPr>
        <p:blipFill rotWithShape="1">
          <a:blip r:embed="rId3"/>
          <a:srcRect l="24805" t="26280" r="39056" b="16185"/>
          <a:stretch/>
        </p:blipFill>
        <p:spPr>
          <a:xfrm>
            <a:off x="3470921" y="1905480"/>
            <a:ext cx="2533065" cy="4032791"/>
          </a:xfrm>
          <a:prstGeom prst="rect">
            <a:avLst/>
          </a:prstGeom>
        </p:spPr>
      </p:pic>
      <p:pic>
        <p:nvPicPr>
          <p:cNvPr id="39" name="Picture 38" descr="A map with different colored dots&#10;&#10;Description automatically generated">
            <a:extLst>
              <a:ext uri="{FF2B5EF4-FFF2-40B4-BE49-F238E27FC236}">
                <a16:creationId xmlns:a16="http://schemas.microsoft.com/office/drawing/2014/main" id="{A4BAA6E7-D65E-CC14-5506-0979D90074B4}"/>
              </a:ext>
            </a:extLst>
          </p:cNvPr>
          <p:cNvPicPr>
            <a:picLocks noChangeAspect="1"/>
          </p:cNvPicPr>
          <p:nvPr/>
        </p:nvPicPr>
        <p:blipFill rotWithShape="1">
          <a:blip r:embed="rId4"/>
          <a:srcRect l="22831" t="21954" r="40317" b="15414"/>
          <a:stretch/>
        </p:blipFill>
        <p:spPr>
          <a:xfrm>
            <a:off x="200102" y="1951234"/>
            <a:ext cx="2366883" cy="4022653"/>
          </a:xfrm>
          <a:prstGeom prst="rect">
            <a:avLst/>
          </a:prstGeom>
        </p:spPr>
      </p:pic>
      <p:sp>
        <p:nvSpPr>
          <p:cNvPr id="12" name="Title 1">
            <a:extLst>
              <a:ext uri="{FF2B5EF4-FFF2-40B4-BE49-F238E27FC236}">
                <a16:creationId xmlns:a16="http://schemas.microsoft.com/office/drawing/2014/main" id="{FC0BFD95-182C-6BA2-8855-E64A1171C29C}"/>
              </a:ext>
            </a:extLst>
          </p:cNvPr>
          <p:cNvSpPr txBox="1">
            <a:spLocks/>
          </p:cNvSpPr>
          <p:nvPr/>
        </p:nvSpPr>
        <p:spPr>
          <a:xfrm>
            <a:off x="218746" y="100052"/>
            <a:ext cx="115590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v2.0 extrapolation: in Korea, train on pre-2015 PM</a:t>
            </a:r>
            <a:r>
              <a:rPr lang="en-US" baseline="-25000" dirty="0"/>
              <a:t>2.5</a:t>
            </a:r>
            <a:r>
              <a:rPr lang="en-US" dirty="0"/>
              <a:t> inferred from PM</a:t>
            </a:r>
            <a:r>
              <a:rPr lang="en-US" baseline="-25000" dirty="0"/>
              <a:t>10</a:t>
            </a:r>
            <a:r>
              <a:rPr lang="en-US" dirty="0"/>
              <a:t> in Korea </a:t>
            </a:r>
          </a:p>
        </p:txBody>
      </p:sp>
      <p:sp>
        <p:nvSpPr>
          <p:cNvPr id="28" name="Rectangle 27">
            <a:extLst>
              <a:ext uri="{FF2B5EF4-FFF2-40B4-BE49-F238E27FC236}">
                <a16:creationId xmlns:a16="http://schemas.microsoft.com/office/drawing/2014/main" id="{9937D94F-FF1F-997B-8DBF-C943D3EA1763}"/>
              </a:ext>
            </a:extLst>
          </p:cNvPr>
          <p:cNvSpPr/>
          <p:nvPr/>
        </p:nvSpPr>
        <p:spPr>
          <a:xfrm>
            <a:off x="1680756" y="1895677"/>
            <a:ext cx="504233" cy="21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910BD35-93FE-9102-27EC-D7F92A5FE54B}"/>
              </a:ext>
            </a:extLst>
          </p:cNvPr>
          <p:cNvSpPr txBox="1"/>
          <p:nvPr/>
        </p:nvSpPr>
        <p:spPr>
          <a:xfrm>
            <a:off x="4230770" y="1586633"/>
            <a:ext cx="926857" cy="461665"/>
          </a:xfrm>
          <a:prstGeom prst="rect">
            <a:avLst/>
          </a:prstGeom>
          <a:noFill/>
        </p:spPr>
        <p:txBody>
          <a:bodyPr wrap="none" rtlCol="0">
            <a:spAutoFit/>
          </a:bodyPr>
          <a:lstStyle/>
          <a:p>
            <a:r>
              <a:rPr lang="en-US" sz="2400" b="1" dirty="0"/>
              <a:t>PM</a:t>
            </a:r>
            <a:r>
              <a:rPr lang="en-US" sz="2400" b="1" baseline="-25000" dirty="0"/>
              <a:t>2.5 </a:t>
            </a:r>
            <a:endParaRPr lang="en-US" sz="2400" b="1" dirty="0"/>
          </a:p>
        </p:txBody>
      </p:sp>
      <p:sp>
        <p:nvSpPr>
          <p:cNvPr id="35" name="TextBox 34">
            <a:extLst>
              <a:ext uri="{FF2B5EF4-FFF2-40B4-BE49-F238E27FC236}">
                <a16:creationId xmlns:a16="http://schemas.microsoft.com/office/drawing/2014/main" id="{A7A7BE46-C04E-4E5C-F61B-42CD47FC36E4}"/>
              </a:ext>
            </a:extLst>
          </p:cNvPr>
          <p:cNvSpPr txBox="1"/>
          <p:nvPr/>
        </p:nvSpPr>
        <p:spPr>
          <a:xfrm>
            <a:off x="314983" y="5585777"/>
            <a:ext cx="5666808" cy="1200329"/>
          </a:xfrm>
          <a:prstGeom prst="rect">
            <a:avLst/>
          </a:prstGeom>
          <a:noFill/>
        </p:spPr>
        <p:txBody>
          <a:bodyPr wrap="none" rtlCol="0">
            <a:spAutoFit/>
          </a:bodyPr>
          <a:lstStyle/>
          <a:p>
            <a:pPr algn="ctr"/>
            <a:endParaRPr lang="en-US" sz="2400" b="1" dirty="0"/>
          </a:p>
          <a:p>
            <a:pPr algn="ctr"/>
            <a:r>
              <a:rPr lang="en-US" sz="2400" dirty="0"/>
              <a:t>Train on all covariates + </a:t>
            </a:r>
            <a:r>
              <a:rPr lang="en-US" sz="2400" dirty="0" err="1"/>
              <a:t>AirKorea</a:t>
            </a:r>
            <a:r>
              <a:rPr lang="en-US" sz="2400" dirty="0"/>
              <a:t> pollutants</a:t>
            </a:r>
          </a:p>
          <a:p>
            <a:pPr algn="ctr"/>
            <a:r>
              <a:rPr lang="en-US" sz="2400" dirty="0"/>
              <a:t>(CO, SO</a:t>
            </a:r>
            <a:r>
              <a:rPr lang="en-US" sz="2400" baseline="-25000" dirty="0"/>
              <a:t>2</a:t>
            </a:r>
            <a:r>
              <a:rPr lang="en-US" sz="2400" dirty="0"/>
              <a:t>, NO</a:t>
            </a:r>
            <a:r>
              <a:rPr lang="en-US" sz="2400" baseline="-25000" dirty="0"/>
              <a:t>2</a:t>
            </a:r>
            <a:r>
              <a:rPr lang="en-US" sz="2400" dirty="0"/>
              <a:t>, PM</a:t>
            </a:r>
            <a:r>
              <a:rPr lang="en-US" sz="2400" baseline="-25000" dirty="0"/>
              <a:t>10</a:t>
            </a:r>
            <a:r>
              <a:rPr lang="en-US" sz="2400" dirty="0"/>
              <a:t>, O</a:t>
            </a:r>
            <a:r>
              <a:rPr lang="en-US" sz="2400" baseline="-25000" dirty="0"/>
              <a:t>3</a:t>
            </a:r>
            <a:r>
              <a:rPr lang="en-US" sz="2400" dirty="0"/>
              <a:t>, yellow dust events)</a:t>
            </a:r>
          </a:p>
        </p:txBody>
      </p:sp>
      <p:sp>
        <p:nvSpPr>
          <p:cNvPr id="33" name="TextBox 32">
            <a:extLst>
              <a:ext uri="{FF2B5EF4-FFF2-40B4-BE49-F238E27FC236}">
                <a16:creationId xmlns:a16="http://schemas.microsoft.com/office/drawing/2014/main" id="{7080421E-44A3-D794-8DC9-5F1F801251CF}"/>
              </a:ext>
            </a:extLst>
          </p:cNvPr>
          <p:cNvSpPr txBox="1"/>
          <p:nvPr/>
        </p:nvSpPr>
        <p:spPr>
          <a:xfrm>
            <a:off x="934781" y="1576830"/>
            <a:ext cx="872355" cy="461665"/>
          </a:xfrm>
          <a:prstGeom prst="rect">
            <a:avLst/>
          </a:prstGeom>
          <a:noFill/>
        </p:spPr>
        <p:txBody>
          <a:bodyPr wrap="none" rtlCol="0">
            <a:spAutoFit/>
          </a:bodyPr>
          <a:lstStyle/>
          <a:p>
            <a:r>
              <a:rPr lang="en-US" sz="2400" b="1" dirty="0"/>
              <a:t>PM</a:t>
            </a:r>
            <a:r>
              <a:rPr lang="en-US" sz="2400" b="1" baseline="-25000" dirty="0"/>
              <a:t>10 </a:t>
            </a:r>
            <a:endParaRPr lang="en-US" sz="2400" b="1" dirty="0"/>
          </a:p>
        </p:txBody>
      </p:sp>
      <p:sp>
        <p:nvSpPr>
          <p:cNvPr id="40" name="TextBox 39">
            <a:extLst>
              <a:ext uri="{FF2B5EF4-FFF2-40B4-BE49-F238E27FC236}">
                <a16:creationId xmlns:a16="http://schemas.microsoft.com/office/drawing/2014/main" id="{04A2A2A9-D0D2-00C8-7C71-EA65B866DEC2}"/>
              </a:ext>
            </a:extLst>
          </p:cNvPr>
          <p:cNvSpPr txBox="1"/>
          <p:nvPr/>
        </p:nvSpPr>
        <p:spPr>
          <a:xfrm>
            <a:off x="883148" y="4989760"/>
            <a:ext cx="998991" cy="461665"/>
          </a:xfrm>
          <a:prstGeom prst="rect">
            <a:avLst/>
          </a:prstGeom>
          <a:noFill/>
        </p:spPr>
        <p:txBody>
          <a:bodyPr wrap="none" rtlCol="0">
            <a:spAutoFit/>
          </a:bodyPr>
          <a:lstStyle/>
          <a:p>
            <a:r>
              <a:rPr lang="en-US" sz="2400" b="1" dirty="0"/>
              <a:t>(2015)</a:t>
            </a:r>
          </a:p>
        </p:txBody>
      </p:sp>
      <p:sp>
        <p:nvSpPr>
          <p:cNvPr id="41" name="Right Arrow 40">
            <a:extLst>
              <a:ext uri="{FF2B5EF4-FFF2-40B4-BE49-F238E27FC236}">
                <a16:creationId xmlns:a16="http://schemas.microsoft.com/office/drawing/2014/main" id="{F8F5AC56-F859-BC32-ECA6-CD089D9A325D}"/>
              </a:ext>
            </a:extLst>
          </p:cNvPr>
          <p:cNvSpPr/>
          <p:nvPr/>
        </p:nvSpPr>
        <p:spPr>
          <a:xfrm>
            <a:off x="2086189" y="1536471"/>
            <a:ext cx="1689550" cy="6824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Separate RF</a:t>
            </a:r>
          </a:p>
        </p:txBody>
      </p:sp>
      <p:sp>
        <p:nvSpPr>
          <p:cNvPr id="42" name="TextBox 41">
            <a:extLst>
              <a:ext uri="{FF2B5EF4-FFF2-40B4-BE49-F238E27FC236}">
                <a16:creationId xmlns:a16="http://schemas.microsoft.com/office/drawing/2014/main" id="{4CA62FE1-5EFC-32C4-F2CC-220968084E25}"/>
              </a:ext>
            </a:extLst>
          </p:cNvPr>
          <p:cNvSpPr txBox="1"/>
          <p:nvPr/>
        </p:nvSpPr>
        <p:spPr>
          <a:xfrm>
            <a:off x="4158636" y="4933787"/>
            <a:ext cx="998991" cy="461665"/>
          </a:xfrm>
          <a:prstGeom prst="rect">
            <a:avLst/>
          </a:prstGeom>
          <a:noFill/>
        </p:spPr>
        <p:txBody>
          <a:bodyPr wrap="none" rtlCol="0">
            <a:spAutoFit/>
          </a:bodyPr>
          <a:lstStyle/>
          <a:p>
            <a:r>
              <a:rPr lang="en-US" sz="2400" b="1" dirty="0"/>
              <a:t>(2015)</a:t>
            </a:r>
          </a:p>
        </p:txBody>
      </p:sp>
      <p:pic>
        <p:nvPicPr>
          <p:cNvPr id="3" name="Picture 2" descr="A diagram of a graph&#10;&#10;Description automatically generated">
            <a:extLst>
              <a:ext uri="{FF2B5EF4-FFF2-40B4-BE49-F238E27FC236}">
                <a16:creationId xmlns:a16="http://schemas.microsoft.com/office/drawing/2014/main" id="{F24C736E-5B99-6D32-575B-EEA8932F6002}"/>
              </a:ext>
            </a:extLst>
          </p:cNvPr>
          <p:cNvPicPr>
            <a:picLocks noChangeAspect="1"/>
          </p:cNvPicPr>
          <p:nvPr/>
        </p:nvPicPr>
        <p:blipFill rotWithShape="1">
          <a:blip r:embed="rId5"/>
          <a:srcRect r="12716"/>
          <a:stretch/>
        </p:blipFill>
        <p:spPr>
          <a:xfrm>
            <a:off x="6805955" y="1214767"/>
            <a:ext cx="5250874" cy="5414216"/>
          </a:xfrm>
          <a:prstGeom prst="rect">
            <a:avLst/>
          </a:prstGeom>
        </p:spPr>
      </p:pic>
      <p:sp>
        <p:nvSpPr>
          <p:cNvPr id="8" name="TextBox 7">
            <a:extLst>
              <a:ext uri="{FF2B5EF4-FFF2-40B4-BE49-F238E27FC236}">
                <a16:creationId xmlns:a16="http://schemas.microsoft.com/office/drawing/2014/main" id="{3E8089D6-AD8C-F09E-ED46-B4D99C766895}"/>
              </a:ext>
            </a:extLst>
          </p:cNvPr>
          <p:cNvSpPr txBox="1"/>
          <p:nvPr/>
        </p:nvSpPr>
        <p:spPr>
          <a:xfrm>
            <a:off x="7652314" y="1863632"/>
            <a:ext cx="1334020" cy="523220"/>
          </a:xfrm>
          <a:prstGeom prst="rect">
            <a:avLst/>
          </a:prstGeom>
          <a:noFill/>
        </p:spPr>
        <p:txBody>
          <a:bodyPr wrap="none" rtlCol="0">
            <a:spAutoFit/>
          </a:bodyPr>
          <a:lstStyle/>
          <a:p>
            <a:r>
              <a:rPr lang="en-US" sz="2800" b="1" dirty="0"/>
              <a:t>R</a:t>
            </a:r>
            <a:r>
              <a:rPr lang="en-US" sz="2800" b="1" baseline="30000" dirty="0"/>
              <a:t>2</a:t>
            </a:r>
            <a:r>
              <a:rPr lang="en-US" sz="2800" b="1" dirty="0"/>
              <a:t>: 0.89</a:t>
            </a:r>
          </a:p>
        </p:txBody>
      </p:sp>
    </p:spTree>
    <p:extLst>
      <p:ext uri="{BB962C8B-B14F-4D97-AF65-F5344CB8AC3E}">
        <p14:creationId xmlns:p14="http://schemas.microsoft.com/office/powerpoint/2010/main" val="2275204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map with different colored dots&#10;&#10;Description automatically generated">
            <a:extLst>
              <a:ext uri="{FF2B5EF4-FFF2-40B4-BE49-F238E27FC236}">
                <a16:creationId xmlns:a16="http://schemas.microsoft.com/office/drawing/2014/main" id="{59AF3593-2470-2E31-6B96-46340AB3824F}"/>
              </a:ext>
            </a:extLst>
          </p:cNvPr>
          <p:cNvPicPr>
            <a:picLocks noChangeAspect="1"/>
          </p:cNvPicPr>
          <p:nvPr/>
        </p:nvPicPr>
        <p:blipFill rotWithShape="1">
          <a:blip r:embed="rId7"/>
          <a:srcRect l="22831" t="21954" r="40317" b="15414"/>
          <a:stretch/>
        </p:blipFill>
        <p:spPr>
          <a:xfrm>
            <a:off x="4189297" y="1701579"/>
            <a:ext cx="1791171" cy="3044197"/>
          </a:xfrm>
          <a:prstGeom prst="rect">
            <a:avLst/>
          </a:prstGeom>
        </p:spPr>
      </p:pic>
      <p:sp>
        <p:nvSpPr>
          <p:cNvPr id="4" name="Rectangle 3">
            <a:extLst>
              <a:ext uri="{FF2B5EF4-FFF2-40B4-BE49-F238E27FC236}">
                <a16:creationId xmlns:a16="http://schemas.microsoft.com/office/drawing/2014/main" id="{EAC2C893-A263-A0D8-D64B-2A9FBC25B526}"/>
              </a:ext>
            </a:extLst>
          </p:cNvPr>
          <p:cNvSpPr/>
          <p:nvPr/>
        </p:nvSpPr>
        <p:spPr>
          <a:xfrm>
            <a:off x="4075370" y="1480049"/>
            <a:ext cx="45719" cy="5089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F2C6128-8487-9186-545E-24B931D29E3D}"/>
              </a:ext>
            </a:extLst>
          </p:cNvPr>
          <p:cNvSpPr/>
          <p:nvPr/>
        </p:nvSpPr>
        <p:spPr>
          <a:xfrm>
            <a:off x="995662" y="1249216"/>
            <a:ext cx="2047868" cy="461665"/>
          </a:xfrm>
          <a:prstGeom prst="rect">
            <a:avLst/>
          </a:prstGeom>
        </p:spPr>
        <p:txBody>
          <a:bodyPr wrap="none">
            <a:spAutoFit/>
          </a:bodyPr>
          <a:lstStyle/>
          <a:p>
            <a:r>
              <a:rPr lang="en-US" sz="2400" b="1" dirty="0"/>
              <a:t>1. </a:t>
            </a:r>
            <a:r>
              <a:rPr lang="en-US" sz="2400" b="1" dirty="0" err="1"/>
              <a:t>Gapfill</a:t>
            </a:r>
            <a:r>
              <a:rPr lang="en-US" sz="2400" b="1" dirty="0"/>
              <a:t> AOD </a:t>
            </a:r>
            <a:endParaRPr lang="en-US" sz="2400" dirty="0"/>
          </a:p>
        </p:txBody>
      </p:sp>
      <p:sp>
        <p:nvSpPr>
          <p:cNvPr id="12" name="Title 1">
            <a:extLst>
              <a:ext uri="{FF2B5EF4-FFF2-40B4-BE49-F238E27FC236}">
                <a16:creationId xmlns:a16="http://schemas.microsoft.com/office/drawing/2014/main" id="{FC0BFD95-182C-6BA2-8855-E64A1171C29C}"/>
              </a:ext>
            </a:extLst>
          </p:cNvPr>
          <p:cNvSpPr txBox="1">
            <a:spLocks/>
          </p:cNvSpPr>
          <p:nvPr/>
        </p:nvSpPr>
        <p:spPr>
          <a:xfrm>
            <a:off x="207999" y="-88634"/>
            <a:ext cx="1155903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V2 workflow for continuous PM</a:t>
            </a:r>
            <a:r>
              <a:rPr lang="en-US" baseline="-25000" dirty="0"/>
              <a:t>2.5</a:t>
            </a:r>
            <a:r>
              <a:rPr lang="en-US" dirty="0"/>
              <a:t> from AOD</a:t>
            </a:r>
          </a:p>
        </p:txBody>
      </p:sp>
      <p:pic>
        <p:nvPicPr>
          <p:cNvPr id="22" name="aod_300days_filled_forslides">
            <a:hlinkClick r:id="" action="ppaction://media"/>
            <a:extLst>
              <a:ext uri="{FF2B5EF4-FFF2-40B4-BE49-F238E27FC236}">
                <a16:creationId xmlns:a16="http://schemas.microsoft.com/office/drawing/2014/main" id="{339A01D1-D7B8-28C1-6F3B-5C1C4A5D8F4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2222" t="11111" r="17131" b="9292"/>
          <a:stretch/>
        </p:blipFill>
        <p:spPr>
          <a:xfrm>
            <a:off x="207999" y="1983691"/>
            <a:ext cx="3623194" cy="4082077"/>
          </a:xfrm>
          <a:prstGeom prst="rect">
            <a:avLst/>
          </a:prstGeom>
        </p:spPr>
      </p:pic>
      <p:sp>
        <p:nvSpPr>
          <p:cNvPr id="23" name="TextBox 22">
            <a:extLst>
              <a:ext uri="{FF2B5EF4-FFF2-40B4-BE49-F238E27FC236}">
                <a16:creationId xmlns:a16="http://schemas.microsoft.com/office/drawing/2014/main" id="{C3F101DF-BDE2-64D1-415C-90DD5FDB51B7}"/>
              </a:ext>
            </a:extLst>
          </p:cNvPr>
          <p:cNvSpPr txBox="1"/>
          <p:nvPr/>
        </p:nvSpPr>
        <p:spPr>
          <a:xfrm>
            <a:off x="1071124" y="5522175"/>
            <a:ext cx="2345386" cy="369332"/>
          </a:xfrm>
          <a:prstGeom prst="rect">
            <a:avLst/>
          </a:prstGeom>
          <a:noFill/>
        </p:spPr>
        <p:txBody>
          <a:bodyPr wrap="none" rtlCol="0">
            <a:spAutoFit/>
          </a:bodyPr>
          <a:lstStyle/>
          <a:p>
            <a:r>
              <a:rPr lang="en-US" dirty="0"/>
              <a:t>AOD for inferring PM</a:t>
            </a:r>
            <a:r>
              <a:rPr lang="en-US" baseline="-25000" dirty="0"/>
              <a:t>2.5</a:t>
            </a:r>
          </a:p>
        </p:txBody>
      </p:sp>
      <p:sp>
        <p:nvSpPr>
          <p:cNvPr id="24" name="TextBox 23">
            <a:extLst>
              <a:ext uri="{FF2B5EF4-FFF2-40B4-BE49-F238E27FC236}">
                <a16:creationId xmlns:a16="http://schemas.microsoft.com/office/drawing/2014/main" id="{FE29C1B4-FFF5-001C-718F-2D52D0C6DBC6}"/>
              </a:ext>
            </a:extLst>
          </p:cNvPr>
          <p:cNvSpPr txBox="1"/>
          <p:nvPr/>
        </p:nvSpPr>
        <p:spPr>
          <a:xfrm>
            <a:off x="3753844" y="2510259"/>
            <a:ext cx="301686" cy="369332"/>
          </a:xfrm>
          <a:prstGeom prst="rect">
            <a:avLst/>
          </a:prstGeom>
          <a:noFill/>
        </p:spPr>
        <p:txBody>
          <a:bodyPr wrap="none" rtlCol="0">
            <a:spAutoFit/>
          </a:bodyPr>
          <a:lstStyle/>
          <a:p>
            <a:r>
              <a:rPr lang="en-US" dirty="0"/>
              <a:t>3</a:t>
            </a:r>
          </a:p>
        </p:txBody>
      </p:sp>
      <p:sp>
        <p:nvSpPr>
          <p:cNvPr id="25" name="TextBox 24">
            <a:extLst>
              <a:ext uri="{FF2B5EF4-FFF2-40B4-BE49-F238E27FC236}">
                <a16:creationId xmlns:a16="http://schemas.microsoft.com/office/drawing/2014/main" id="{FBB500B0-B5F1-A730-D7AA-099485279E69}"/>
              </a:ext>
            </a:extLst>
          </p:cNvPr>
          <p:cNvSpPr txBox="1"/>
          <p:nvPr/>
        </p:nvSpPr>
        <p:spPr>
          <a:xfrm>
            <a:off x="3753844" y="3561742"/>
            <a:ext cx="301686" cy="369332"/>
          </a:xfrm>
          <a:prstGeom prst="rect">
            <a:avLst/>
          </a:prstGeom>
          <a:noFill/>
        </p:spPr>
        <p:txBody>
          <a:bodyPr wrap="none" rtlCol="0">
            <a:spAutoFit/>
          </a:bodyPr>
          <a:lstStyle/>
          <a:p>
            <a:r>
              <a:rPr lang="en-US" dirty="0"/>
              <a:t>2</a:t>
            </a:r>
          </a:p>
        </p:txBody>
      </p:sp>
      <p:sp>
        <p:nvSpPr>
          <p:cNvPr id="26" name="TextBox 25">
            <a:extLst>
              <a:ext uri="{FF2B5EF4-FFF2-40B4-BE49-F238E27FC236}">
                <a16:creationId xmlns:a16="http://schemas.microsoft.com/office/drawing/2014/main" id="{923430B6-CE24-6362-620F-08B1F3CC5DBC}"/>
              </a:ext>
            </a:extLst>
          </p:cNvPr>
          <p:cNvSpPr txBox="1"/>
          <p:nvPr/>
        </p:nvSpPr>
        <p:spPr>
          <a:xfrm>
            <a:off x="3759145" y="4630328"/>
            <a:ext cx="301686" cy="369332"/>
          </a:xfrm>
          <a:prstGeom prst="rect">
            <a:avLst/>
          </a:prstGeom>
          <a:noFill/>
        </p:spPr>
        <p:txBody>
          <a:bodyPr wrap="none" rtlCol="0">
            <a:spAutoFit/>
          </a:bodyPr>
          <a:lstStyle/>
          <a:p>
            <a:r>
              <a:rPr lang="en-US" dirty="0"/>
              <a:t>1</a:t>
            </a:r>
          </a:p>
        </p:txBody>
      </p:sp>
      <p:sp>
        <p:nvSpPr>
          <p:cNvPr id="27" name="TextBox 26">
            <a:extLst>
              <a:ext uri="{FF2B5EF4-FFF2-40B4-BE49-F238E27FC236}">
                <a16:creationId xmlns:a16="http://schemas.microsoft.com/office/drawing/2014/main" id="{229C04E7-AF74-5199-56C3-A0248C1442FB}"/>
              </a:ext>
            </a:extLst>
          </p:cNvPr>
          <p:cNvSpPr txBox="1"/>
          <p:nvPr/>
        </p:nvSpPr>
        <p:spPr>
          <a:xfrm>
            <a:off x="3779907" y="5720276"/>
            <a:ext cx="301686" cy="369332"/>
          </a:xfrm>
          <a:prstGeom prst="rect">
            <a:avLst/>
          </a:prstGeom>
          <a:noFill/>
        </p:spPr>
        <p:txBody>
          <a:bodyPr wrap="none" rtlCol="0">
            <a:spAutoFit/>
          </a:bodyPr>
          <a:lstStyle/>
          <a:p>
            <a:r>
              <a:rPr lang="en-US" dirty="0"/>
              <a:t>0</a:t>
            </a:r>
          </a:p>
        </p:txBody>
      </p:sp>
      <p:sp>
        <p:nvSpPr>
          <p:cNvPr id="28" name="Rectangle 27">
            <a:extLst>
              <a:ext uri="{FF2B5EF4-FFF2-40B4-BE49-F238E27FC236}">
                <a16:creationId xmlns:a16="http://schemas.microsoft.com/office/drawing/2014/main" id="{9937D94F-FF1F-997B-8DBF-C943D3EA1763}"/>
              </a:ext>
            </a:extLst>
          </p:cNvPr>
          <p:cNvSpPr/>
          <p:nvPr/>
        </p:nvSpPr>
        <p:spPr>
          <a:xfrm>
            <a:off x="1680756" y="1895677"/>
            <a:ext cx="504233" cy="21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5265122-4B27-7087-F3DA-8EB3E8851B98}"/>
              </a:ext>
            </a:extLst>
          </p:cNvPr>
          <p:cNvSpPr txBox="1"/>
          <p:nvPr/>
        </p:nvSpPr>
        <p:spPr>
          <a:xfrm>
            <a:off x="195788" y="2111012"/>
            <a:ext cx="1750672" cy="523220"/>
          </a:xfrm>
          <a:prstGeom prst="rect">
            <a:avLst/>
          </a:prstGeom>
          <a:noFill/>
        </p:spPr>
        <p:txBody>
          <a:bodyPr wrap="none" rtlCol="0">
            <a:spAutoFit/>
          </a:bodyPr>
          <a:lstStyle/>
          <a:p>
            <a:r>
              <a:rPr lang="en-US" sz="2800" b="1" dirty="0"/>
              <a:t>Filled AOD</a:t>
            </a:r>
            <a:endParaRPr lang="en-US" b="1" dirty="0"/>
          </a:p>
        </p:txBody>
      </p:sp>
      <p:sp>
        <p:nvSpPr>
          <p:cNvPr id="2" name="Rectangle 1">
            <a:extLst>
              <a:ext uri="{FF2B5EF4-FFF2-40B4-BE49-F238E27FC236}">
                <a16:creationId xmlns:a16="http://schemas.microsoft.com/office/drawing/2014/main" id="{0E5F2DA3-4A82-DDB8-EE41-7699A029897F}"/>
              </a:ext>
            </a:extLst>
          </p:cNvPr>
          <p:cNvSpPr/>
          <p:nvPr/>
        </p:nvSpPr>
        <p:spPr>
          <a:xfrm>
            <a:off x="4708223" y="1249216"/>
            <a:ext cx="2273379" cy="461665"/>
          </a:xfrm>
          <a:prstGeom prst="rect">
            <a:avLst/>
          </a:prstGeom>
        </p:spPr>
        <p:txBody>
          <a:bodyPr wrap="none">
            <a:spAutoFit/>
          </a:bodyPr>
          <a:lstStyle/>
          <a:p>
            <a:r>
              <a:rPr lang="en-US" sz="2400" b="1" dirty="0"/>
              <a:t>2. PM</a:t>
            </a:r>
            <a:r>
              <a:rPr lang="en-US" sz="2400" b="1" baseline="-25000" dirty="0"/>
              <a:t>10</a:t>
            </a:r>
            <a:r>
              <a:rPr lang="en-US" sz="2400" b="1" dirty="0"/>
              <a:t> </a:t>
            </a:r>
            <a:r>
              <a:rPr lang="en-US" sz="2400" b="1" dirty="0">
                <a:sym typeface="Wingdings" pitchFamily="2" charset="2"/>
              </a:rPr>
              <a:t></a:t>
            </a:r>
            <a:r>
              <a:rPr lang="en-US" sz="2400" b="1" dirty="0"/>
              <a:t> PM</a:t>
            </a:r>
            <a:r>
              <a:rPr lang="en-US" sz="2400" b="1" baseline="-25000" dirty="0"/>
              <a:t>2.5</a:t>
            </a:r>
            <a:endParaRPr lang="en-US" sz="2400" dirty="0"/>
          </a:p>
        </p:txBody>
      </p:sp>
      <p:sp>
        <p:nvSpPr>
          <p:cNvPr id="3" name="Rectangle 2">
            <a:extLst>
              <a:ext uri="{FF2B5EF4-FFF2-40B4-BE49-F238E27FC236}">
                <a16:creationId xmlns:a16="http://schemas.microsoft.com/office/drawing/2014/main" id="{A49FA271-7334-969A-8EBE-B3B78E704E70}"/>
              </a:ext>
            </a:extLst>
          </p:cNvPr>
          <p:cNvSpPr/>
          <p:nvPr/>
        </p:nvSpPr>
        <p:spPr>
          <a:xfrm>
            <a:off x="7566258" y="1480049"/>
            <a:ext cx="45719" cy="5089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95BC651-E13D-3718-CFDF-3F95B62605D2}"/>
              </a:ext>
            </a:extLst>
          </p:cNvPr>
          <p:cNvSpPr/>
          <p:nvPr/>
        </p:nvSpPr>
        <p:spPr>
          <a:xfrm>
            <a:off x="8018467" y="1249216"/>
            <a:ext cx="3845540" cy="461665"/>
          </a:xfrm>
          <a:prstGeom prst="rect">
            <a:avLst/>
          </a:prstGeom>
        </p:spPr>
        <p:txBody>
          <a:bodyPr wrap="none">
            <a:spAutoFit/>
          </a:bodyPr>
          <a:lstStyle/>
          <a:p>
            <a:r>
              <a:rPr lang="en-US" sz="2400" b="1" dirty="0"/>
              <a:t>3. Estimate PM</a:t>
            </a:r>
            <a:r>
              <a:rPr lang="en-US" sz="2400" b="1" baseline="-25000" dirty="0"/>
              <a:t>2.5</a:t>
            </a:r>
            <a:r>
              <a:rPr lang="en-US" sz="2400" b="1" dirty="0"/>
              <a:t> for domain</a:t>
            </a:r>
            <a:endParaRPr lang="en-US" sz="2400" dirty="0"/>
          </a:p>
        </p:txBody>
      </p:sp>
      <p:pic>
        <p:nvPicPr>
          <p:cNvPr id="7" name="pm_rfaod_weights_pm25_results_forpresentation">
            <a:hlinkClick r:id="" action="ppaction://media"/>
            <a:extLst>
              <a:ext uri="{FF2B5EF4-FFF2-40B4-BE49-F238E27FC236}">
                <a16:creationId xmlns:a16="http://schemas.microsoft.com/office/drawing/2014/main" id="{FFBDF833-7967-7CD8-136F-F4E78FB48C6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12140" t="11742" r="16617" b="10447"/>
          <a:stretch/>
        </p:blipFill>
        <p:spPr>
          <a:xfrm>
            <a:off x="7656664" y="1829852"/>
            <a:ext cx="4025694" cy="4396778"/>
          </a:xfrm>
          <a:prstGeom prst="rect">
            <a:avLst/>
          </a:prstGeom>
        </p:spPr>
      </p:pic>
      <p:sp>
        <p:nvSpPr>
          <p:cNvPr id="8" name="TextBox 7">
            <a:extLst>
              <a:ext uri="{FF2B5EF4-FFF2-40B4-BE49-F238E27FC236}">
                <a16:creationId xmlns:a16="http://schemas.microsoft.com/office/drawing/2014/main" id="{15D77BB0-97DC-A9A7-85FD-27D330C70BC9}"/>
              </a:ext>
            </a:extLst>
          </p:cNvPr>
          <p:cNvSpPr txBox="1"/>
          <p:nvPr/>
        </p:nvSpPr>
        <p:spPr>
          <a:xfrm>
            <a:off x="8036685" y="1983778"/>
            <a:ext cx="2896242" cy="369332"/>
          </a:xfrm>
          <a:prstGeom prst="rect">
            <a:avLst/>
          </a:prstGeom>
          <a:noFill/>
        </p:spPr>
        <p:txBody>
          <a:bodyPr wrap="none" rtlCol="0">
            <a:spAutoFit/>
          </a:bodyPr>
          <a:lstStyle/>
          <a:p>
            <a:r>
              <a:rPr lang="en-US" dirty="0"/>
              <a:t>Daily PM</a:t>
            </a:r>
            <a:r>
              <a:rPr lang="en-US" baseline="-25000" dirty="0"/>
              <a:t>2.5</a:t>
            </a:r>
            <a:r>
              <a:rPr lang="en-US" dirty="0"/>
              <a:t> from March 2011</a:t>
            </a:r>
          </a:p>
        </p:txBody>
      </p:sp>
      <p:sp>
        <p:nvSpPr>
          <p:cNvPr id="9" name="TextBox 8">
            <a:extLst>
              <a:ext uri="{FF2B5EF4-FFF2-40B4-BE49-F238E27FC236}">
                <a16:creationId xmlns:a16="http://schemas.microsoft.com/office/drawing/2014/main" id="{7A97CC24-89C8-3441-9CD8-9B2559DC7CB7}"/>
              </a:ext>
            </a:extLst>
          </p:cNvPr>
          <p:cNvSpPr txBox="1"/>
          <p:nvPr/>
        </p:nvSpPr>
        <p:spPr>
          <a:xfrm>
            <a:off x="11562410" y="4487286"/>
            <a:ext cx="418704" cy="369332"/>
          </a:xfrm>
          <a:prstGeom prst="rect">
            <a:avLst/>
          </a:prstGeom>
          <a:noFill/>
        </p:spPr>
        <p:txBody>
          <a:bodyPr wrap="none" rtlCol="0">
            <a:spAutoFit/>
          </a:bodyPr>
          <a:lstStyle/>
          <a:p>
            <a:r>
              <a:rPr lang="en-US" dirty="0"/>
              <a:t>10</a:t>
            </a:r>
          </a:p>
        </p:txBody>
      </p:sp>
      <p:sp>
        <p:nvSpPr>
          <p:cNvPr id="10" name="Rectangle 9">
            <a:extLst>
              <a:ext uri="{FF2B5EF4-FFF2-40B4-BE49-F238E27FC236}">
                <a16:creationId xmlns:a16="http://schemas.microsoft.com/office/drawing/2014/main" id="{A64658F1-A256-7DB2-E7AB-05F3409AB790}"/>
              </a:ext>
            </a:extLst>
          </p:cNvPr>
          <p:cNvSpPr/>
          <p:nvPr/>
        </p:nvSpPr>
        <p:spPr>
          <a:xfrm>
            <a:off x="9202944" y="1701579"/>
            <a:ext cx="914400" cy="230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3AB502E-C77F-7B5E-3E2A-0954793DA80D}"/>
              </a:ext>
            </a:extLst>
          </p:cNvPr>
          <p:cNvSpPr txBox="1"/>
          <p:nvPr/>
        </p:nvSpPr>
        <p:spPr>
          <a:xfrm>
            <a:off x="11562410" y="4950904"/>
            <a:ext cx="301686" cy="369332"/>
          </a:xfrm>
          <a:prstGeom prst="rect">
            <a:avLst/>
          </a:prstGeom>
          <a:noFill/>
        </p:spPr>
        <p:txBody>
          <a:bodyPr wrap="none" rtlCol="0">
            <a:spAutoFit/>
          </a:bodyPr>
          <a:lstStyle/>
          <a:p>
            <a:r>
              <a:rPr lang="en-US" dirty="0"/>
              <a:t>5</a:t>
            </a:r>
          </a:p>
        </p:txBody>
      </p:sp>
      <p:sp>
        <p:nvSpPr>
          <p:cNvPr id="14" name="TextBox 13">
            <a:extLst>
              <a:ext uri="{FF2B5EF4-FFF2-40B4-BE49-F238E27FC236}">
                <a16:creationId xmlns:a16="http://schemas.microsoft.com/office/drawing/2014/main" id="{28D7FCB0-4BD4-3E35-0F9B-785B0D04C5ED}"/>
              </a:ext>
            </a:extLst>
          </p:cNvPr>
          <p:cNvSpPr txBox="1"/>
          <p:nvPr/>
        </p:nvSpPr>
        <p:spPr>
          <a:xfrm>
            <a:off x="11562321" y="5284178"/>
            <a:ext cx="301686" cy="369332"/>
          </a:xfrm>
          <a:prstGeom prst="rect">
            <a:avLst/>
          </a:prstGeom>
          <a:noFill/>
        </p:spPr>
        <p:txBody>
          <a:bodyPr wrap="none" rtlCol="0">
            <a:spAutoFit/>
          </a:bodyPr>
          <a:lstStyle/>
          <a:p>
            <a:r>
              <a:rPr lang="en-US" dirty="0"/>
              <a:t>3</a:t>
            </a:r>
          </a:p>
        </p:txBody>
      </p:sp>
      <p:sp>
        <p:nvSpPr>
          <p:cNvPr id="15" name="TextBox 14">
            <a:extLst>
              <a:ext uri="{FF2B5EF4-FFF2-40B4-BE49-F238E27FC236}">
                <a16:creationId xmlns:a16="http://schemas.microsoft.com/office/drawing/2014/main" id="{3D356B33-B9A9-240B-19E4-708E0AF4CFA5}"/>
              </a:ext>
            </a:extLst>
          </p:cNvPr>
          <p:cNvSpPr txBox="1"/>
          <p:nvPr/>
        </p:nvSpPr>
        <p:spPr>
          <a:xfrm>
            <a:off x="11553597" y="5570738"/>
            <a:ext cx="301686" cy="369332"/>
          </a:xfrm>
          <a:prstGeom prst="rect">
            <a:avLst/>
          </a:prstGeom>
          <a:noFill/>
        </p:spPr>
        <p:txBody>
          <a:bodyPr wrap="none" rtlCol="0">
            <a:spAutoFit/>
          </a:bodyPr>
          <a:lstStyle/>
          <a:p>
            <a:r>
              <a:rPr lang="en-US" dirty="0"/>
              <a:t>2</a:t>
            </a:r>
          </a:p>
        </p:txBody>
      </p:sp>
      <p:sp>
        <p:nvSpPr>
          <p:cNvPr id="16" name="TextBox 15">
            <a:extLst>
              <a:ext uri="{FF2B5EF4-FFF2-40B4-BE49-F238E27FC236}">
                <a16:creationId xmlns:a16="http://schemas.microsoft.com/office/drawing/2014/main" id="{92FA11A4-68B7-037B-6A98-C182722C1281}"/>
              </a:ext>
            </a:extLst>
          </p:cNvPr>
          <p:cNvSpPr txBox="1"/>
          <p:nvPr/>
        </p:nvSpPr>
        <p:spPr>
          <a:xfrm>
            <a:off x="11558840" y="4067252"/>
            <a:ext cx="418704" cy="369332"/>
          </a:xfrm>
          <a:prstGeom prst="rect">
            <a:avLst/>
          </a:prstGeom>
          <a:noFill/>
        </p:spPr>
        <p:txBody>
          <a:bodyPr wrap="none" rtlCol="0">
            <a:spAutoFit/>
          </a:bodyPr>
          <a:lstStyle/>
          <a:p>
            <a:r>
              <a:rPr lang="en-US" dirty="0"/>
              <a:t>20</a:t>
            </a:r>
          </a:p>
        </p:txBody>
      </p:sp>
      <p:sp>
        <p:nvSpPr>
          <p:cNvPr id="17" name="TextBox 16">
            <a:extLst>
              <a:ext uri="{FF2B5EF4-FFF2-40B4-BE49-F238E27FC236}">
                <a16:creationId xmlns:a16="http://schemas.microsoft.com/office/drawing/2014/main" id="{E13BCF39-EA55-2CF3-4D58-D10B0E0D93B3}"/>
              </a:ext>
            </a:extLst>
          </p:cNvPr>
          <p:cNvSpPr txBox="1"/>
          <p:nvPr/>
        </p:nvSpPr>
        <p:spPr>
          <a:xfrm>
            <a:off x="11549107" y="3772879"/>
            <a:ext cx="418704" cy="369332"/>
          </a:xfrm>
          <a:prstGeom prst="rect">
            <a:avLst/>
          </a:prstGeom>
          <a:noFill/>
        </p:spPr>
        <p:txBody>
          <a:bodyPr wrap="none" rtlCol="0">
            <a:spAutoFit/>
          </a:bodyPr>
          <a:lstStyle/>
          <a:p>
            <a:r>
              <a:rPr lang="en-US" dirty="0"/>
              <a:t>30</a:t>
            </a:r>
          </a:p>
        </p:txBody>
      </p:sp>
      <p:sp>
        <p:nvSpPr>
          <p:cNvPr id="18" name="TextBox 17">
            <a:extLst>
              <a:ext uri="{FF2B5EF4-FFF2-40B4-BE49-F238E27FC236}">
                <a16:creationId xmlns:a16="http://schemas.microsoft.com/office/drawing/2014/main" id="{87AB25EE-7601-9873-639C-936DF3362C13}"/>
              </a:ext>
            </a:extLst>
          </p:cNvPr>
          <p:cNvSpPr txBox="1"/>
          <p:nvPr/>
        </p:nvSpPr>
        <p:spPr>
          <a:xfrm>
            <a:off x="11569752" y="3444933"/>
            <a:ext cx="418704" cy="369332"/>
          </a:xfrm>
          <a:prstGeom prst="rect">
            <a:avLst/>
          </a:prstGeom>
          <a:noFill/>
        </p:spPr>
        <p:txBody>
          <a:bodyPr wrap="none" rtlCol="0">
            <a:spAutoFit/>
          </a:bodyPr>
          <a:lstStyle/>
          <a:p>
            <a:r>
              <a:rPr lang="en-US" dirty="0"/>
              <a:t>50</a:t>
            </a:r>
          </a:p>
        </p:txBody>
      </p:sp>
      <p:sp>
        <p:nvSpPr>
          <p:cNvPr id="20" name="TextBox 19">
            <a:extLst>
              <a:ext uri="{FF2B5EF4-FFF2-40B4-BE49-F238E27FC236}">
                <a16:creationId xmlns:a16="http://schemas.microsoft.com/office/drawing/2014/main" id="{9A876597-9738-E0CC-C797-D6DAECB3C433}"/>
              </a:ext>
            </a:extLst>
          </p:cNvPr>
          <p:cNvSpPr txBox="1"/>
          <p:nvPr/>
        </p:nvSpPr>
        <p:spPr>
          <a:xfrm>
            <a:off x="11575970" y="2983657"/>
            <a:ext cx="535724" cy="369332"/>
          </a:xfrm>
          <a:prstGeom prst="rect">
            <a:avLst/>
          </a:prstGeom>
          <a:noFill/>
        </p:spPr>
        <p:txBody>
          <a:bodyPr wrap="none" rtlCol="0">
            <a:spAutoFit/>
          </a:bodyPr>
          <a:lstStyle/>
          <a:p>
            <a:r>
              <a:rPr lang="en-US" dirty="0"/>
              <a:t>100</a:t>
            </a:r>
          </a:p>
        </p:txBody>
      </p:sp>
      <p:sp>
        <p:nvSpPr>
          <p:cNvPr id="21" name="TextBox 20">
            <a:extLst>
              <a:ext uri="{FF2B5EF4-FFF2-40B4-BE49-F238E27FC236}">
                <a16:creationId xmlns:a16="http://schemas.microsoft.com/office/drawing/2014/main" id="{03308FF5-01BC-4D7F-E2E2-B5495BB0CA4B}"/>
              </a:ext>
            </a:extLst>
          </p:cNvPr>
          <p:cNvSpPr txBox="1"/>
          <p:nvPr/>
        </p:nvSpPr>
        <p:spPr>
          <a:xfrm>
            <a:off x="11557223" y="2546004"/>
            <a:ext cx="535724" cy="369332"/>
          </a:xfrm>
          <a:prstGeom prst="rect">
            <a:avLst/>
          </a:prstGeom>
          <a:noFill/>
        </p:spPr>
        <p:txBody>
          <a:bodyPr wrap="none" rtlCol="0">
            <a:spAutoFit/>
          </a:bodyPr>
          <a:lstStyle/>
          <a:p>
            <a:r>
              <a:rPr lang="en-US" dirty="0"/>
              <a:t>200</a:t>
            </a:r>
          </a:p>
        </p:txBody>
      </p:sp>
      <p:sp>
        <p:nvSpPr>
          <p:cNvPr id="31" name="TextBox 30">
            <a:extLst>
              <a:ext uri="{FF2B5EF4-FFF2-40B4-BE49-F238E27FC236}">
                <a16:creationId xmlns:a16="http://schemas.microsoft.com/office/drawing/2014/main" id="{B298EBC1-A5E0-2D54-D0CD-FAF5793F65BF}"/>
              </a:ext>
            </a:extLst>
          </p:cNvPr>
          <p:cNvSpPr txBox="1"/>
          <p:nvPr/>
        </p:nvSpPr>
        <p:spPr>
          <a:xfrm>
            <a:off x="11563874" y="2261580"/>
            <a:ext cx="535724" cy="369332"/>
          </a:xfrm>
          <a:prstGeom prst="rect">
            <a:avLst/>
          </a:prstGeom>
          <a:noFill/>
        </p:spPr>
        <p:txBody>
          <a:bodyPr wrap="none" rtlCol="0">
            <a:spAutoFit/>
          </a:bodyPr>
          <a:lstStyle/>
          <a:p>
            <a:r>
              <a:rPr lang="en-US" dirty="0"/>
              <a:t>300</a:t>
            </a:r>
          </a:p>
        </p:txBody>
      </p:sp>
      <p:sp>
        <p:nvSpPr>
          <p:cNvPr id="33" name="TextBox 32">
            <a:extLst>
              <a:ext uri="{FF2B5EF4-FFF2-40B4-BE49-F238E27FC236}">
                <a16:creationId xmlns:a16="http://schemas.microsoft.com/office/drawing/2014/main" id="{5E192AF4-67AF-10C6-4CFC-E57384ED4358}"/>
              </a:ext>
            </a:extLst>
          </p:cNvPr>
          <p:cNvSpPr txBox="1"/>
          <p:nvPr/>
        </p:nvSpPr>
        <p:spPr>
          <a:xfrm>
            <a:off x="11563874" y="1932521"/>
            <a:ext cx="535724" cy="369332"/>
          </a:xfrm>
          <a:prstGeom prst="rect">
            <a:avLst/>
          </a:prstGeom>
          <a:noFill/>
        </p:spPr>
        <p:txBody>
          <a:bodyPr wrap="none" rtlCol="0">
            <a:spAutoFit/>
          </a:bodyPr>
          <a:lstStyle/>
          <a:p>
            <a:r>
              <a:rPr lang="en-US" dirty="0"/>
              <a:t>500</a:t>
            </a:r>
          </a:p>
        </p:txBody>
      </p:sp>
      <p:sp>
        <p:nvSpPr>
          <p:cNvPr id="34" name="TextBox 33">
            <a:extLst>
              <a:ext uri="{FF2B5EF4-FFF2-40B4-BE49-F238E27FC236}">
                <a16:creationId xmlns:a16="http://schemas.microsoft.com/office/drawing/2014/main" id="{1EF24455-1886-F32B-AFEB-0807EFD30A8A}"/>
              </a:ext>
            </a:extLst>
          </p:cNvPr>
          <p:cNvSpPr txBox="1"/>
          <p:nvPr/>
        </p:nvSpPr>
        <p:spPr>
          <a:xfrm rot="16200000">
            <a:off x="11220591" y="3943718"/>
            <a:ext cx="1653017" cy="400110"/>
          </a:xfrm>
          <a:prstGeom prst="rect">
            <a:avLst/>
          </a:prstGeom>
          <a:noFill/>
        </p:spPr>
        <p:txBody>
          <a:bodyPr wrap="none" rtlCol="0">
            <a:spAutoFit/>
          </a:bodyPr>
          <a:lstStyle/>
          <a:p>
            <a:r>
              <a:rPr lang="en-US" sz="2000" b="1" dirty="0"/>
              <a:t>PM</a:t>
            </a:r>
            <a:r>
              <a:rPr lang="en-US" sz="2000" b="1" baseline="-25000" dirty="0"/>
              <a:t>2.5</a:t>
            </a:r>
            <a:r>
              <a:rPr lang="en-US" sz="2000" b="1" dirty="0"/>
              <a:t> (µg m</a:t>
            </a:r>
            <a:r>
              <a:rPr lang="en-US" sz="2000" b="1" baseline="30000" dirty="0"/>
              <a:t>-3</a:t>
            </a:r>
            <a:r>
              <a:rPr lang="en-US" sz="2000" b="1" dirty="0"/>
              <a:t>)</a:t>
            </a:r>
          </a:p>
        </p:txBody>
      </p:sp>
      <p:pic>
        <p:nvPicPr>
          <p:cNvPr id="35" name="Picture 34" descr="A map with different colored dots&#10;&#10;Description automatically generated">
            <a:extLst>
              <a:ext uri="{FF2B5EF4-FFF2-40B4-BE49-F238E27FC236}">
                <a16:creationId xmlns:a16="http://schemas.microsoft.com/office/drawing/2014/main" id="{A555A61F-ABE8-BC19-8F25-ADAB7A24C036}"/>
              </a:ext>
            </a:extLst>
          </p:cNvPr>
          <p:cNvPicPr>
            <a:picLocks noChangeAspect="1"/>
          </p:cNvPicPr>
          <p:nvPr/>
        </p:nvPicPr>
        <p:blipFill rotWithShape="1">
          <a:blip r:embed="rId10"/>
          <a:srcRect l="24805" t="26280" r="39056" b="16185"/>
          <a:stretch/>
        </p:blipFill>
        <p:spPr>
          <a:xfrm>
            <a:off x="5764949" y="3831521"/>
            <a:ext cx="1744275" cy="2776990"/>
          </a:xfrm>
          <a:prstGeom prst="rect">
            <a:avLst/>
          </a:prstGeom>
        </p:spPr>
      </p:pic>
      <p:sp>
        <p:nvSpPr>
          <p:cNvPr id="37" name="Right Arrow 36">
            <a:extLst>
              <a:ext uri="{FF2B5EF4-FFF2-40B4-BE49-F238E27FC236}">
                <a16:creationId xmlns:a16="http://schemas.microsoft.com/office/drawing/2014/main" id="{DB348FBA-DB3C-D2CC-3660-939501465BE1}"/>
              </a:ext>
            </a:extLst>
          </p:cNvPr>
          <p:cNvSpPr/>
          <p:nvPr/>
        </p:nvSpPr>
        <p:spPr>
          <a:xfrm rot="2700000">
            <a:off x="4691776" y="4242555"/>
            <a:ext cx="1366817" cy="57808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23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0" fill="hold"/>
                                        <p:tgtEl>
                                          <p:spTgt spid="22"/>
                                        </p:tgtEl>
                                      </p:cBhvr>
                                    </p:cmd>
                                  </p:childTnLst>
                                </p:cTn>
                              </p:par>
                              <p:par>
                                <p:cTn id="7" presetID="1" presetClass="mediacall" presetSubtype="0" fill="hold" nodeType="withEffect">
                                  <p:stCondLst>
                                    <p:cond delay="0"/>
                                  </p:stCondLst>
                                  <p:childTnLst>
                                    <p:cmd type="call" cmd="playFrom(0.0)">
                                      <p:cBhvr>
                                        <p:cTn id="8" dur="10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2"/>
                                        </p:tgtEl>
                                      </p:cBhvr>
                                    </p:cmd>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A7F68-DCC4-0A10-21B0-C966E4F73880}"/>
              </a:ext>
            </a:extLst>
          </p:cNvPr>
          <p:cNvSpPr>
            <a:spLocks noGrp="1"/>
          </p:cNvSpPr>
          <p:nvPr>
            <p:ph type="title"/>
          </p:nvPr>
        </p:nvSpPr>
        <p:spPr>
          <a:xfrm>
            <a:off x="838200" y="110807"/>
            <a:ext cx="10515600" cy="1325563"/>
          </a:xfrm>
        </p:spPr>
        <p:txBody>
          <a:bodyPr>
            <a:normAutofit fontScale="90000"/>
          </a:bodyPr>
          <a:lstStyle/>
          <a:p>
            <a:r>
              <a:rPr lang="en-US" dirty="0"/>
              <a:t>Improved extrapolation into clean rural/mountainous regions (Kyushu case study) </a:t>
            </a:r>
          </a:p>
        </p:txBody>
      </p:sp>
      <p:pic>
        <p:nvPicPr>
          <p:cNvPr id="28" name="Picture 27" descr="A map of the world&#10;&#10;Description automatically generated">
            <a:extLst>
              <a:ext uri="{FF2B5EF4-FFF2-40B4-BE49-F238E27FC236}">
                <a16:creationId xmlns:a16="http://schemas.microsoft.com/office/drawing/2014/main" id="{8468470C-A31B-4AD7-D416-EDC81E583A06}"/>
              </a:ext>
            </a:extLst>
          </p:cNvPr>
          <p:cNvPicPr>
            <a:picLocks noChangeAspect="1"/>
          </p:cNvPicPr>
          <p:nvPr/>
        </p:nvPicPr>
        <p:blipFill rotWithShape="1">
          <a:blip r:embed="rId3"/>
          <a:srcRect l="18806" t="11462" r="24949" b="10376"/>
          <a:stretch/>
        </p:blipFill>
        <p:spPr>
          <a:xfrm>
            <a:off x="239662" y="2087880"/>
            <a:ext cx="3514105" cy="3906665"/>
          </a:xfrm>
          <a:prstGeom prst="rect">
            <a:avLst/>
          </a:prstGeom>
        </p:spPr>
      </p:pic>
      <p:pic>
        <p:nvPicPr>
          <p:cNvPr id="29" name="Picture 28" descr="A map of the world&#10;&#10;Description automatically generated">
            <a:extLst>
              <a:ext uri="{FF2B5EF4-FFF2-40B4-BE49-F238E27FC236}">
                <a16:creationId xmlns:a16="http://schemas.microsoft.com/office/drawing/2014/main" id="{17A5164C-979D-85ED-53D5-B17266818166}"/>
              </a:ext>
            </a:extLst>
          </p:cNvPr>
          <p:cNvPicPr>
            <a:picLocks noChangeAspect="1"/>
          </p:cNvPicPr>
          <p:nvPr/>
        </p:nvPicPr>
        <p:blipFill rotWithShape="1">
          <a:blip r:embed="rId4"/>
          <a:srcRect l="18579" t="11386" r="24833" b="9985"/>
          <a:stretch/>
        </p:blipFill>
        <p:spPr>
          <a:xfrm>
            <a:off x="3753767" y="2086050"/>
            <a:ext cx="3535431" cy="3930021"/>
          </a:xfrm>
          <a:prstGeom prst="rect">
            <a:avLst/>
          </a:prstGeom>
        </p:spPr>
      </p:pic>
      <p:pic>
        <p:nvPicPr>
          <p:cNvPr id="30" name="Picture 29" descr="A map of the world&#10;&#10;Description automatically generated">
            <a:extLst>
              <a:ext uri="{FF2B5EF4-FFF2-40B4-BE49-F238E27FC236}">
                <a16:creationId xmlns:a16="http://schemas.microsoft.com/office/drawing/2014/main" id="{75B36972-F4BD-F6E8-4EC7-15544C731D3F}"/>
              </a:ext>
            </a:extLst>
          </p:cNvPr>
          <p:cNvPicPr>
            <a:picLocks noChangeAspect="1"/>
          </p:cNvPicPr>
          <p:nvPr/>
        </p:nvPicPr>
        <p:blipFill rotWithShape="1">
          <a:blip r:embed="rId5"/>
          <a:srcRect l="18237" t="11731" r="25345" b="10577"/>
          <a:stretch/>
        </p:blipFill>
        <p:spPr>
          <a:xfrm>
            <a:off x="7278437" y="2086050"/>
            <a:ext cx="3524866" cy="3883185"/>
          </a:xfrm>
          <a:prstGeom prst="rect">
            <a:avLst/>
          </a:prstGeom>
        </p:spPr>
      </p:pic>
      <p:pic>
        <p:nvPicPr>
          <p:cNvPr id="31" name="Picture 30" descr="A map of the world&#10;&#10;Description automatically generated">
            <a:extLst>
              <a:ext uri="{FF2B5EF4-FFF2-40B4-BE49-F238E27FC236}">
                <a16:creationId xmlns:a16="http://schemas.microsoft.com/office/drawing/2014/main" id="{27412865-07DE-A440-1B6D-C59013854711}"/>
              </a:ext>
            </a:extLst>
          </p:cNvPr>
          <p:cNvPicPr>
            <a:picLocks noChangeAspect="1"/>
          </p:cNvPicPr>
          <p:nvPr/>
        </p:nvPicPr>
        <p:blipFill rotWithShape="1">
          <a:blip r:embed="rId5"/>
          <a:srcRect l="77367" t="11731" r="17857" b="9640"/>
          <a:stretch/>
        </p:blipFill>
        <p:spPr>
          <a:xfrm>
            <a:off x="10881361" y="1690688"/>
            <a:ext cx="365759" cy="4817447"/>
          </a:xfrm>
          <a:prstGeom prst="rect">
            <a:avLst/>
          </a:prstGeom>
        </p:spPr>
      </p:pic>
      <p:sp>
        <p:nvSpPr>
          <p:cNvPr id="32" name="TextBox 31">
            <a:extLst>
              <a:ext uri="{FF2B5EF4-FFF2-40B4-BE49-F238E27FC236}">
                <a16:creationId xmlns:a16="http://schemas.microsoft.com/office/drawing/2014/main" id="{DC0B20F1-46CE-F019-F37D-3F1AC8DDC02F}"/>
              </a:ext>
            </a:extLst>
          </p:cNvPr>
          <p:cNvSpPr txBox="1"/>
          <p:nvPr/>
        </p:nvSpPr>
        <p:spPr>
          <a:xfrm>
            <a:off x="11174335" y="6123543"/>
            <a:ext cx="301686" cy="369332"/>
          </a:xfrm>
          <a:prstGeom prst="rect">
            <a:avLst/>
          </a:prstGeom>
          <a:noFill/>
        </p:spPr>
        <p:txBody>
          <a:bodyPr wrap="none" rtlCol="0">
            <a:spAutoFit/>
          </a:bodyPr>
          <a:lstStyle/>
          <a:p>
            <a:r>
              <a:rPr lang="en-US" dirty="0"/>
              <a:t>8</a:t>
            </a:r>
          </a:p>
        </p:txBody>
      </p:sp>
      <p:sp>
        <p:nvSpPr>
          <p:cNvPr id="33" name="TextBox 32">
            <a:extLst>
              <a:ext uri="{FF2B5EF4-FFF2-40B4-BE49-F238E27FC236}">
                <a16:creationId xmlns:a16="http://schemas.microsoft.com/office/drawing/2014/main" id="{1B038701-CF84-4BB5-4050-D52E28E1AD02}"/>
              </a:ext>
            </a:extLst>
          </p:cNvPr>
          <p:cNvSpPr txBox="1"/>
          <p:nvPr/>
        </p:nvSpPr>
        <p:spPr>
          <a:xfrm>
            <a:off x="11143855" y="5498703"/>
            <a:ext cx="418704" cy="369332"/>
          </a:xfrm>
          <a:prstGeom prst="rect">
            <a:avLst/>
          </a:prstGeom>
          <a:noFill/>
        </p:spPr>
        <p:txBody>
          <a:bodyPr wrap="none" rtlCol="0">
            <a:spAutoFit/>
          </a:bodyPr>
          <a:lstStyle/>
          <a:p>
            <a:r>
              <a:rPr lang="en-US" dirty="0"/>
              <a:t>10</a:t>
            </a:r>
          </a:p>
        </p:txBody>
      </p:sp>
      <p:sp>
        <p:nvSpPr>
          <p:cNvPr id="34" name="TextBox 33">
            <a:extLst>
              <a:ext uri="{FF2B5EF4-FFF2-40B4-BE49-F238E27FC236}">
                <a16:creationId xmlns:a16="http://schemas.microsoft.com/office/drawing/2014/main" id="{94BA7CBF-BE10-4917-D89B-A18840CC1036}"/>
              </a:ext>
            </a:extLst>
          </p:cNvPr>
          <p:cNvSpPr txBox="1"/>
          <p:nvPr/>
        </p:nvSpPr>
        <p:spPr>
          <a:xfrm>
            <a:off x="11143855" y="4858603"/>
            <a:ext cx="418704" cy="369332"/>
          </a:xfrm>
          <a:prstGeom prst="rect">
            <a:avLst/>
          </a:prstGeom>
          <a:noFill/>
        </p:spPr>
        <p:txBody>
          <a:bodyPr wrap="none" rtlCol="0">
            <a:spAutoFit/>
          </a:bodyPr>
          <a:lstStyle/>
          <a:p>
            <a:r>
              <a:rPr lang="en-US" dirty="0"/>
              <a:t>12</a:t>
            </a:r>
          </a:p>
        </p:txBody>
      </p:sp>
      <p:sp>
        <p:nvSpPr>
          <p:cNvPr id="35" name="TextBox 34">
            <a:extLst>
              <a:ext uri="{FF2B5EF4-FFF2-40B4-BE49-F238E27FC236}">
                <a16:creationId xmlns:a16="http://schemas.microsoft.com/office/drawing/2014/main" id="{97B16A70-593E-1D76-8712-2594C3CBCF77}"/>
              </a:ext>
            </a:extLst>
          </p:cNvPr>
          <p:cNvSpPr txBox="1"/>
          <p:nvPr/>
        </p:nvSpPr>
        <p:spPr>
          <a:xfrm>
            <a:off x="11174335" y="4218503"/>
            <a:ext cx="418704" cy="369332"/>
          </a:xfrm>
          <a:prstGeom prst="rect">
            <a:avLst/>
          </a:prstGeom>
          <a:noFill/>
        </p:spPr>
        <p:txBody>
          <a:bodyPr wrap="none" rtlCol="0">
            <a:spAutoFit/>
          </a:bodyPr>
          <a:lstStyle/>
          <a:p>
            <a:r>
              <a:rPr lang="en-US" dirty="0"/>
              <a:t>14</a:t>
            </a:r>
          </a:p>
        </p:txBody>
      </p:sp>
      <p:sp>
        <p:nvSpPr>
          <p:cNvPr id="36" name="TextBox 35">
            <a:extLst>
              <a:ext uri="{FF2B5EF4-FFF2-40B4-BE49-F238E27FC236}">
                <a16:creationId xmlns:a16="http://schemas.microsoft.com/office/drawing/2014/main" id="{A0B5C228-8821-E23B-2AD0-59C96C8B4975}"/>
              </a:ext>
            </a:extLst>
          </p:cNvPr>
          <p:cNvSpPr txBox="1"/>
          <p:nvPr/>
        </p:nvSpPr>
        <p:spPr>
          <a:xfrm>
            <a:off x="11174335" y="3578403"/>
            <a:ext cx="418704" cy="369332"/>
          </a:xfrm>
          <a:prstGeom prst="rect">
            <a:avLst/>
          </a:prstGeom>
          <a:noFill/>
        </p:spPr>
        <p:txBody>
          <a:bodyPr wrap="none" rtlCol="0">
            <a:spAutoFit/>
          </a:bodyPr>
          <a:lstStyle/>
          <a:p>
            <a:r>
              <a:rPr lang="en-US" dirty="0"/>
              <a:t>16</a:t>
            </a:r>
          </a:p>
        </p:txBody>
      </p:sp>
      <p:sp>
        <p:nvSpPr>
          <p:cNvPr id="37" name="TextBox 36">
            <a:extLst>
              <a:ext uri="{FF2B5EF4-FFF2-40B4-BE49-F238E27FC236}">
                <a16:creationId xmlns:a16="http://schemas.microsoft.com/office/drawing/2014/main" id="{B07168D0-ABB3-752B-ADE8-B8C4443963CA}"/>
              </a:ext>
            </a:extLst>
          </p:cNvPr>
          <p:cNvSpPr txBox="1"/>
          <p:nvPr/>
        </p:nvSpPr>
        <p:spPr>
          <a:xfrm>
            <a:off x="11160407" y="2953563"/>
            <a:ext cx="418704" cy="369332"/>
          </a:xfrm>
          <a:prstGeom prst="rect">
            <a:avLst/>
          </a:prstGeom>
          <a:noFill/>
        </p:spPr>
        <p:txBody>
          <a:bodyPr wrap="none" rtlCol="0">
            <a:spAutoFit/>
          </a:bodyPr>
          <a:lstStyle/>
          <a:p>
            <a:r>
              <a:rPr lang="en-US" dirty="0"/>
              <a:t>18</a:t>
            </a:r>
          </a:p>
        </p:txBody>
      </p:sp>
      <p:sp>
        <p:nvSpPr>
          <p:cNvPr id="38" name="TextBox 37">
            <a:extLst>
              <a:ext uri="{FF2B5EF4-FFF2-40B4-BE49-F238E27FC236}">
                <a16:creationId xmlns:a16="http://schemas.microsoft.com/office/drawing/2014/main" id="{7FC7C492-08E7-F7F5-4BEC-6954E7E04C1F}"/>
              </a:ext>
            </a:extLst>
          </p:cNvPr>
          <p:cNvSpPr txBox="1"/>
          <p:nvPr/>
        </p:nvSpPr>
        <p:spPr>
          <a:xfrm>
            <a:off x="11160407" y="2313463"/>
            <a:ext cx="418704" cy="369332"/>
          </a:xfrm>
          <a:prstGeom prst="rect">
            <a:avLst/>
          </a:prstGeom>
          <a:noFill/>
        </p:spPr>
        <p:txBody>
          <a:bodyPr wrap="none" rtlCol="0">
            <a:spAutoFit/>
          </a:bodyPr>
          <a:lstStyle/>
          <a:p>
            <a:r>
              <a:rPr lang="en-US" dirty="0"/>
              <a:t>20</a:t>
            </a:r>
          </a:p>
        </p:txBody>
      </p:sp>
      <p:sp>
        <p:nvSpPr>
          <p:cNvPr id="39" name="TextBox 38">
            <a:extLst>
              <a:ext uri="{FF2B5EF4-FFF2-40B4-BE49-F238E27FC236}">
                <a16:creationId xmlns:a16="http://schemas.microsoft.com/office/drawing/2014/main" id="{0BADC0D0-20C6-AE08-AF11-13B8B6CF7E98}"/>
              </a:ext>
            </a:extLst>
          </p:cNvPr>
          <p:cNvSpPr txBox="1"/>
          <p:nvPr/>
        </p:nvSpPr>
        <p:spPr>
          <a:xfrm>
            <a:off x="11174335" y="1703703"/>
            <a:ext cx="418704" cy="369332"/>
          </a:xfrm>
          <a:prstGeom prst="rect">
            <a:avLst/>
          </a:prstGeom>
          <a:noFill/>
        </p:spPr>
        <p:txBody>
          <a:bodyPr wrap="none" rtlCol="0">
            <a:spAutoFit/>
          </a:bodyPr>
          <a:lstStyle/>
          <a:p>
            <a:r>
              <a:rPr lang="en-US" dirty="0"/>
              <a:t>22</a:t>
            </a:r>
          </a:p>
        </p:txBody>
      </p:sp>
      <p:sp>
        <p:nvSpPr>
          <p:cNvPr id="40" name="TextBox 39">
            <a:extLst>
              <a:ext uri="{FF2B5EF4-FFF2-40B4-BE49-F238E27FC236}">
                <a16:creationId xmlns:a16="http://schemas.microsoft.com/office/drawing/2014/main" id="{AF5D1C08-D4BE-CBFD-10E6-BC14B57E32DC}"/>
              </a:ext>
            </a:extLst>
          </p:cNvPr>
          <p:cNvSpPr txBox="1"/>
          <p:nvPr/>
        </p:nvSpPr>
        <p:spPr>
          <a:xfrm>
            <a:off x="1012309" y="5999770"/>
            <a:ext cx="1968809" cy="461665"/>
          </a:xfrm>
          <a:prstGeom prst="rect">
            <a:avLst/>
          </a:prstGeom>
          <a:noFill/>
        </p:spPr>
        <p:txBody>
          <a:bodyPr wrap="none" rtlCol="0">
            <a:spAutoFit/>
          </a:bodyPr>
          <a:lstStyle/>
          <a:p>
            <a:r>
              <a:rPr lang="en-US" sz="2400" b="1" dirty="0"/>
              <a:t>GOCI PM</a:t>
            </a:r>
            <a:r>
              <a:rPr lang="en-US" sz="2400" b="1" baseline="-25000" dirty="0"/>
              <a:t>2.5</a:t>
            </a:r>
            <a:r>
              <a:rPr lang="en-US" sz="2400" b="1" dirty="0"/>
              <a:t> v1</a:t>
            </a:r>
          </a:p>
        </p:txBody>
      </p:sp>
      <p:sp>
        <p:nvSpPr>
          <p:cNvPr id="41" name="TextBox 40">
            <a:extLst>
              <a:ext uri="{FF2B5EF4-FFF2-40B4-BE49-F238E27FC236}">
                <a16:creationId xmlns:a16="http://schemas.microsoft.com/office/drawing/2014/main" id="{341D2351-16D8-E8C9-4849-D850220D617C}"/>
              </a:ext>
            </a:extLst>
          </p:cNvPr>
          <p:cNvSpPr txBox="1"/>
          <p:nvPr/>
        </p:nvSpPr>
        <p:spPr>
          <a:xfrm>
            <a:off x="4855646" y="5994545"/>
            <a:ext cx="1412181" cy="461665"/>
          </a:xfrm>
          <a:prstGeom prst="rect">
            <a:avLst/>
          </a:prstGeom>
          <a:noFill/>
        </p:spPr>
        <p:txBody>
          <a:bodyPr wrap="none" rtlCol="0">
            <a:spAutoFit/>
          </a:bodyPr>
          <a:lstStyle/>
          <a:p>
            <a:r>
              <a:rPr lang="en-US" sz="2400" b="1" dirty="0"/>
              <a:t>NIES sites</a:t>
            </a:r>
          </a:p>
        </p:txBody>
      </p:sp>
      <p:sp>
        <p:nvSpPr>
          <p:cNvPr id="42" name="TextBox 41">
            <a:extLst>
              <a:ext uri="{FF2B5EF4-FFF2-40B4-BE49-F238E27FC236}">
                <a16:creationId xmlns:a16="http://schemas.microsoft.com/office/drawing/2014/main" id="{391943BA-25F7-3264-C387-53E965A273C3}"/>
              </a:ext>
            </a:extLst>
          </p:cNvPr>
          <p:cNvSpPr txBox="1"/>
          <p:nvPr/>
        </p:nvSpPr>
        <p:spPr>
          <a:xfrm>
            <a:off x="8179321" y="5994545"/>
            <a:ext cx="1968809" cy="461665"/>
          </a:xfrm>
          <a:prstGeom prst="rect">
            <a:avLst/>
          </a:prstGeom>
          <a:noFill/>
        </p:spPr>
        <p:txBody>
          <a:bodyPr wrap="none" rtlCol="0">
            <a:spAutoFit/>
          </a:bodyPr>
          <a:lstStyle/>
          <a:p>
            <a:r>
              <a:rPr lang="en-US" sz="2400" b="1" dirty="0"/>
              <a:t>GOCI PM</a:t>
            </a:r>
            <a:r>
              <a:rPr lang="en-US" sz="2400" b="1" baseline="-25000" dirty="0"/>
              <a:t>2.5</a:t>
            </a:r>
            <a:r>
              <a:rPr lang="en-US" sz="2400" b="1" dirty="0"/>
              <a:t> v2</a:t>
            </a:r>
          </a:p>
        </p:txBody>
      </p:sp>
      <p:sp>
        <p:nvSpPr>
          <p:cNvPr id="43" name="TextBox 42">
            <a:extLst>
              <a:ext uri="{FF2B5EF4-FFF2-40B4-BE49-F238E27FC236}">
                <a16:creationId xmlns:a16="http://schemas.microsoft.com/office/drawing/2014/main" id="{59C12A88-827E-8E9F-DA67-992E2D71297A}"/>
              </a:ext>
            </a:extLst>
          </p:cNvPr>
          <p:cNvSpPr txBox="1"/>
          <p:nvPr/>
        </p:nvSpPr>
        <p:spPr>
          <a:xfrm>
            <a:off x="3870985" y="1657536"/>
            <a:ext cx="3612399" cy="461665"/>
          </a:xfrm>
          <a:prstGeom prst="rect">
            <a:avLst/>
          </a:prstGeom>
          <a:noFill/>
        </p:spPr>
        <p:txBody>
          <a:bodyPr wrap="none" rtlCol="0">
            <a:spAutoFit/>
          </a:bodyPr>
          <a:lstStyle/>
          <a:p>
            <a:r>
              <a:rPr lang="en-US" sz="2400" b="1" dirty="0"/>
              <a:t>2016 annual mean, Kyushu</a:t>
            </a:r>
          </a:p>
        </p:txBody>
      </p:sp>
      <p:pic>
        <p:nvPicPr>
          <p:cNvPr id="44" name="Picture 43" descr="A screenshot of a screen capture&#10;&#10;Description automatically generated">
            <a:extLst>
              <a:ext uri="{FF2B5EF4-FFF2-40B4-BE49-F238E27FC236}">
                <a16:creationId xmlns:a16="http://schemas.microsoft.com/office/drawing/2014/main" id="{592704C1-A9D1-F9F3-CC81-6619B73249FB}"/>
              </a:ext>
            </a:extLst>
          </p:cNvPr>
          <p:cNvPicPr>
            <a:picLocks noChangeAspect="1"/>
          </p:cNvPicPr>
          <p:nvPr/>
        </p:nvPicPr>
        <p:blipFill rotWithShape="1">
          <a:blip r:embed="rId6"/>
          <a:srcRect l="89952" t="21447" r="893" b="73250"/>
          <a:stretch/>
        </p:blipFill>
        <p:spPr>
          <a:xfrm>
            <a:off x="10708059" y="1350126"/>
            <a:ext cx="819318" cy="323237"/>
          </a:xfrm>
          <a:prstGeom prst="rect">
            <a:avLst/>
          </a:prstGeom>
        </p:spPr>
      </p:pic>
      <p:sp>
        <p:nvSpPr>
          <p:cNvPr id="45" name="Oval 44">
            <a:extLst>
              <a:ext uri="{FF2B5EF4-FFF2-40B4-BE49-F238E27FC236}">
                <a16:creationId xmlns:a16="http://schemas.microsoft.com/office/drawing/2014/main" id="{FDB741DA-4C55-EAC2-3FBE-301D7A2586A3}"/>
              </a:ext>
            </a:extLst>
          </p:cNvPr>
          <p:cNvSpPr/>
          <p:nvPr/>
        </p:nvSpPr>
        <p:spPr>
          <a:xfrm>
            <a:off x="1950720" y="3429000"/>
            <a:ext cx="594360" cy="12954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FCF1C84-4F2C-C504-136A-16803E302EE0}"/>
              </a:ext>
            </a:extLst>
          </p:cNvPr>
          <p:cNvSpPr/>
          <p:nvPr/>
        </p:nvSpPr>
        <p:spPr>
          <a:xfrm>
            <a:off x="9040870" y="3292435"/>
            <a:ext cx="594360" cy="12954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48AE5D8-44D5-7A37-D892-994C698499DF}"/>
              </a:ext>
            </a:extLst>
          </p:cNvPr>
          <p:cNvSpPr txBox="1"/>
          <p:nvPr/>
        </p:nvSpPr>
        <p:spPr>
          <a:xfrm>
            <a:off x="2545080" y="4153577"/>
            <a:ext cx="1194430" cy="369332"/>
          </a:xfrm>
          <a:prstGeom prst="rect">
            <a:avLst/>
          </a:prstGeom>
          <a:noFill/>
        </p:spPr>
        <p:txBody>
          <a:bodyPr wrap="none" rtlCol="0">
            <a:spAutoFit/>
          </a:bodyPr>
          <a:lstStyle/>
          <a:p>
            <a:r>
              <a:rPr lang="en-US" dirty="0"/>
              <a:t>Mountains</a:t>
            </a:r>
          </a:p>
        </p:txBody>
      </p:sp>
      <p:sp>
        <p:nvSpPr>
          <p:cNvPr id="48" name="Oval 47">
            <a:extLst>
              <a:ext uri="{FF2B5EF4-FFF2-40B4-BE49-F238E27FC236}">
                <a16:creationId xmlns:a16="http://schemas.microsoft.com/office/drawing/2014/main" id="{4CE1DE47-1DB0-DCD7-2EAA-DA70252035D0}"/>
              </a:ext>
            </a:extLst>
          </p:cNvPr>
          <p:cNvSpPr/>
          <p:nvPr/>
        </p:nvSpPr>
        <p:spPr>
          <a:xfrm>
            <a:off x="8217609" y="3322895"/>
            <a:ext cx="594360" cy="12954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62373260-DEC3-09AB-9D0A-059D75C3EB89}"/>
              </a:ext>
            </a:extLst>
          </p:cNvPr>
          <p:cNvSpPr txBox="1"/>
          <p:nvPr/>
        </p:nvSpPr>
        <p:spPr>
          <a:xfrm>
            <a:off x="9471859" y="4608899"/>
            <a:ext cx="1342009" cy="1200329"/>
          </a:xfrm>
          <a:prstGeom prst="rect">
            <a:avLst/>
          </a:prstGeom>
          <a:noFill/>
        </p:spPr>
        <p:txBody>
          <a:bodyPr wrap="square" rtlCol="0">
            <a:spAutoFit/>
          </a:bodyPr>
          <a:lstStyle/>
          <a:p>
            <a:r>
              <a:rPr lang="en-US" dirty="0"/>
              <a:t>Coastal data missing due to </a:t>
            </a:r>
            <a:r>
              <a:rPr lang="en-US" dirty="0" err="1"/>
              <a:t>ERALand</a:t>
            </a:r>
            <a:r>
              <a:rPr lang="en-US" dirty="0"/>
              <a:t>; fixing now</a:t>
            </a:r>
          </a:p>
        </p:txBody>
      </p:sp>
      <p:sp>
        <p:nvSpPr>
          <p:cNvPr id="50" name="Oval 49">
            <a:extLst>
              <a:ext uri="{FF2B5EF4-FFF2-40B4-BE49-F238E27FC236}">
                <a16:creationId xmlns:a16="http://schemas.microsoft.com/office/drawing/2014/main" id="{6ABAE6CC-D774-D4D7-8D4A-01915777D9C0}"/>
              </a:ext>
            </a:extLst>
          </p:cNvPr>
          <p:cNvSpPr/>
          <p:nvPr/>
        </p:nvSpPr>
        <p:spPr>
          <a:xfrm>
            <a:off x="8669616" y="4869779"/>
            <a:ext cx="302242" cy="6806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14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14632</TotalTime>
  <Words>849</Words>
  <Application>Microsoft Macintosh PowerPoint</Application>
  <PresentationFormat>Widescreen</PresentationFormat>
  <Paragraphs>147</Paragraphs>
  <Slides>12</Slides>
  <Notes>11</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Cambria Math</vt:lpstr>
      <vt:lpstr>Menlo</vt:lpstr>
      <vt:lpstr>Office Theme</vt:lpstr>
      <vt:lpstr>High spatiotemporal resolution trends of PM2.5 in East Asia inferred from the GOCI geostationary instrument, 2011-2020  Drew Pendergrass | GEMS Meeting September 8, 2023  with Daniel J. Jacob, Yujin Oak, Jhoon Kim, Jeewoo Lee, Seoyoung Lee, Shixian Zhai, and Hong Liao </vt:lpstr>
      <vt:lpstr>Previous work used GOCI 6x6 km2 AOD retrieval to infer daily PM2.5 in East Asia via a machine learning method</vt:lpstr>
      <vt:lpstr>A new 2x2 km2 GOCI AOD retrieval enables sharper product: GOCI PM2.5 v2.0</vt:lpstr>
      <vt:lpstr>Data for training GOCI PM2.5 v2.0</vt:lpstr>
      <vt:lpstr>v1.0 AOD gap filling: statistical interpolation + chemical transport model</vt:lpstr>
      <vt:lpstr>v2.0 AOD gap filling: separate random forest, use GEOS-Chem AOD as additional covariate </vt:lpstr>
      <vt:lpstr>PowerPoint Presentation</vt:lpstr>
      <vt:lpstr>PowerPoint Presentation</vt:lpstr>
      <vt:lpstr>Improved extrapolation into clean rural/mountainous regions (Kyushu case study) </vt:lpstr>
      <vt:lpstr>Dramatic improvements in PM2.5 across three countries in study period</vt:lpstr>
      <vt:lpstr>Rapid but uneven improvements in PM2.5 across East Asia</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Data-intensive methods for modeling air quality</dc:title>
  <dc:creator>Pendergrass, Drew</dc:creator>
  <cp:lastModifiedBy>Pendergrass, Drew</cp:lastModifiedBy>
  <cp:revision>164</cp:revision>
  <dcterms:created xsi:type="dcterms:W3CDTF">2020-09-16T10:46:14Z</dcterms:created>
  <dcterms:modified xsi:type="dcterms:W3CDTF">2023-09-08T01:23:14Z</dcterms:modified>
</cp:coreProperties>
</file>